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3" r:id="rId4"/>
    <p:sldMasterId id="2147483776" r:id="rId5"/>
  </p:sldMasterIdLst>
  <p:notesMasterIdLst>
    <p:notesMasterId r:id="rId7"/>
  </p:notesMasterIdLst>
  <p:handoutMasterIdLst>
    <p:handoutMasterId r:id="rId8"/>
  </p:handoutMasterIdLst>
  <p:sldIdLst>
    <p:sldId id="1175" r:id="rId6"/>
  </p:sldIdLst>
  <p:sldSz cx="9144000" cy="5143500" type="screen16x9"/>
  <p:notesSz cx="6858000" cy="9144000"/>
  <p:defaultTextStyle>
    <a:defPPr>
      <a:defRPr lang="sv-SE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Avvikelser" id="{A7ABDB03-30C3-4213-BF7A-48508B164978}">
          <p14:sldIdLst>
            <p14:sldId id="117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363" userDrawn="1">
          <p15:clr>
            <a:srgbClr val="A4A3A4"/>
          </p15:clr>
        </p15:guide>
        <p15:guide id="3" orient="horz" pos="599" userDrawn="1">
          <p15:clr>
            <a:srgbClr val="A4A3A4"/>
          </p15:clr>
        </p15:guide>
        <p15:guide id="4" pos="366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6D050969-8C23-9703-A108-AAEF8B607C54}" name="Anders Lindberg" initials="AL" userId="S::andli49@vgregion.se::b6ad95d0-ffeb-4f7c-8113-b5859214bdc8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hidden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F0200"/>
    <a:srgbClr val="C20000"/>
    <a:srgbClr val="E95316"/>
    <a:srgbClr val="FACCBE"/>
    <a:srgbClr val="FFC106"/>
    <a:srgbClr val="FFD579"/>
    <a:srgbClr val="02B050"/>
    <a:srgbClr val="C100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00000-0000-0000-0000-000000000000}" v="5" dt="2026-08-25T18:53:00.987"/>
    <p1510:client id="{418F6C1D-81D5-59F6-0BF6-DCA69DB5DCE2}" v="231" dt="2026-08-25T18:46:33.15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–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0E3FDE45-AF77-4B5C-9715-49D594BDF05E}" styleName="Light Style 1 –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505E3EF-67EA-436B-97B2-0124C06EBD24}" styleName="Medium Style 4 –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18" d="100"/>
          <a:sy n="118" d="100"/>
        </p:scale>
        <p:origin x="1404" y="780"/>
      </p:cViewPr>
      <p:guideLst>
        <p:guide orient="horz" pos="1620"/>
        <p:guide pos="363"/>
        <p:guide orient="horz" pos="599"/>
        <p:guide pos="366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microsoft.com/office/2018/10/relationships/authors" Target="authors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elina Karlsson" userId="S::selina.karlsson@regionstockholm.se::c63121a5-c2ec-4b2a-bf80-b6fe012845ed" providerId="AD" clId="Web-{418F6C1D-81D5-59F6-0BF6-DCA69DB5DCE2}"/>
    <pc:docChg chg="modSld">
      <pc:chgData name="Selina Karlsson" userId="S::selina.karlsson@regionstockholm.se::c63121a5-c2ec-4b2a-bf80-b6fe012845ed" providerId="AD" clId="Web-{418F6C1D-81D5-59F6-0BF6-DCA69DB5DCE2}" dt="2026-08-25T18:46:15.047" v="116" actId="20577"/>
      <pc:docMkLst>
        <pc:docMk/>
      </pc:docMkLst>
      <pc:sldChg chg="modSp">
        <pc:chgData name="Selina Karlsson" userId="S::selina.karlsson@regionstockholm.se::c63121a5-c2ec-4b2a-bf80-b6fe012845ed" providerId="AD" clId="Web-{418F6C1D-81D5-59F6-0BF6-DCA69DB5DCE2}" dt="2026-08-25T18:46:15.047" v="116" actId="20577"/>
        <pc:sldMkLst>
          <pc:docMk/>
          <pc:sldMk cId="1468747059" sldId="1175"/>
        </pc:sldMkLst>
        <pc:spChg chg="mod">
          <ac:chgData name="Selina Karlsson" userId="S::selina.karlsson@regionstockholm.se::c63121a5-c2ec-4b2a-bf80-b6fe012845ed" providerId="AD" clId="Web-{418F6C1D-81D5-59F6-0BF6-DCA69DB5DCE2}" dt="2026-08-25T18:46:15.047" v="116" actId="20577"/>
          <ac:spMkLst>
            <pc:docMk/>
            <pc:sldMk cId="1468747059" sldId="1175"/>
            <ac:spMk id="3" creationId="{66545F6A-312E-9542-BB18-3B3ABD2263F9}"/>
          </ac:spMkLst>
        </pc:spChg>
        <pc:spChg chg="mod">
          <ac:chgData name="Selina Karlsson" userId="S::selina.karlsson@regionstockholm.se::c63121a5-c2ec-4b2a-bf80-b6fe012845ed" providerId="AD" clId="Web-{418F6C1D-81D5-59F6-0BF6-DCA69DB5DCE2}" dt="2026-08-25T18:42:05.250" v="38" actId="20577"/>
          <ac:spMkLst>
            <pc:docMk/>
            <pc:sldMk cId="1468747059" sldId="1175"/>
            <ac:spMk id="9" creationId="{C65ADBDB-041A-1331-A30B-4453220E6274}"/>
          </ac:spMkLst>
        </pc:spChg>
      </pc:sldChg>
    </pc:docChg>
  </pc:docChgLst>
  <pc:docChgLst>
    <pc:chgData name="Selina Karlsson" userId="S::selina.karlsson@regionstockholm.se::c63121a5-c2ec-4b2a-bf80-b6fe012845ed" providerId="AD" clId="Web-{00000000-0000-0000-0000-000000000000}"/>
    <pc:docChg chg="modSld">
      <pc:chgData name="Selina Karlsson" userId="S::selina.karlsson@regionstockholm.se::c63121a5-c2ec-4b2a-bf80-b6fe012845ed" providerId="AD" clId="Web-{00000000-0000-0000-0000-000000000000}" dt="2026-08-25T18:50:53.347" v="2" actId="20577"/>
      <pc:docMkLst>
        <pc:docMk/>
      </pc:docMkLst>
      <pc:sldChg chg="modSp">
        <pc:chgData name="Selina Karlsson" userId="S::selina.karlsson@regionstockholm.se::c63121a5-c2ec-4b2a-bf80-b6fe012845ed" providerId="AD" clId="Web-{00000000-0000-0000-0000-000000000000}" dt="2026-08-25T18:50:53.347" v="2" actId="20577"/>
        <pc:sldMkLst>
          <pc:docMk/>
          <pc:sldMk cId="1468747059" sldId="1175"/>
        </pc:sldMkLst>
        <pc:spChg chg="mod">
          <ac:chgData name="Selina Karlsson" userId="S::selina.karlsson@regionstockholm.se::c63121a5-c2ec-4b2a-bf80-b6fe012845ed" providerId="AD" clId="Web-{00000000-0000-0000-0000-000000000000}" dt="2026-08-25T18:50:53.347" v="2" actId="20577"/>
          <ac:spMkLst>
            <pc:docMk/>
            <pc:sldMk cId="1468747059" sldId="1175"/>
            <ac:spMk id="3" creationId="{66545F6A-312E-9542-BB18-3B3ABD2263F9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CCA91C-0401-3E42-B13F-98F8D13CBA2D}" type="datetimeFigureOut">
              <a:rPr lang="sv-SE" smtClean="0"/>
              <a:t>2026-08-25</a:t>
            </a:fld>
            <a:endParaRPr lang="sv-SE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36A3B8-DDC8-EB47-954C-1015D3CA7DBE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64086501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C28BF5-D6B6-EE4D-9D45-1FFBBDD3C6B6}" type="datetimeFigureOut">
              <a:rPr lang="sv-SE" smtClean="0"/>
              <a:t>2026-08-25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060D78-0732-444B-B0D5-1543BC9666E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18379428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A258EC79-F416-4E3D-A67E-4A13E800458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68655" y="807482"/>
            <a:ext cx="4302896" cy="1790700"/>
          </a:xfrm>
        </p:spPr>
        <p:txBody>
          <a:bodyPr anchor="b"/>
          <a:lstStyle>
            <a:lvl1pPr algn="l">
              <a:lnSpc>
                <a:spcPct val="100000"/>
              </a:lnSpc>
              <a:defRPr sz="2625" b="1"/>
            </a:lvl1pPr>
          </a:lstStyle>
          <a:p>
            <a:r>
              <a:rPr lang="sv-SE"/>
              <a:t>Klicka för att lägga till rubrik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0B04F11C-8931-4F2C-862F-B58C9926FB1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64029" y="2821269"/>
            <a:ext cx="4307522" cy="1262575"/>
          </a:xfrm>
        </p:spPr>
        <p:txBody>
          <a:bodyPr/>
          <a:lstStyle>
            <a:lvl1pPr marL="0" indent="0" algn="l">
              <a:buNone/>
              <a:defRPr sz="165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sv-SE"/>
              <a:t>Klicka för att lägga till underrubrik</a:t>
            </a:r>
          </a:p>
        </p:txBody>
      </p:sp>
      <p:pic>
        <p:nvPicPr>
          <p:cNvPr id="8" name="Logo" descr="Västra Götalandsregionen, logo">
            <a:extLst>
              <a:ext uri="{FF2B5EF4-FFF2-40B4-BE49-F238E27FC236}">
                <a16:creationId xmlns:a16="http://schemas.microsoft.com/office/drawing/2014/main" id="{DF4C8F7D-7A28-CB63-79C6-C812735D651A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44675" y="4523187"/>
            <a:ext cx="1610915" cy="326320"/>
          </a:xfrm>
          <a:prstGeom prst="rect">
            <a:avLst/>
          </a:prstGeom>
        </p:spPr>
      </p:pic>
      <p:sp>
        <p:nvSpPr>
          <p:cNvPr id="10" name="Rektangel: ett hörn rundat 9">
            <a:extLst>
              <a:ext uri="{FF2B5EF4-FFF2-40B4-BE49-F238E27FC236}">
                <a16:creationId xmlns:a16="http://schemas.microsoft.com/office/drawing/2014/main" id="{7E61D836-2BE6-1C11-FBD1-3BB4D68DD0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>
          <a:xfrm>
            <a:off x="5638205" y="1050131"/>
            <a:ext cx="1066800" cy="1521616"/>
          </a:xfrm>
          <a:prstGeom prst="round1Rect">
            <a:avLst>
              <a:gd name="adj" fmla="val 3832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sz="1013"/>
          </a:p>
        </p:txBody>
      </p:sp>
      <p:sp>
        <p:nvSpPr>
          <p:cNvPr id="11" name="Rektangel: ett hörn rundat 10">
            <a:extLst>
              <a:ext uri="{FF2B5EF4-FFF2-40B4-BE49-F238E27FC236}">
                <a16:creationId xmlns:a16="http://schemas.microsoft.com/office/drawing/2014/main" id="{D021E843-F0CA-3668-937E-991E960076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>
          <a:xfrm rot="10800000" flipH="1">
            <a:off x="5638205" y="285749"/>
            <a:ext cx="1066800" cy="764381"/>
          </a:xfrm>
          <a:prstGeom prst="round1Rect">
            <a:avLst>
              <a:gd name="adj" fmla="val 5000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sz="1013"/>
          </a:p>
        </p:txBody>
      </p:sp>
      <p:sp>
        <p:nvSpPr>
          <p:cNvPr id="21" name="Rektangel: ett hörn rundat 20">
            <a:extLst>
              <a:ext uri="{FF2B5EF4-FFF2-40B4-BE49-F238E27FC236}">
                <a16:creationId xmlns:a16="http://schemas.microsoft.com/office/drawing/2014/main" id="{2779E0F7-FC36-DC8B-F70D-E1EB4B4317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>
          <a:xfrm rot="10800000" flipH="1">
            <a:off x="6705004" y="2571747"/>
            <a:ext cx="1079600" cy="1527566"/>
          </a:xfrm>
          <a:prstGeom prst="round1Rect">
            <a:avLst>
              <a:gd name="adj" fmla="val 37331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sz="1013"/>
          </a:p>
        </p:txBody>
      </p:sp>
      <p:sp>
        <p:nvSpPr>
          <p:cNvPr id="22" name="Rektangel: ett hörn rundat 21">
            <a:extLst>
              <a:ext uri="{FF2B5EF4-FFF2-40B4-BE49-F238E27FC236}">
                <a16:creationId xmlns:a16="http://schemas.microsoft.com/office/drawing/2014/main" id="{9DC97AAD-37E8-82F9-3999-4634B50843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>
          <a:xfrm rot="10800000" flipH="1" flipV="1">
            <a:off x="7762555" y="4099317"/>
            <a:ext cx="1064417" cy="765575"/>
          </a:xfrm>
          <a:prstGeom prst="round1Rect">
            <a:avLst>
              <a:gd name="adj" fmla="val 5000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sz="1013"/>
          </a:p>
        </p:txBody>
      </p:sp>
      <p:sp>
        <p:nvSpPr>
          <p:cNvPr id="23" name="Rektangel: ett hörn rundat 22">
            <a:extLst>
              <a:ext uri="{FF2B5EF4-FFF2-40B4-BE49-F238E27FC236}">
                <a16:creationId xmlns:a16="http://schemas.microsoft.com/office/drawing/2014/main" id="{262A45B3-FC56-5A48-E32E-99E82C5AB2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>
          <a:xfrm rot="10800000" flipH="1">
            <a:off x="5638205" y="2571748"/>
            <a:ext cx="1066800" cy="764381"/>
          </a:xfrm>
          <a:prstGeom prst="round1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sz="1013"/>
          </a:p>
        </p:txBody>
      </p:sp>
      <p:sp>
        <p:nvSpPr>
          <p:cNvPr id="24" name="Rektangel: ett hörn rundat 23">
            <a:extLst>
              <a:ext uri="{FF2B5EF4-FFF2-40B4-BE49-F238E27FC236}">
                <a16:creationId xmlns:a16="http://schemas.microsoft.com/office/drawing/2014/main" id="{5BD28DEE-ADA6-15DB-766D-492D1DE78E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>
          <a:xfrm rot="10800000" flipH="1">
            <a:off x="5638205" y="3336125"/>
            <a:ext cx="1066800" cy="1528766"/>
          </a:xfrm>
          <a:prstGeom prst="round1Rect">
            <a:avLst>
              <a:gd name="adj" fmla="val 3996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sz="1013"/>
          </a:p>
        </p:txBody>
      </p:sp>
      <p:sp>
        <p:nvSpPr>
          <p:cNvPr id="25" name="Rektangel: ett hörn rundat 24">
            <a:extLst>
              <a:ext uri="{FF2B5EF4-FFF2-40B4-BE49-F238E27FC236}">
                <a16:creationId xmlns:a16="http://schemas.microsoft.com/office/drawing/2014/main" id="{5A1DBF60-A901-55C1-FAE0-9D2BFA62C8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>
          <a:xfrm flipH="1">
            <a:off x="7784606" y="2571749"/>
            <a:ext cx="1066500" cy="1527566"/>
          </a:xfrm>
          <a:prstGeom prst="round1Rect">
            <a:avLst>
              <a:gd name="adj" fmla="val 38328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sz="1013"/>
          </a:p>
        </p:txBody>
      </p:sp>
      <p:sp>
        <p:nvSpPr>
          <p:cNvPr id="26" name="Rektangel: ett hörn rundat 25">
            <a:extLst>
              <a:ext uri="{FF2B5EF4-FFF2-40B4-BE49-F238E27FC236}">
                <a16:creationId xmlns:a16="http://schemas.microsoft.com/office/drawing/2014/main" id="{21E11914-6E9E-9412-96FA-D0BE87BBB3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>
          <a:xfrm rot="10800000" flipV="1">
            <a:off x="6702623" y="4099316"/>
            <a:ext cx="1081982" cy="765575"/>
          </a:xfrm>
          <a:prstGeom prst="round1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sz="1013"/>
          </a:p>
        </p:txBody>
      </p:sp>
      <p:sp>
        <p:nvSpPr>
          <p:cNvPr id="28" name="Frihandsfigur: Form 27">
            <a:extLst>
              <a:ext uri="{FF2B5EF4-FFF2-40B4-BE49-F238E27FC236}">
                <a16:creationId xmlns:a16="http://schemas.microsoft.com/office/drawing/2014/main" id="{068474CD-0AF3-5001-F209-6782DA68FC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702624" y="285748"/>
            <a:ext cx="2150864" cy="2286000"/>
          </a:xfrm>
          <a:custGeom>
            <a:avLst/>
            <a:gdLst>
              <a:gd name="connsiteX0" fmla="*/ 0 w 2867819"/>
              <a:gd name="connsiteY0" fmla="*/ 0 h 3048000"/>
              <a:gd name="connsiteX1" fmla="*/ 2867819 w 2867819"/>
              <a:gd name="connsiteY1" fmla="*/ 0 h 3048000"/>
              <a:gd name="connsiteX2" fmla="*/ 2867819 w 2867819"/>
              <a:gd name="connsiteY2" fmla="*/ 3048000 h 3048000"/>
              <a:gd name="connsiteX3" fmla="*/ 567857 w 2867819"/>
              <a:gd name="connsiteY3" fmla="*/ 3048000 h 3048000"/>
              <a:gd name="connsiteX4" fmla="*/ 0 w 2867819"/>
              <a:gd name="connsiteY4" fmla="*/ 2480143 h 304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67819" h="3048000">
                <a:moveTo>
                  <a:pt x="0" y="0"/>
                </a:moveTo>
                <a:lnTo>
                  <a:pt x="2867819" y="0"/>
                </a:lnTo>
                <a:lnTo>
                  <a:pt x="2867819" y="3048000"/>
                </a:lnTo>
                <a:lnTo>
                  <a:pt x="567857" y="3048000"/>
                </a:lnTo>
                <a:cubicBezTo>
                  <a:pt x="254238" y="3048000"/>
                  <a:pt x="0" y="2793762"/>
                  <a:pt x="0" y="248014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sv-SE" sz="1013"/>
          </a:p>
        </p:txBody>
      </p:sp>
      <p:sp>
        <p:nvSpPr>
          <p:cNvPr id="6" name="Platshållare för datum 5">
            <a:extLst>
              <a:ext uri="{FF2B5EF4-FFF2-40B4-BE49-F238E27FC236}">
                <a16:creationId xmlns:a16="http://schemas.microsoft.com/office/drawing/2014/main" id="{30EAE83A-8325-0375-6F9F-906487EE9F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9ECC-DD52-4BAE-8436-3D4B0CE1438D}" type="datetime1">
              <a:rPr lang="sv-SE" smtClean="0"/>
              <a:t>2026-08-25</a:t>
            </a:fld>
            <a:endParaRPr lang="sv-SE"/>
          </a:p>
        </p:txBody>
      </p:sp>
      <p:sp>
        <p:nvSpPr>
          <p:cNvPr id="7" name="Platshållare för sidfot 6">
            <a:extLst>
              <a:ext uri="{FF2B5EF4-FFF2-40B4-BE49-F238E27FC236}">
                <a16:creationId xmlns:a16="http://schemas.microsoft.com/office/drawing/2014/main" id="{8810085F-04AE-F66F-8FEC-4C6A10935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820243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bild med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A258EC79-F416-4E3D-A67E-4A13E800458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68654" y="807482"/>
            <a:ext cx="4302897" cy="1790700"/>
          </a:xfrm>
        </p:spPr>
        <p:txBody>
          <a:bodyPr anchor="b"/>
          <a:lstStyle>
            <a:lvl1pPr algn="l">
              <a:lnSpc>
                <a:spcPct val="100000"/>
              </a:lnSpc>
              <a:defRPr sz="2625" b="1"/>
            </a:lvl1pPr>
          </a:lstStyle>
          <a:p>
            <a:r>
              <a:rPr lang="sv-SE"/>
              <a:t>Klicka för att lägga till rubrik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0B04F11C-8931-4F2C-862F-B58C9926FB1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64029" y="2821269"/>
            <a:ext cx="4302897" cy="1262575"/>
          </a:xfrm>
        </p:spPr>
        <p:txBody>
          <a:bodyPr/>
          <a:lstStyle>
            <a:lvl1pPr marL="0" indent="0" algn="l">
              <a:buNone/>
              <a:defRPr sz="165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sv-SE"/>
              <a:t>Klicka för att lägga till underrubrik</a:t>
            </a:r>
          </a:p>
        </p:txBody>
      </p:sp>
      <p:sp>
        <p:nvSpPr>
          <p:cNvPr id="27" name="Platshållare för bild 26">
            <a:extLst>
              <a:ext uri="{FF2B5EF4-FFF2-40B4-BE49-F238E27FC236}">
                <a16:creationId xmlns:a16="http://schemas.microsoft.com/office/drawing/2014/main" id="{B7586333-1D24-C4E6-41D4-F849486C425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702624" y="285749"/>
            <a:ext cx="2150864" cy="2286000"/>
          </a:xfrm>
          <a:custGeom>
            <a:avLst/>
            <a:gdLst>
              <a:gd name="connsiteX0" fmla="*/ 0 w 2867819"/>
              <a:gd name="connsiteY0" fmla="*/ 0 h 3048000"/>
              <a:gd name="connsiteX1" fmla="*/ 2867819 w 2867819"/>
              <a:gd name="connsiteY1" fmla="*/ 0 h 3048000"/>
              <a:gd name="connsiteX2" fmla="*/ 2867819 w 2867819"/>
              <a:gd name="connsiteY2" fmla="*/ 3048000 h 3048000"/>
              <a:gd name="connsiteX3" fmla="*/ 567857 w 2867819"/>
              <a:gd name="connsiteY3" fmla="*/ 3048000 h 3048000"/>
              <a:gd name="connsiteX4" fmla="*/ 0 w 2867819"/>
              <a:gd name="connsiteY4" fmla="*/ 2480143 h 304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67819" h="3048000">
                <a:moveTo>
                  <a:pt x="0" y="0"/>
                </a:moveTo>
                <a:lnTo>
                  <a:pt x="2867819" y="0"/>
                </a:lnTo>
                <a:lnTo>
                  <a:pt x="2867819" y="3048000"/>
                </a:lnTo>
                <a:lnTo>
                  <a:pt x="567857" y="3048000"/>
                </a:lnTo>
                <a:cubicBezTo>
                  <a:pt x="254238" y="3048000"/>
                  <a:pt x="0" y="2793762"/>
                  <a:pt x="0" y="2480143"/>
                </a:cubicBezTo>
                <a:close/>
              </a:path>
            </a:pathLst>
          </a:custGeom>
          <a:solidFill>
            <a:schemeClr val="accent2"/>
          </a:solid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sv-SE"/>
              <a:t>Klicka på ikonen för att lägga till en bild</a:t>
            </a:r>
          </a:p>
        </p:txBody>
      </p:sp>
      <p:pic>
        <p:nvPicPr>
          <p:cNvPr id="28" name="Logo" descr="Västra Götalandsregionen, logo">
            <a:extLst>
              <a:ext uri="{FF2B5EF4-FFF2-40B4-BE49-F238E27FC236}">
                <a16:creationId xmlns:a16="http://schemas.microsoft.com/office/drawing/2014/main" id="{6A0989A0-7A4A-9CD0-D751-D56C294A5842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44675" y="4523187"/>
            <a:ext cx="1610915" cy="326320"/>
          </a:xfrm>
          <a:prstGeom prst="rect">
            <a:avLst/>
          </a:prstGeom>
        </p:spPr>
      </p:pic>
      <p:sp>
        <p:nvSpPr>
          <p:cNvPr id="12" name="Rektangel: ett hörn rundat 11">
            <a:extLst>
              <a:ext uri="{FF2B5EF4-FFF2-40B4-BE49-F238E27FC236}">
                <a16:creationId xmlns:a16="http://schemas.microsoft.com/office/drawing/2014/main" id="{C20FB8AD-B642-E1E6-AC0D-E4A862F9B5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>
          <a:xfrm>
            <a:off x="5638205" y="1050131"/>
            <a:ext cx="1066800" cy="1521616"/>
          </a:xfrm>
          <a:prstGeom prst="round1Rect">
            <a:avLst>
              <a:gd name="adj" fmla="val 3832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sz="1013"/>
          </a:p>
        </p:txBody>
      </p:sp>
      <p:sp>
        <p:nvSpPr>
          <p:cNvPr id="13" name="Rektangel: ett hörn rundat 12">
            <a:extLst>
              <a:ext uri="{FF2B5EF4-FFF2-40B4-BE49-F238E27FC236}">
                <a16:creationId xmlns:a16="http://schemas.microsoft.com/office/drawing/2014/main" id="{B1925CA5-50D6-AB2F-5E1C-EACB82AD26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>
          <a:xfrm rot="10800000" flipH="1">
            <a:off x="5638205" y="285749"/>
            <a:ext cx="1066800" cy="764381"/>
          </a:xfrm>
          <a:prstGeom prst="round1Rect">
            <a:avLst>
              <a:gd name="adj" fmla="val 5000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sz="1013"/>
          </a:p>
        </p:txBody>
      </p:sp>
      <p:sp>
        <p:nvSpPr>
          <p:cNvPr id="14" name="Rektangel: ett hörn rundat 13">
            <a:extLst>
              <a:ext uri="{FF2B5EF4-FFF2-40B4-BE49-F238E27FC236}">
                <a16:creationId xmlns:a16="http://schemas.microsoft.com/office/drawing/2014/main" id="{369C8F7C-E029-246E-DEFE-A2F3850199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>
          <a:xfrm rot="10800000" flipH="1">
            <a:off x="6705004" y="2571747"/>
            <a:ext cx="1079600" cy="1527566"/>
          </a:xfrm>
          <a:prstGeom prst="round1Rect">
            <a:avLst>
              <a:gd name="adj" fmla="val 37331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sz="1013"/>
          </a:p>
        </p:txBody>
      </p:sp>
      <p:sp>
        <p:nvSpPr>
          <p:cNvPr id="15" name="Rektangel: ett hörn rundat 14">
            <a:extLst>
              <a:ext uri="{FF2B5EF4-FFF2-40B4-BE49-F238E27FC236}">
                <a16:creationId xmlns:a16="http://schemas.microsoft.com/office/drawing/2014/main" id="{6A1C4870-0798-1888-787F-386EAC4D37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>
          <a:xfrm rot="10800000" flipH="1" flipV="1">
            <a:off x="7786690" y="4099316"/>
            <a:ext cx="1064417" cy="765575"/>
          </a:xfrm>
          <a:prstGeom prst="round1Rect">
            <a:avLst>
              <a:gd name="adj" fmla="val 5000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sz="1013"/>
          </a:p>
        </p:txBody>
      </p:sp>
      <p:sp>
        <p:nvSpPr>
          <p:cNvPr id="16" name="Rektangel: ett hörn rundat 15">
            <a:extLst>
              <a:ext uri="{FF2B5EF4-FFF2-40B4-BE49-F238E27FC236}">
                <a16:creationId xmlns:a16="http://schemas.microsoft.com/office/drawing/2014/main" id="{FD86D645-4C70-7686-CEDC-C3F7E248E0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>
          <a:xfrm rot="10800000" flipH="1">
            <a:off x="5638205" y="2571748"/>
            <a:ext cx="1066800" cy="764381"/>
          </a:xfrm>
          <a:prstGeom prst="round1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sz="1013"/>
          </a:p>
        </p:txBody>
      </p:sp>
      <p:sp>
        <p:nvSpPr>
          <p:cNvPr id="17" name="Rektangel: ett hörn rundat 16">
            <a:extLst>
              <a:ext uri="{FF2B5EF4-FFF2-40B4-BE49-F238E27FC236}">
                <a16:creationId xmlns:a16="http://schemas.microsoft.com/office/drawing/2014/main" id="{31C76949-D02B-332F-5982-22F450E45A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>
          <a:xfrm rot="10800000" flipH="1">
            <a:off x="5638205" y="3336125"/>
            <a:ext cx="1066800" cy="1528766"/>
          </a:xfrm>
          <a:prstGeom prst="round1Rect">
            <a:avLst>
              <a:gd name="adj" fmla="val 3996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sz="1013"/>
          </a:p>
        </p:txBody>
      </p:sp>
      <p:sp>
        <p:nvSpPr>
          <p:cNvPr id="18" name="Rektangel: ett hörn rundat 17">
            <a:extLst>
              <a:ext uri="{FF2B5EF4-FFF2-40B4-BE49-F238E27FC236}">
                <a16:creationId xmlns:a16="http://schemas.microsoft.com/office/drawing/2014/main" id="{322ACDAC-1D12-98AB-7D77-C6C8ED0E6B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>
          <a:xfrm flipH="1">
            <a:off x="7784606" y="2571749"/>
            <a:ext cx="1066500" cy="1527566"/>
          </a:xfrm>
          <a:prstGeom prst="round1Rect">
            <a:avLst>
              <a:gd name="adj" fmla="val 38328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sz="1013"/>
          </a:p>
        </p:txBody>
      </p:sp>
      <p:sp>
        <p:nvSpPr>
          <p:cNvPr id="19" name="Rektangel: ett hörn rundat 18">
            <a:extLst>
              <a:ext uri="{FF2B5EF4-FFF2-40B4-BE49-F238E27FC236}">
                <a16:creationId xmlns:a16="http://schemas.microsoft.com/office/drawing/2014/main" id="{078779E6-AB64-0FE7-3DCA-5727138EC1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>
          <a:xfrm rot="10800000" flipV="1">
            <a:off x="6702623" y="4099316"/>
            <a:ext cx="1081982" cy="765575"/>
          </a:xfrm>
          <a:prstGeom prst="round1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sz="1013"/>
          </a:p>
        </p:txBody>
      </p:sp>
      <p:sp>
        <p:nvSpPr>
          <p:cNvPr id="6" name="textruta 5">
            <a:extLst>
              <a:ext uri="{FF2B5EF4-FFF2-40B4-BE49-F238E27FC236}">
                <a16:creationId xmlns:a16="http://schemas.microsoft.com/office/drawing/2014/main" id="{AA71F2BA-C943-46F6-00FD-63E44941990B}"/>
              </a:ext>
            </a:extLst>
          </p:cNvPr>
          <p:cNvSpPr txBox="1"/>
          <p:nvPr userDrawn="1"/>
        </p:nvSpPr>
        <p:spPr>
          <a:xfrm>
            <a:off x="528671" y="4849506"/>
            <a:ext cx="521462" cy="1558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sv-SE" sz="1013">
                <a:solidFill>
                  <a:schemeClr val="bg1"/>
                </a:solidFill>
              </a:rPr>
              <a:t>TEst</a:t>
            </a:r>
          </a:p>
        </p:txBody>
      </p:sp>
      <p:sp>
        <p:nvSpPr>
          <p:cNvPr id="7" name="Platshållare för datum 6">
            <a:extLst>
              <a:ext uri="{FF2B5EF4-FFF2-40B4-BE49-F238E27FC236}">
                <a16:creationId xmlns:a16="http://schemas.microsoft.com/office/drawing/2014/main" id="{C4CBFC51-E299-C1C6-C259-2EC78776D974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9E49B6E-96DA-4186-8F39-3AB022B7993C}" type="datetime1">
              <a:rPr lang="sv-SE" smtClean="0"/>
              <a:t>2026-08-25</a:t>
            </a:fld>
            <a:endParaRPr lang="sv-SE"/>
          </a:p>
        </p:txBody>
      </p:sp>
      <p:sp>
        <p:nvSpPr>
          <p:cNvPr id="8" name="Platshållare för sidfot 7">
            <a:extLst>
              <a:ext uri="{FF2B5EF4-FFF2-40B4-BE49-F238E27FC236}">
                <a16:creationId xmlns:a16="http://schemas.microsoft.com/office/drawing/2014/main" id="{DAF13055-4269-7909-D2F6-610F622CD5B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5094506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6B25631-0701-40C3-A2E5-991715C6245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/>
              <a:t>Klicka för att lägga till rubrik</a:t>
            </a:r>
          </a:p>
        </p:txBody>
      </p:sp>
      <p:sp>
        <p:nvSpPr>
          <p:cNvPr id="14" name="Platshållare för innehåll 13">
            <a:extLst>
              <a:ext uri="{FF2B5EF4-FFF2-40B4-BE49-F238E27FC236}">
                <a16:creationId xmlns:a16="http://schemas.microsoft.com/office/drawing/2014/main" id="{A9936CC4-BC31-7B4D-38E0-EC836B72C57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19150" y="1585291"/>
            <a:ext cx="6488113" cy="2483645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F168E8F4-CCAB-9D62-770E-18594C9FC9F7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94EC4B8-68CD-44A3-B172-19A87347D395}" type="datetime1">
              <a:rPr lang="sv-SE" smtClean="0"/>
              <a:t>2026-08-25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161B6ECD-BDF0-7F15-B856-12CA1DBAC087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Rektangel: ett hörn rundat 6">
            <a:extLst>
              <a:ext uri="{FF2B5EF4-FFF2-40B4-BE49-F238E27FC236}">
                <a16:creationId xmlns:a16="http://schemas.microsoft.com/office/drawing/2014/main" id="{73A585E4-AFD9-73B3-6228-5EC2E00562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 flipH="1" flipV="1">
            <a:off x="7778354" y="285750"/>
            <a:ext cx="1075134" cy="764380"/>
          </a:xfrm>
          <a:prstGeom prst="round1Rect">
            <a:avLst>
              <a:gd name="adj" fmla="val 48902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sz="1013"/>
          </a:p>
        </p:txBody>
      </p:sp>
      <p:sp>
        <p:nvSpPr>
          <p:cNvPr id="8" name="Rektangel: ett hörn rundat 7">
            <a:extLst>
              <a:ext uri="{FF2B5EF4-FFF2-40B4-BE49-F238E27FC236}">
                <a16:creationId xmlns:a16="http://schemas.microsoft.com/office/drawing/2014/main" id="{B5372248-D21F-8D52-3DB3-51A7B66056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 flipV="1">
            <a:off x="7778354" y="1050130"/>
            <a:ext cx="1075134" cy="1524001"/>
          </a:xfrm>
          <a:prstGeom prst="round1Rect">
            <a:avLst>
              <a:gd name="adj" fmla="val 40264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sz="1013"/>
          </a:p>
        </p:txBody>
      </p:sp>
      <p:sp>
        <p:nvSpPr>
          <p:cNvPr id="9" name="Rektangel: ett hörn rundat 8">
            <a:extLst>
              <a:ext uri="{FF2B5EF4-FFF2-40B4-BE49-F238E27FC236}">
                <a16:creationId xmlns:a16="http://schemas.microsoft.com/office/drawing/2014/main" id="{10FBF7AD-460F-553E-5C7C-F85B1FC5BA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 flipV="1">
            <a:off x="7778354" y="2579487"/>
            <a:ext cx="1075134" cy="2292074"/>
          </a:xfrm>
          <a:prstGeom prst="round1Rect">
            <a:avLst>
              <a:gd name="adj" fmla="val 40264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sz="1013"/>
          </a:p>
        </p:txBody>
      </p:sp>
    </p:spTree>
    <p:extLst>
      <p:ext uri="{BB962C8B-B14F-4D97-AF65-F5344CB8AC3E}">
        <p14:creationId xmlns:p14="http://schemas.microsoft.com/office/powerpoint/2010/main" val="4116661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tart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ktangel: ett hörn rundat 8">
            <a:extLst>
              <a:ext uri="{FF2B5EF4-FFF2-40B4-BE49-F238E27FC236}">
                <a16:creationId xmlns:a16="http://schemas.microsoft.com/office/drawing/2014/main" id="{0BA287CB-7B49-DD6D-11A1-EE0677F3ED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 bwMode="black">
          <a:xfrm flipV="1">
            <a:off x="292100" y="285749"/>
            <a:ext cx="8559801" cy="4574382"/>
          </a:xfrm>
          <a:prstGeom prst="round1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sz="1013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2D6EA362-9137-45DF-BEE4-B691A8719BD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white">
          <a:xfrm>
            <a:off x="819150" y="1314450"/>
            <a:ext cx="7505700" cy="1210734"/>
          </a:xfrm>
        </p:spPr>
        <p:txBody>
          <a:bodyPr anchor="b"/>
          <a:lstStyle>
            <a:lvl1pPr algn="ctr">
              <a:defRPr sz="2625" b="1">
                <a:solidFill>
                  <a:schemeClr val="bg1"/>
                </a:solidFill>
              </a:defRPr>
            </a:lvl1pPr>
          </a:lstStyle>
          <a:p>
            <a:r>
              <a:rPr lang="sv-SE"/>
              <a:t>Klicka för att lägga till rubrik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81D78077-8D23-4A9C-AD57-B41C92D6A8D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 bwMode="white">
          <a:xfrm>
            <a:off x="819151" y="2709201"/>
            <a:ext cx="7518200" cy="1125140"/>
          </a:xfrm>
        </p:spPr>
        <p:txBody>
          <a:bodyPr/>
          <a:lstStyle>
            <a:lvl1pPr marL="0" indent="0" algn="ctr">
              <a:buNone/>
              <a:defRPr sz="165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Klicka för att lägga till underrubrik</a:t>
            </a:r>
          </a:p>
        </p:txBody>
      </p:sp>
      <p:sp>
        <p:nvSpPr>
          <p:cNvPr id="6" name="Platshållare för datum 5">
            <a:extLst>
              <a:ext uri="{FF2B5EF4-FFF2-40B4-BE49-F238E27FC236}">
                <a16:creationId xmlns:a16="http://schemas.microsoft.com/office/drawing/2014/main" id="{DBF08389-4E2E-AF65-054E-C982BA7B58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73BDF-6C18-456D-B2F3-58DD8CBD1759}" type="datetime1">
              <a:rPr lang="sv-SE" smtClean="0"/>
              <a:t>2026-08-25</a:t>
            </a:fld>
            <a:endParaRPr lang="sv-SE"/>
          </a:p>
        </p:txBody>
      </p:sp>
      <p:sp>
        <p:nvSpPr>
          <p:cNvPr id="7" name="Platshållare för sidfot 6">
            <a:extLst>
              <a:ext uri="{FF2B5EF4-FFF2-40B4-BE49-F238E27FC236}">
                <a16:creationId xmlns:a16="http://schemas.microsoft.com/office/drawing/2014/main" id="{0A5E5F6E-C97D-A4DC-263A-27783D57B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6894253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, innehåll och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ubrik 2">
            <a:extLst>
              <a:ext uri="{FF2B5EF4-FFF2-40B4-BE49-F238E27FC236}">
                <a16:creationId xmlns:a16="http://schemas.microsoft.com/office/drawing/2014/main" id="{877B3524-D6C4-8016-A0B9-76DB7A408C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25500" y="319287"/>
            <a:ext cx="3746500" cy="785813"/>
          </a:xfrm>
        </p:spPr>
        <p:txBody>
          <a:bodyPr/>
          <a:lstStyle>
            <a:lvl1pPr>
              <a:defRPr/>
            </a:lvl1pPr>
          </a:lstStyle>
          <a:p>
            <a:r>
              <a:rPr lang="sv-SE"/>
              <a:t>Rubrik</a:t>
            </a:r>
          </a:p>
        </p:txBody>
      </p:sp>
      <p:sp>
        <p:nvSpPr>
          <p:cNvPr id="9" name="Platshållare för innehåll 8">
            <a:extLst>
              <a:ext uri="{FF2B5EF4-FFF2-40B4-BE49-F238E27FC236}">
                <a16:creationId xmlns:a16="http://schemas.microsoft.com/office/drawing/2014/main" id="{D5FF0E6C-D325-C355-90B1-214F162C31D1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19150" y="1585291"/>
            <a:ext cx="3752850" cy="2817743"/>
          </a:xfrm>
          <a:custGeom>
            <a:avLst/>
            <a:gdLst>
              <a:gd name="connsiteX0" fmla="*/ 0 w 4919133"/>
              <a:gd name="connsiteY0" fmla="*/ 0 h 3756990"/>
              <a:gd name="connsiteX1" fmla="*/ 4919133 w 4919133"/>
              <a:gd name="connsiteY1" fmla="*/ 0 h 3756990"/>
              <a:gd name="connsiteX2" fmla="*/ 4919133 w 4919133"/>
              <a:gd name="connsiteY2" fmla="*/ 3756990 h 3756990"/>
              <a:gd name="connsiteX3" fmla="*/ 0 w 4919133"/>
              <a:gd name="connsiteY3" fmla="*/ 3756990 h 37569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919133" h="3756990">
                <a:moveTo>
                  <a:pt x="0" y="0"/>
                </a:moveTo>
                <a:lnTo>
                  <a:pt x="4919133" y="0"/>
                </a:lnTo>
                <a:lnTo>
                  <a:pt x="4919133" y="3756990"/>
                </a:lnTo>
                <a:lnTo>
                  <a:pt x="0" y="3756990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12" name="Platshållare för bild 11">
            <a:extLst>
              <a:ext uri="{FF2B5EF4-FFF2-40B4-BE49-F238E27FC236}">
                <a16:creationId xmlns:a16="http://schemas.microsoft.com/office/drawing/2014/main" id="{1703F1CD-4B7B-907E-729A-4E87F6ADB81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101272" y="285749"/>
            <a:ext cx="3752216" cy="4553547"/>
          </a:xfrm>
          <a:custGeom>
            <a:avLst/>
            <a:gdLst>
              <a:gd name="connsiteX0" fmla="*/ 0 w 5002954"/>
              <a:gd name="connsiteY0" fmla="*/ 0 h 6071396"/>
              <a:gd name="connsiteX1" fmla="*/ 5002954 w 5002954"/>
              <a:gd name="connsiteY1" fmla="*/ 0 h 6071396"/>
              <a:gd name="connsiteX2" fmla="*/ 5002954 w 5002954"/>
              <a:gd name="connsiteY2" fmla="*/ 5059476 h 6071396"/>
              <a:gd name="connsiteX3" fmla="*/ 3991034 w 5002954"/>
              <a:gd name="connsiteY3" fmla="*/ 6071396 h 6071396"/>
              <a:gd name="connsiteX4" fmla="*/ 0 w 5002954"/>
              <a:gd name="connsiteY4" fmla="*/ 6071396 h 6071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02954" h="6071396">
                <a:moveTo>
                  <a:pt x="0" y="0"/>
                </a:moveTo>
                <a:lnTo>
                  <a:pt x="5002954" y="0"/>
                </a:lnTo>
                <a:lnTo>
                  <a:pt x="5002954" y="5059476"/>
                </a:lnTo>
                <a:cubicBezTo>
                  <a:pt x="5002954" y="5618344"/>
                  <a:pt x="4549902" y="6071396"/>
                  <a:pt x="3991034" y="6071396"/>
                </a:cubicBezTo>
                <a:lnTo>
                  <a:pt x="0" y="607139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sv-SE"/>
              <a:t>Klicka på ikonen för att lägga till en bild</a:t>
            </a:r>
          </a:p>
        </p:txBody>
      </p:sp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id="{625E6907-50BC-FFF4-F6B9-BF2B7373C4A2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B0743B6B-FC1D-4E5C-878B-68715B5874CD}" type="datetime1">
              <a:rPr lang="sv-SE" smtClean="0"/>
              <a:t>2026-08-25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2F1EC206-E47A-5E7F-9581-B76ADE31A8FE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1108666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05571902-9019-4326-9DA4-70B9743B49E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61047" y="1068564"/>
            <a:ext cx="6654154" cy="785813"/>
          </a:xfrm>
        </p:spPr>
        <p:txBody>
          <a:bodyPr/>
          <a:lstStyle>
            <a:lvl1pPr>
              <a:defRPr b="1"/>
            </a:lvl1pPr>
          </a:lstStyle>
          <a:p>
            <a:r>
              <a:rPr lang="sv-SE"/>
              <a:t>Klicka för att lägga till rubrik</a:t>
            </a:r>
          </a:p>
        </p:txBody>
      </p:sp>
      <p:sp>
        <p:nvSpPr>
          <p:cNvPr id="8" name="Rektangel: ett hörn rundat 7">
            <a:extLst>
              <a:ext uri="{FF2B5EF4-FFF2-40B4-BE49-F238E27FC236}">
                <a16:creationId xmlns:a16="http://schemas.microsoft.com/office/drawing/2014/main" id="{ED91DB15-F1E1-BAE7-F15A-075740D027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 flipH="1" flipV="1">
            <a:off x="7778354" y="285750"/>
            <a:ext cx="1075134" cy="764380"/>
          </a:xfrm>
          <a:prstGeom prst="round1Rect">
            <a:avLst>
              <a:gd name="adj" fmla="val 48902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sz="1013"/>
          </a:p>
        </p:txBody>
      </p:sp>
      <p:sp>
        <p:nvSpPr>
          <p:cNvPr id="9" name="Rektangel: ett hörn rundat 8">
            <a:extLst>
              <a:ext uri="{FF2B5EF4-FFF2-40B4-BE49-F238E27FC236}">
                <a16:creationId xmlns:a16="http://schemas.microsoft.com/office/drawing/2014/main" id="{DDC94793-D876-E072-C4EC-34D17FFA5E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 flipV="1">
            <a:off x="7778354" y="1050130"/>
            <a:ext cx="1075134" cy="1524001"/>
          </a:xfrm>
          <a:prstGeom prst="round1Rect">
            <a:avLst>
              <a:gd name="adj" fmla="val 40264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sz="1013"/>
          </a:p>
        </p:txBody>
      </p:sp>
      <p:sp>
        <p:nvSpPr>
          <p:cNvPr id="10" name="Rektangel: ett hörn rundat 9">
            <a:extLst>
              <a:ext uri="{FF2B5EF4-FFF2-40B4-BE49-F238E27FC236}">
                <a16:creationId xmlns:a16="http://schemas.microsoft.com/office/drawing/2014/main" id="{ACDB7998-57D8-C839-2FED-BCA4D5257D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 flipV="1">
            <a:off x="7778354" y="2579487"/>
            <a:ext cx="1075134" cy="2292074"/>
          </a:xfrm>
          <a:prstGeom prst="round1Rect">
            <a:avLst>
              <a:gd name="adj" fmla="val 40264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sz="1013"/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3E0629D0-D830-BA3B-8258-4D3944A151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C82E9-E70A-41D0-BC52-9CE4D8B0E8A6}" type="datetime1">
              <a:rPr lang="sv-SE" smtClean="0"/>
              <a:t>2026-08-25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F61AD9AB-C85B-9888-3B59-C1F8A75F1D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0683448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ast hel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tshållare för bild 4">
            <a:extLst>
              <a:ext uri="{FF2B5EF4-FFF2-40B4-BE49-F238E27FC236}">
                <a16:creationId xmlns:a16="http://schemas.microsoft.com/office/drawing/2014/main" id="{BA959C0A-3CC4-CB74-4993-5594A5630A2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92100" y="285749"/>
            <a:ext cx="8559801" cy="4574382"/>
          </a:xfrm>
          <a:custGeom>
            <a:avLst/>
            <a:gdLst>
              <a:gd name="connsiteX0" fmla="*/ 0 w 11413068"/>
              <a:gd name="connsiteY0" fmla="*/ 0 h 6099176"/>
              <a:gd name="connsiteX1" fmla="*/ 11413068 w 11413068"/>
              <a:gd name="connsiteY1" fmla="*/ 0 h 6099176"/>
              <a:gd name="connsiteX2" fmla="*/ 11413068 w 11413068"/>
              <a:gd name="connsiteY2" fmla="*/ 27780 h 6099176"/>
              <a:gd name="connsiteX3" fmla="*/ 11413068 w 11413068"/>
              <a:gd name="connsiteY3" fmla="*/ 5082626 h 6099176"/>
              <a:gd name="connsiteX4" fmla="*/ 11413068 w 11413068"/>
              <a:gd name="connsiteY4" fmla="*/ 5087256 h 6099176"/>
              <a:gd name="connsiteX5" fmla="*/ 10401148 w 11413068"/>
              <a:gd name="connsiteY5" fmla="*/ 6099176 h 6099176"/>
              <a:gd name="connsiteX6" fmla="*/ 10396518 w 11413068"/>
              <a:gd name="connsiteY6" fmla="*/ 6099176 h 6099176"/>
              <a:gd name="connsiteX7" fmla="*/ 0 w 11413068"/>
              <a:gd name="connsiteY7" fmla="*/ 6099176 h 6099176"/>
              <a:gd name="connsiteX8" fmla="*/ 0 w 11413068"/>
              <a:gd name="connsiteY8" fmla="*/ 27780 h 6099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413068" h="6099176">
                <a:moveTo>
                  <a:pt x="0" y="0"/>
                </a:moveTo>
                <a:lnTo>
                  <a:pt x="11413068" y="0"/>
                </a:lnTo>
                <a:lnTo>
                  <a:pt x="11413068" y="27780"/>
                </a:lnTo>
                <a:lnTo>
                  <a:pt x="11413068" y="5082626"/>
                </a:lnTo>
                <a:lnTo>
                  <a:pt x="11413068" y="5087256"/>
                </a:lnTo>
                <a:cubicBezTo>
                  <a:pt x="11413068" y="5646124"/>
                  <a:pt x="10960016" y="6099176"/>
                  <a:pt x="10401148" y="6099176"/>
                </a:cubicBezTo>
                <a:lnTo>
                  <a:pt x="10396518" y="6099176"/>
                </a:lnTo>
                <a:lnTo>
                  <a:pt x="0" y="6099176"/>
                </a:lnTo>
                <a:lnTo>
                  <a:pt x="0" y="2778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sv-SE"/>
              <a:t>Klicka på ikonen för att lägga till en bild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A100F903-3478-7793-DE93-655C7E1A353D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1A4A846-428D-495E-A55C-A66F11C8B8FF}" type="datetime1">
              <a:rPr lang="sv-SE" smtClean="0"/>
              <a:t>2026-08-25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3CF62D2F-E5FD-F410-EE14-94871D7A62B1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343838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3AB1CC7E-5066-B2D6-C273-8806FB859F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85498-67B0-4A0B-8455-9A803E3F2EDA}" type="datetime1">
              <a:rPr lang="sv-SE" smtClean="0"/>
              <a:t>2026-08-25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12B0C1A2-56EF-E81F-53A9-CC77AD525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6233131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art logo/Vit bak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Logo" descr="Logo: Västra Götalandsregionen">
            <a:extLst>
              <a:ext uri="{FF2B5EF4-FFF2-40B4-BE49-F238E27FC236}">
                <a16:creationId xmlns:a16="http://schemas.microsoft.com/office/drawing/2014/main" id="{F028FC9A-549E-C173-F6EE-DD2DADAFA6B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425658" y="2186599"/>
            <a:ext cx="4299423" cy="870926"/>
          </a:xfrm>
          <a:prstGeom prst="rect">
            <a:avLst/>
          </a:prstGeom>
        </p:spPr>
      </p:pic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id="{29CA8175-3DF2-53F0-BACA-67AB9A3134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D57B1-FF3A-4A75-8128-4AFE16604E80}" type="datetime1">
              <a:rPr lang="sv-SE" smtClean="0"/>
              <a:t>2026-08-25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6E1E6669-4CF8-70B7-0D3D-C4533A8CE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BC57980-04DE-B396-E1BF-4CA97B5B6D5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25500" y="-880863"/>
            <a:ext cx="6481763" cy="785813"/>
          </a:xfrm>
        </p:spPr>
        <p:txBody>
          <a:bodyPr/>
          <a:lstStyle>
            <a:lvl1pPr>
              <a:defRPr/>
            </a:lvl1pPr>
          </a:lstStyle>
          <a:p>
            <a:r>
              <a:rPr lang="sv-SE" noProof="0"/>
              <a:t>Ange rubrik för tillgänglighet</a:t>
            </a:r>
          </a:p>
        </p:txBody>
      </p:sp>
    </p:spTree>
    <p:extLst>
      <p:ext uri="{BB962C8B-B14F-4D97-AF65-F5344CB8AC3E}">
        <p14:creationId xmlns:p14="http://schemas.microsoft.com/office/powerpoint/2010/main" val="42215409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t logo/Blå bak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: ett hörn rundat 4">
            <a:extLst>
              <a:ext uri="{FF2B5EF4-FFF2-40B4-BE49-F238E27FC236}">
                <a16:creationId xmlns:a16="http://schemas.microsoft.com/office/drawing/2014/main" id="{0F7839DA-DC58-9FD4-5DB7-077F9CCAC0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 bwMode="black">
          <a:xfrm flipV="1">
            <a:off x="292100" y="285749"/>
            <a:ext cx="8559801" cy="4574382"/>
          </a:xfrm>
          <a:prstGeom prst="round1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sz="1013"/>
          </a:p>
        </p:txBody>
      </p:sp>
      <p:pic>
        <p:nvPicPr>
          <p:cNvPr id="6" name="Logo" descr="Logo: Västra Götalandsregionen">
            <a:extLst>
              <a:ext uri="{FF2B5EF4-FFF2-40B4-BE49-F238E27FC236}">
                <a16:creationId xmlns:a16="http://schemas.microsoft.com/office/drawing/2014/main" id="{F028FC9A-549E-C173-F6EE-DD2DADAFA6B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425658" y="2186599"/>
            <a:ext cx="4299423" cy="870926"/>
          </a:xfrm>
          <a:prstGeom prst="rect">
            <a:avLst/>
          </a:prstGeom>
        </p:spPr>
      </p:pic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id="{E455D0BA-9A24-0B1E-5104-31F55378AA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3C71D-D98B-401F-B2CF-6FD4D048E9D2}" type="datetime1">
              <a:rPr lang="sv-SE" smtClean="0"/>
              <a:t>2026-08-25</a:t>
            </a:fld>
            <a:endParaRPr lang="sv-SE"/>
          </a:p>
        </p:txBody>
      </p:sp>
      <p:sp>
        <p:nvSpPr>
          <p:cNvPr id="7" name="Platshållare för sidfot 6">
            <a:extLst>
              <a:ext uri="{FF2B5EF4-FFF2-40B4-BE49-F238E27FC236}">
                <a16:creationId xmlns:a16="http://schemas.microsoft.com/office/drawing/2014/main" id="{4E6AFD7C-DEA7-9A46-2513-5293C05353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5243E10-E3F1-7E93-DB4B-40905719BCB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25500" y="-880863"/>
            <a:ext cx="6481763" cy="785813"/>
          </a:xfrm>
        </p:spPr>
        <p:txBody>
          <a:bodyPr/>
          <a:lstStyle/>
          <a:p>
            <a:r>
              <a:rPr lang="sv-SE" noProof="0"/>
              <a:t>Ange rubrik för tillgänglighet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23208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685800" y="1275606"/>
            <a:ext cx="7772400" cy="1102519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r>
              <a:rPr lang="sv-SE"/>
              <a:t>Klicka här för att ändra 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1371600" y="2553444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342900" indent="0" algn="ctr">
              <a:buNone/>
              <a:defRPr/>
            </a:lvl2pPr>
            <a:lvl3pPr marL="685800" indent="0" algn="ctr">
              <a:buNone/>
              <a:defRPr/>
            </a:lvl3pPr>
            <a:lvl4pPr marL="1028700" indent="0" algn="ctr">
              <a:buNone/>
              <a:defRPr/>
            </a:lvl4pPr>
            <a:lvl5pPr marL="1371600" indent="0" algn="ctr">
              <a:buNone/>
              <a:defRPr/>
            </a:lvl5pPr>
            <a:lvl6pPr marL="1714500" indent="0" algn="ctr">
              <a:buNone/>
              <a:defRPr/>
            </a:lvl6pPr>
            <a:lvl7pPr marL="2057400" indent="0" algn="ctr">
              <a:buNone/>
              <a:defRPr/>
            </a:lvl7pPr>
            <a:lvl8pPr marL="2400300" indent="0" algn="ctr">
              <a:buNone/>
              <a:defRPr/>
            </a:lvl8pPr>
            <a:lvl9pPr marL="2743200" indent="0" algn="ctr">
              <a:buNone/>
              <a:defRPr/>
            </a:lvl9pPr>
          </a:lstStyle>
          <a:p>
            <a:r>
              <a:rPr lang="sv-SE"/>
              <a:t>Klicka här för att ändra format på underrubrik i bakgrunden</a:t>
            </a:r>
          </a:p>
        </p:txBody>
      </p:sp>
    </p:spTree>
    <p:extLst>
      <p:ext uri="{BB962C8B-B14F-4D97-AF65-F5344CB8AC3E}">
        <p14:creationId xmlns:p14="http://schemas.microsoft.com/office/powerpoint/2010/main" val="9797094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40168732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131276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eller platta h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ktangel 2">
            <a:extLst>
              <a:ext uri="{FF2B5EF4-FFF2-40B4-BE49-F238E27FC236}">
                <a16:creationId xmlns:a16="http://schemas.microsoft.com/office/drawing/2014/main" id="{1B487910-FAFB-488A-B7D0-1958B204828E}"/>
              </a:ext>
            </a:extLst>
          </p:cNvPr>
          <p:cNvSpPr/>
          <p:nvPr userDrawn="1"/>
        </p:nvSpPr>
        <p:spPr bwMode="auto">
          <a:xfrm>
            <a:off x="-24339" y="0"/>
            <a:ext cx="4301970" cy="51435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6858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v-S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ヒラギノ角ゴ Pro W3" pitchFamily="1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89243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ild eller platta vä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ktangel 2">
            <a:extLst>
              <a:ext uri="{FF2B5EF4-FFF2-40B4-BE49-F238E27FC236}">
                <a16:creationId xmlns:a16="http://schemas.microsoft.com/office/drawing/2014/main" id="{1B487910-FAFB-488A-B7D0-1958B204828E}"/>
              </a:ext>
            </a:extLst>
          </p:cNvPr>
          <p:cNvSpPr/>
          <p:nvPr userDrawn="1"/>
        </p:nvSpPr>
        <p:spPr bwMode="auto">
          <a:xfrm>
            <a:off x="4842030" y="0"/>
            <a:ext cx="4301970" cy="51435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6858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v-S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ヒラギノ角ゴ Pro W3" pitchFamily="1" charset="-128"/>
            </a:endParaRPr>
          </a:p>
        </p:txBody>
      </p:sp>
      <p:pic>
        <p:nvPicPr>
          <p:cNvPr id="4" name="Bildobjekt 5">
            <a:extLst>
              <a:ext uri="{FF2B5EF4-FFF2-40B4-BE49-F238E27FC236}">
                <a16:creationId xmlns:a16="http://schemas.microsoft.com/office/drawing/2014/main" id="{ACBDEC4D-638F-4BC4-BFCE-C3779A42C85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6" t="2553"/>
          <a:stretch>
            <a:fillRect/>
          </a:stretch>
        </p:blipFill>
        <p:spPr bwMode="auto">
          <a:xfrm>
            <a:off x="-19050" y="-20241"/>
            <a:ext cx="9163050" cy="5163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90643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innehålls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6801453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2107047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683568" y="519522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sv-SE"/>
              <a:t>Klicka här för att ändra format</a:t>
            </a:r>
          </a:p>
        </p:txBody>
      </p:sp>
    </p:spTree>
    <p:extLst>
      <p:ext uri="{BB962C8B-B14F-4D97-AF65-F5344CB8AC3E}">
        <p14:creationId xmlns:p14="http://schemas.microsoft.com/office/powerpoint/2010/main" val="7715517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ehåll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62712071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899592" y="3600450"/>
            <a:ext cx="6379096" cy="425054"/>
          </a:xfrm>
          <a:prstGeom prst="rect">
            <a:avLst/>
          </a:prstGeo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899592" y="357504"/>
            <a:ext cx="7344816" cy="319411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sv-SE" noProof="0"/>
              <a:t>Klicka på ikonen för att lägga till en bild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899592" y="4025503"/>
            <a:ext cx="6379096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25740925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ild v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tshållare för bild 19">
            <a:extLst>
              <a:ext uri="{FF2B5EF4-FFF2-40B4-BE49-F238E27FC236}">
                <a16:creationId xmlns:a16="http://schemas.microsoft.com/office/drawing/2014/main" id="{8A6151B1-F11A-42C1-960F-C83B2E2973C9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-18109" y="-27442"/>
            <a:ext cx="3996043" cy="492145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323232"/>
                </a:solidFill>
              </a:defRPr>
            </a:lvl1pPr>
          </a:lstStyle>
          <a:p>
            <a:r>
              <a:rPr lang="sv-SE"/>
              <a:t>Klicka på ikonen för att lägga till en bild</a:t>
            </a:r>
          </a:p>
        </p:txBody>
      </p:sp>
    </p:spTree>
    <p:extLst>
      <p:ext uri="{BB962C8B-B14F-4D97-AF65-F5344CB8AC3E}">
        <p14:creationId xmlns:p14="http://schemas.microsoft.com/office/powerpoint/2010/main" val="3899904002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152683E2-9A31-4B47-ACFE-390B6E0AF7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5500" y="319287"/>
            <a:ext cx="6481763" cy="785813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/>
          <a:p>
            <a:r>
              <a:rPr lang="sv-SE"/>
              <a:t>Klicka för att lägga till rubrik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81C0710F-3CB3-4F01-9977-A1A69928F1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3437" y="1533525"/>
            <a:ext cx="6481763" cy="248364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sv-SE"/>
              <a:t>Skriv text här</a:t>
            </a:r>
          </a:p>
          <a:p>
            <a:pPr lvl="1"/>
            <a:r>
              <a:rPr lang="sv-SE"/>
              <a:t>Skriv text här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9" name="Platshållare för datum 8">
            <a:extLst>
              <a:ext uri="{FF2B5EF4-FFF2-40B4-BE49-F238E27FC236}">
                <a16:creationId xmlns:a16="http://schemas.microsoft.com/office/drawing/2014/main" id="{94798039-E5C4-7804-7509-501B9DE7B0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176022" y="102394"/>
            <a:ext cx="681038" cy="10626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675">
                <a:solidFill>
                  <a:schemeClr val="tx1"/>
                </a:solidFill>
              </a:defRPr>
            </a:lvl1pPr>
          </a:lstStyle>
          <a:p>
            <a:fld id="{8BA77866-C1B2-4993-AE7F-F082A0E998CD}" type="datetime1">
              <a:rPr lang="sv-SE" smtClean="0"/>
              <a:t>2026-08-25</a:t>
            </a:fld>
            <a:endParaRPr lang="sv-SE"/>
          </a:p>
        </p:txBody>
      </p:sp>
      <p:sp>
        <p:nvSpPr>
          <p:cNvPr id="10" name="Platshållare för sidfot 9">
            <a:extLst>
              <a:ext uri="{FF2B5EF4-FFF2-40B4-BE49-F238E27FC236}">
                <a16:creationId xmlns:a16="http://schemas.microsoft.com/office/drawing/2014/main" id="{2F44A19D-54A3-346E-3AA1-C94C6D9454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92100" y="102394"/>
            <a:ext cx="3094037" cy="10626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675">
                <a:solidFill>
                  <a:schemeClr val="tx1"/>
                </a:solidFill>
              </a:defRPr>
            </a:lvl1pPr>
          </a:lstStyle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547844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67" r:id="rId4"/>
    <p:sldLayoutId id="2147483768" r:id="rId5"/>
    <p:sldLayoutId id="2147483769" r:id="rId6"/>
    <p:sldLayoutId id="2147483770" r:id="rId7"/>
    <p:sldLayoutId id="2147483771" r:id="rId8"/>
    <p:sldLayoutId id="2147483772" r:id="rId9"/>
    <p:sldLayoutId id="2147483773" r:id="rId10"/>
  </p:sldLayoutIdLst>
  <p:hf sldNum="0" hdr="0" ftr="0"/>
  <p:txStyles>
    <p:titleStyle>
      <a:lvl1pPr algn="l" defTabSz="685800" rtl="0" eaLnBrk="1" latinLnBrk="0" hangingPunct="1">
        <a:lnSpc>
          <a:spcPct val="10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02406" indent="-202406" algn="l" defTabSz="685800" rtl="0" eaLnBrk="1" latinLnBrk="0" hangingPunct="1">
        <a:lnSpc>
          <a:spcPct val="130000"/>
        </a:lnSpc>
        <a:spcBef>
          <a:spcPts val="750"/>
        </a:spcBef>
        <a:buFont typeface="Verdana" panose="020B0604030504040204" pitchFamily="34" charset="0"/>
        <a:buChar char="•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400050" indent="-200025" algn="l" defTabSz="685800" rtl="0" eaLnBrk="1" latinLnBrk="0" hangingPunct="1">
        <a:lnSpc>
          <a:spcPct val="130000"/>
        </a:lnSpc>
        <a:spcBef>
          <a:spcPts val="375"/>
        </a:spcBef>
        <a:buFont typeface="Verdana" panose="020B060403050404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609600" indent="-209550" algn="l" defTabSz="685800" rtl="0" eaLnBrk="1" latinLnBrk="0" hangingPunct="1">
        <a:lnSpc>
          <a:spcPct val="130000"/>
        </a:lnSpc>
        <a:spcBef>
          <a:spcPts val="375"/>
        </a:spcBef>
        <a:buFont typeface="Verdana" panose="020B0604030504040204" pitchFamily="34" charset="0"/>
        <a:buChar char="–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809625" indent="-200025" algn="l" defTabSz="685800" rtl="0" eaLnBrk="1" latinLnBrk="0" hangingPunct="1">
        <a:lnSpc>
          <a:spcPct val="130000"/>
        </a:lnSpc>
        <a:spcBef>
          <a:spcPts val="375"/>
        </a:spcBef>
        <a:buFont typeface="Verdana" panose="020B0604030504040204" pitchFamily="34" charset="0"/>
        <a:buChar char="–"/>
        <a:tabLst>
          <a:tab pos="609600" algn="l"/>
        </a:tabLst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009650" indent="-200025" algn="l" defTabSz="685800" rtl="0" eaLnBrk="1" latinLnBrk="0" hangingPunct="1">
        <a:lnSpc>
          <a:spcPct val="130000"/>
        </a:lnSpc>
        <a:spcBef>
          <a:spcPts val="375"/>
        </a:spcBef>
        <a:buFont typeface="Verdana" panose="020B0604030504040204" pitchFamily="34" charset="0"/>
        <a:buChar char="–"/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pos="234">
          <p15:clr>
            <a:srgbClr val="F26B43"/>
          </p15:clr>
        </p15:guide>
        <p15:guide id="8" orient="horz" pos="164">
          <p15:clr>
            <a:srgbClr val="F26B43"/>
          </p15:clr>
        </p15:guide>
        <p15:guide id="13" orient="horz" pos="3793">
          <p15:clr>
            <a:srgbClr val="F26B43"/>
          </p15:clr>
        </p15:guide>
        <p15:guide id="14" pos="7439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Text Box 11">
            <a:extLst>
              <a:ext uri="{FF2B5EF4-FFF2-40B4-BE49-F238E27FC236}">
                <a16:creationId xmlns:a16="http://schemas.microsoft.com/office/drawing/2014/main" id="{667560BB-C8C3-4371-A5E4-941E614304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58200" y="4914900"/>
            <a:ext cx="457200" cy="6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algn="r">
              <a:spcBef>
                <a:spcPct val="50000"/>
              </a:spcBef>
              <a:defRPr/>
            </a:pPr>
            <a:fld id="{9FD1A5A4-4934-4F16-AC14-4F441D0C8C45}" type="slidenum">
              <a:rPr lang="sv-SE" altLang="sv-SE" sz="450" smtClean="0"/>
              <a:pPr algn="r">
                <a:spcBef>
                  <a:spcPct val="50000"/>
                </a:spcBef>
                <a:defRPr/>
              </a:pPr>
              <a:t>‹#›</a:t>
            </a:fld>
            <a:endParaRPr lang="sv-SE" altLang="sv-SE" sz="450"/>
          </a:p>
        </p:txBody>
      </p:sp>
      <p:pic>
        <p:nvPicPr>
          <p:cNvPr id="2051" name="Bildobjekt 5">
            <a:extLst>
              <a:ext uri="{FF2B5EF4-FFF2-40B4-BE49-F238E27FC236}">
                <a16:creationId xmlns:a16="http://schemas.microsoft.com/office/drawing/2014/main" id="{18A0E660-64A9-44F3-AFB4-DE825BA18E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6" t="2553"/>
          <a:stretch>
            <a:fillRect/>
          </a:stretch>
        </p:blipFill>
        <p:spPr bwMode="auto">
          <a:xfrm>
            <a:off x="-9525" y="0"/>
            <a:ext cx="9163050" cy="5163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8902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7" r:id="rId1"/>
    <p:sldLayoutId id="2147483778" r:id="rId2"/>
    <p:sldLayoutId id="2147483779" r:id="rId3"/>
    <p:sldLayoutId id="2147483780" r:id="rId4"/>
    <p:sldLayoutId id="2147483781" r:id="rId5"/>
    <p:sldLayoutId id="2147483782" r:id="rId6"/>
    <p:sldLayoutId id="2147483783" r:id="rId7"/>
    <p:sldLayoutId id="2147483784" r:id="rId8"/>
    <p:sldLayoutId id="2147483785" r:id="rId9"/>
    <p:sldLayoutId id="2147483786" r:id="rId10"/>
    <p:sldLayoutId id="2147483787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+mj-lt"/>
          <a:ea typeface="+mj-ea"/>
          <a:cs typeface="ヒラギノ角ゴ Pro W3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ea typeface="ヒラギノ角ゴ Pro W3" pitchFamily="1" charset="-128"/>
          <a:cs typeface="ヒラギノ角ゴ Pro W3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ea typeface="ヒラギノ角ゴ Pro W3" pitchFamily="1" charset="-128"/>
          <a:cs typeface="ヒラギノ角ゴ Pro W3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ea typeface="ヒラギノ角ゴ Pro W3" pitchFamily="1" charset="-128"/>
          <a:cs typeface="ヒラギノ角ゴ Pro W3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ea typeface="ヒラギノ角ゴ Pro W3" pitchFamily="1" charset="-128"/>
          <a:cs typeface="ヒラギノ角ゴ Pro W3"/>
        </a:defRPr>
      </a:lvl5pPr>
      <a:lvl6pPr marL="342900"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ea typeface="ヒラギノ角ゴ Pro W3" pitchFamily="1" charset="-128"/>
        </a:defRPr>
      </a:lvl6pPr>
      <a:lvl7pPr marL="685800"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ea typeface="ヒラギノ角ゴ Pro W3" pitchFamily="1" charset="-128"/>
        </a:defRPr>
      </a:lvl7pPr>
      <a:lvl8pPr marL="1028700"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ea typeface="ヒラギノ角ゴ Pro W3" pitchFamily="1" charset="-128"/>
        </a:defRPr>
      </a:lvl8pPr>
      <a:lvl9pPr marL="1371600"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ea typeface="ヒラギノ角ゴ Pro W3" pitchFamily="1" charset="-128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ヒラギノ角ゴ Pro W3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  <a:ea typeface="+mn-ea"/>
          <a:cs typeface="ヒラギノ角ゴ Pro W3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ea typeface="+mn-ea"/>
          <a:cs typeface="ヒラギノ角ゴ Pro W3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defRPr sz="1500">
          <a:solidFill>
            <a:schemeClr val="tx1"/>
          </a:solidFill>
          <a:latin typeface="+mn-lt"/>
          <a:ea typeface="+mn-ea"/>
          <a:cs typeface="ヒラギノ角ゴ Pro W3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  <a:cs typeface="ヒラギノ角ゴ Pro W3"/>
        </a:defRPr>
      </a:lvl5pPr>
      <a:lvl6pPr marL="18859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6pPr>
      <a:lvl7pPr marL="22288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7pPr>
      <a:lvl8pPr marL="25717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8pPr>
      <a:lvl9pPr marL="29146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sv-SE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www.lfu.se/eskaleringstrapp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44C129-C306-B92B-5F37-1E94253049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dobjekt 4">
            <a:extLst>
              <a:ext uri="{FF2B5EF4-FFF2-40B4-BE49-F238E27FC236}">
                <a16:creationId xmlns:a16="http://schemas.microsoft.com/office/drawing/2014/main" id="{49FAB3B0-F4D7-8D47-83F9-BE01D21BD64D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>
          <a:xfrm>
            <a:off x="208828" y="433731"/>
            <a:ext cx="2264061" cy="1182245"/>
          </a:xfrm>
          <a:prstGeom prst="rect">
            <a:avLst/>
          </a:prstGeom>
        </p:spPr>
      </p:pic>
      <p:sp>
        <p:nvSpPr>
          <p:cNvPr id="83" name="Rektangel 82">
            <a:extLst>
              <a:ext uri="{FF2B5EF4-FFF2-40B4-BE49-F238E27FC236}">
                <a16:creationId xmlns:a16="http://schemas.microsoft.com/office/drawing/2014/main" id="{AF9B9360-0450-39B1-3F19-C0253FA1440A}"/>
              </a:ext>
            </a:extLst>
          </p:cNvPr>
          <p:cNvSpPr/>
          <p:nvPr/>
        </p:nvSpPr>
        <p:spPr>
          <a:xfrm>
            <a:off x="1826117" y="2920982"/>
            <a:ext cx="1296000" cy="1981402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238C0FC0-2D0F-ED12-55FF-98F9728ABB5E}"/>
              </a:ext>
            </a:extLst>
          </p:cNvPr>
          <p:cNvSpPr>
            <a:spLocks noChangeAspect="1"/>
          </p:cNvSpPr>
          <p:nvPr/>
        </p:nvSpPr>
        <p:spPr>
          <a:xfrm>
            <a:off x="1529067" y="2574619"/>
            <a:ext cx="594000" cy="594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80" name="Rektangel 79">
            <a:extLst>
              <a:ext uri="{FF2B5EF4-FFF2-40B4-BE49-F238E27FC236}">
                <a16:creationId xmlns:a16="http://schemas.microsoft.com/office/drawing/2014/main" id="{B85DF822-1B42-FC15-327F-2B5B67D8687F}"/>
              </a:ext>
            </a:extLst>
          </p:cNvPr>
          <p:cNvSpPr/>
          <p:nvPr/>
        </p:nvSpPr>
        <p:spPr>
          <a:xfrm>
            <a:off x="6095969" y="2057420"/>
            <a:ext cx="1296000" cy="2844964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27" name="Grupp 26">
            <a:extLst>
              <a:ext uri="{FF2B5EF4-FFF2-40B4-BE49-F238E27FC236}">
                <a16:creationId xmlns:a16="http://schemas.microsoft.com/office/drawing/2014/main" id="{B8818C4C-1637-0830-1404-200282031155}"/>
              </a:ext>
            </a:extLst>
          </p:cNvPr>
          <p:cNvGrpSpPr/>
          <p:nvPr/>
        </p:nvGrpSpPr>
        <p:grpSpPr>
          <a:xfrm>
            <a:off x="5781190" y="1332445"/>
            <a:ext cx="1599854" cy="1022622"/>
            <a:chOff x="5712447" y="1583203"/>
            <a:chExt cx="1599854" cy="1022622"/>
          </a:xfrm>
        </p:grpSpPr>
        <p:grpSp>
          <p:nvGrpSpPr>
            <p:cNvPr id="130" name="Group 129">
              <a:extLst>
                <a:ext uri="{FF2B5EF4-FFF2-40B4-BE49-F238E27FC236}">
                  <a16:creationId xmlns:a16="http://schemas.microsoft.com/office/drawing/2014/main" id="{8C8FF213-1F7B-9EFE-BC05-E20115C60C94}"/>
                </a:ext>
              </a:extLst>
            </p:cNvPr>
            <p:cNvGrpSpPr/>
            <p:nvPr/>
          </p:nvGrpSpPr>
          <p:grpSpPr>
            <a:xfrm rot="19240287">
              <a:off x="6052301" y="1583203"/>
              <a:ext cx="1260000" cy="360000"/>
              <a:chOff x="2987504" y="2264505"/>
              <a:chExt cx="1260000" cy="360000"/>
            </a:xfrm>
          </p:grpSpPr>
          <p:sp>
            <p:nvSpPr>
              <p:cNvPr id="133" name="Rounded Rectangle 132">
                <a:extLst>
                  <a:ext uri="{FF2B5EF4-FFF2-40B4-BE49-F238E27FC236}">
                    <a16:creationId xmlns:a16="http://schemas.microsoft.com/office/drawing/2014/main" id="{8A9058C3-DDC6-1537-5284-B95D2704FCA3}"/>
                  </a:ext>
                </a:extLst>
              </p:cNvPr>
              <p:cNvSpPr/>
              <p:nvPr/>
            </p:nvSpPr>
            <p:spPr>
              <a:xfrm>
                <a:off x="2987504" y="2264505"/>
                <a:ext cx="1260000" cy="360000"/>
              </a:xfrm>
              <a:prstGeom prst="round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aa-ET"/>
              </a:p>
            </p:txBody>
          </p:sp>
          <p:sp>
            <p:nvSpPr>
              <p:cNvPr id="134" name="TextBox 133">
                <a:extLst>
                  <a:ext uri="{FF2B5EF4-FFF2-40B4-BE49-F238E27FC236}">
                    <a16:creationId xmlns:a16="http://schemas.microsoft.com/office/drawing/2014/main" id="{DBC9DD82-3ABF-8891-1F3F-A4EF827B0D2E}"/>
                  </a:ext>
                </a:extLst>
              </p:cNvPr>
              <p:cNvSpPr txBox="1"/>
              <p:nvPr/>
            </p:nvSpPr>
            <p:spPr>
              <a:xfrm>
                <a:off x="3495067" y="2390668"/>
                <a:ext cx="657231" cy="12311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r"/>
                <a:r>
                  <a:rPr lang="sv-SE" sz="800" b="1" dirty="0">
                    <a:solidFill>
                      <a:schemeClr val="bg1"/>
                    </a:solidFill>
                    <a:latin typeface="Abel"/>
                  </a:rPr>
                  <a:t>Business on </a:t>
                </a:r>
                <a:r>
                  <a:rPr lang="sv-SE" sz="800" b="1">
                    <a:solidFill>
                      <a:schemeClr val="bg1"/>
                    </a:solidFill>
                    <a:latin typeface="Abel"/>
                  </a:rPr>
                  <a:t>hold</a:t>
                </a:r>
                <a:endParaRPr lang="en-US" sz="800" b="1">
                  <a:solidFill>
                    <a:schemeClr val="bg1"/>
                  </a:solidFill>
                  <a:latin typeface="Abel"/>
                </a:endParaRPr>
              </a:p>
            </p:txBody>
          </p:sp>
        </p:grpSp>
        <p:sp>
          <p:nvSpPr>
            <p:cNvPr id="131" name="Oval 130">
              <a:extLst>
                <a:ext uri="{FF2B5EF4-FFF2-40B4-BE49-F238E27FC236}">
                  <a16:creationId xmlns:a16="http://schemas.microsoft.com/office/drawing/2014/main" id="{20878BFB-8405-5787-11C6-835E075E6C7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12447" y="2011825"/>
              <a:ext cx="594000" cy="594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a-ET"/>
            </a:p>
          </p:txBody>
        </p:sp>
        <p:sp>
          <p:nvSpPr>
            <p:cNvPr id="132" name="Oval 131">
              <a:extLst>
                <a:ext uri="{FF2B5EF4-FFF2-40B4-BE49-F238E27FC236}">
                  <a16:creationId xmlns:a16="http://schemas.microsoft.com/office/drawing/2014/main" id="{A46C7EFE-02B8-48B3-7BD8-29A094A256A2}"/>
                </a:ext>
              </a:extLst>
            </p:cNvPr>
            <p:cNvSpPr/>
            <p:nvPr/>
          </p:nvSpPr>
          <p:spPr>
            <a:xfrm>
              <a:off x="5847447" y="2146825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a-ET" dirty="0">
                  <a:latin typeface="Abel" panose="02000506030000020004" pitchFamily="2" charset="0"/>
                </a:rPr>
                <a:t>4</a:t>
              </a:r>
            </a:p>
          </p:txBody>
        </p:sp>
      </p:grpSp>
      <p:sp>
        <p:nvSpPr>
          <p:cNvPr id="13" name="Rektangel 12">
            <a:extLst>
              <a:ext uri="{FF2B5EF4-FFF2-40B4-BE49-F238E27FC236}">
                <a16:creationId xmlns:a16="http://schemas.microsoft.com/office/drawing/2014/main" id="{944EDD1F-F186-4061-B28A-541B1F3649F6}"/>
              </a:ext>
            </a:extLst>
          </p:cNvPr>
          <p:cNvSpPr/>
          <p:nvPr/>
        </p:nvSpPr>
        <p:spPr>
          <a:xfrm>
            <a:off x="7525797" y="1761066"/>
            <a:ext cx="1296000" cy="3141317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28" name="Grupp 27">
            <a:extLst>
              <a:ext uri="{FF2B5EF4-FFF2-40B4-BE49-F238E27FC236}">
                <a16:creationId xmlns:a16="http://schemas.microsoft.com/office/drawing/2014/main" id="{EE5F5820-673F-5E10-67EC-8710183ED121}"/>
              </a:ext>
            </a:extLst>
          </p:cNvPr>
          <p:cNvGrpSpPr/>
          <p:nvPr/>
        </p:nvGrpSpPr>
        <p:grpSpPr>
          <a:xfrm>
            <a:off x="7200782" y="1031503"/>
            <a:ext cx="1599854" cy="1022620"/>
            <a:chOff x="7116908" y="1229258"/>
            <a:chExt cx="1599854" cy="1022620"/>
          </a:xfrm>
        </p:grpSpPr>
        <p:grpSp>
          <p:nvGrpSpPr>
            <p:cNvPr id="158" name="Group 157">
              <a:extLst>
                <a:ext uri="{FF2B5EF4-FFF2-40B4-BE49-F238E27FC236}">
                  <a16:creationId xmlns:a16="http://schemas.microsoft.com/office/drawing/2014/main" id="{2E7D1272-4662-D076-04DD-A36B60EDA54F}"/>
                </a:ext>
              </a:extLst>
            </p:cNvPr>
            <p:cNvGrpSpPr/>
            <p:nvPr/>
          </p:nvGrpSpPr>
          <p:grpSpPr>
            <a:xfrm rot="19240287">
              <a:off x="7456762" y="1229258"/>
              <a:ext cx="1260000" cy="360000"/>
              <a:chOff x="2987504" y="2264505"/>
              <a:chExt cx="1260000" cy="360000"/>
            </a:xfrm>
          </p:grpSpPr>
          <p:sp>
            <p:nvSpPr>
              <p:cNvPr id="161" name="Rounded Rectangle 160">
                <a:extLst>
                  <a:ext uri="{FF2B5EF4-FFF2-40B4-BE49-F238E27FC236}">
                    <a16:creationId xmlns:a16="http://schemas.microsoft.com/office/drawing/2014/main" id="{35C2DC40-4886-623D-08DD-466F8EC89E73}"/>
                  </a:ext>
                </a:extLst>
              </p:cNvPr>
              <p:cNvSpPr/>
              <p:nvPr/>
            </p:nvSpPr>
            <p:spPr>
              <a:xfrm>
                <a:off x="2987504" y="2264505"/>
                <a:ext cx="1260000" cy="360000"/>
              </a:xfrm>
              <a:prstGeom prst="roundRect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aa-ET"/>
              </a:p>
            </p:txBody>
          </p:sp>
          <p:sp>
            <p:nvSpPr>
              <p:cNvPr id="162" name="TextBox 161">
                <a:extLst>
                  <a:ext uri="{FF2B5EF4-FFF2-40B4-BE49-F238E27FC236}">
                    <a16:creationId xmlns:a16="http://schemas.microsoft.com/office/drawing/2014/main" id="{1D4CD16E-5A1C-42B9-00D9-3B0C4B18401A}"/>
                  </a:ext>
                </a:extLst>
              </p:cNvPr>
              <p:cNvSpPr txBox="1"/>
              <p:nvPr/>
            </p:nvSpPr>
            <p:spPr>
              <a:xfrm>
                <a:off x="3266174" y="2399882"/>
                <a:ext cx="905696" cy="12311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r"/>
                <a:r>
                  <a:rPr lang="sv-SE" sz="800" b="1" dirty="0">
                    <a:solidFill>
                      <a:schemeClr val="bg1"/>
                    </a:solidFill>
                    <a:latin typeface="Abel"/>
                  </a:rPr>
                  <a:t>Avslut affärssamarbete</a:t>
                </a:r>
                <a:endParaRPr lang="en-US" sz="800" b="1">
                  <a:solidFill>
                    <a:schemeClr val="bg1"/>
                  </a:solidFill>
                  <a:latin typeface="Abel"/>
                </a:endParaRPr>
              </a:p>
            </p:txBody>
          </p:sp>
        </p:grpSp>
        <p:sp>
          <p:nvSpPr>
            <p:cNvPr id="159" name="Oval 158">
              <a:extLst>
                <a:ext uri="{FF2B5EF4-FFF2-40B4-BE49-F238E27FC236}">
                  <a16:creationId xmlns:a16="http://schemas.microsoft.com/office/drawing/2014/main" id="{B3E4E527-76AE-DE2B-B4B7-ABEEBFC2C6C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116908" y="1657878"/>
              <a:ext cx="594000" cy="594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a-ET"/>
            </a:p>
          </p:txBody>
        </p:sp>
        <p:sp>
          <p:nvSpPr>
            <p:cNvPr id="160" name="Oval 159">
              <a:extLst>
                <a:ext uri="{FF2B5EF4-FFF2-40B4-BE49-F238E27FC236}">
                  <a16:creationId xmlns:a16="http://schemas.microsoft.com/office/drawing/2014/main" id="{C25F11E6-EDEA-85DC-2078-643E38C6EFE7}"/>
                </a:ext>
              </a:extLst>
            </p:cNvPr>
            <p:cNvSpPr/>
            <p:nvPr/>
          </p:nvSpPr>
          <p:spPr>
            <a:xfrm>
              <a:off x="7251908" y="1792878"/>
              <a:ext cx="360000" cy="360000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a-ET" dirty="0">
                  <a:latin typeface="Abel" panose="02000506030000020004" pitchFamily="2" charset="0"/>
                </a:rPr>
                <a:t>5</a:t>
              </a:r>
            </a:p>
          </p:txBody>
        </p:sp>
      </p:grpSp>
      <p:sp>
        <p:nvSpPr>
          <p:cNvPr id="60" name="textruta 59">
            <a:extLst>
              <a:ext uri="{FF2B5EF4-FFF2-40B4-BE49-F238E27FC236}">
                <a16:creationId xmlns:a16="http://schemas.microsoft.com/office/drawing/2014/main" id="{DBD7C90F-C20B-F0B7-270F-F343850A89D9}"/>
              </a:ext>
            </a:extLst>
          </p:cNvPr>
          <p:cNvSpPr txBox="1"/>
          <p:nvPr/>
        </p:nvSpPr>
        <p:spPr>
          <a:xfrm>
            <a:off x="4808509" y="2568733"/>
            <a:ext cx="1140616" cy="1738938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sv-SE" sz="700" b="1" dirty="0">
                <a:latin typeface="Abel" panose="02000506030000020004"/>
              </a:rPr>
              <a:t>Om </a:t>
            </a:r>
            <a:r>
              <a:rPr lang="sv-SE" sz="700" b="1">
                <a:latin typeface="Abel" panose="02000506030000020004"/>
              </a:rPr>
              <a:t>brister fortfarande kvarstår</a:t>
            </a:r>
            <a:endParaRPr lang="sv-SE" sz="700" b="1" dirty="0">
              <a:latin typeface="Abel" panose="02000506030000020004"/>
            </a:endParaRPr>
          </a:p>
          <a:p>
            <a:r>
              <a:rPr lang="sv-SE" sz="700" b="1">
                <a:latin typeface="Abel" panose="02000506030000020004"/>
              </a:rPr>
              <a:t>efter sanktioner i uppföljning eller </a:t>
            </a:r>
            <a:r>
              <a:rPr lang="sv-SE" sz="700" b="1" dirty="0">
                <a:latin typeface="Abel" panose="02000506030000020004"/>
              </a:rPr>
              <a:t>incidenthantering: </a:t>
            </a:r>
            <a:endParaRPr lang="sv-SE" dirty="0">
              <a:latin typeface="Verdana"/>
              <a:ea typeface="Verdana"/>
            </a:endParaRPr>
          </a:p>
          <a:p>
            <a:endParaRPr lang="sv-SE" sz="700" b="1" dirty="0">
              <a:latin typeface="Abel" panose="02000506030000020004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sv-SE" sz="700">
                <a:latin typeface="Abel" panose="02000506030000020004"/>
              </a:rPr>
              <a:t>Fortsatt dialog och uppföljning med leverantör</a:t>
            </a:r>
            <a:endParaRPr lang="sv-SE" sz="700">
              <a:latin typeface="Abel"/>
              <a:ea typeface="Verdana"/>
            </a:endParaRPr>
          </a:p>
          <a:p>
            <a:endParaRPr lang="sv-SE" sz="700" dirty="0">
              <a:latin typeface="Abel" panose="02000506030000020004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sv-SE" sz="700" dirty="0">
                <a:latin typeface="Abel" panose="02000506030000020004"/>
              </a:rPr>
              <a:t>Bedömning om vidare </a:t>
            </a:r>
            <a:r>
              <a:rPr lang="sv-SE" sz="700">
                <a:latin typeface="Abel" panose="02000506030000020004"/>
              </a:rPr>
              <a:t>sanktioner av enskilda regioner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sv-SE" sz="700" dirty="0">
              <a:latin typeface="Abel" panose="02000506030000020004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sv-SE" sz="700">
                <a:latin typeface="Abel" panose="02000506030000020004"/>
              </a:rPr>
              <a:t>Information från kansliet till regionerna </a:t>
            </a:r>
            <a:r>
              <a:rPr lang="sv-SE" sz="700" dirty="0">
                <a:latin typeface="Abel" panose="02000506030000020004"/>
              </a:rPr>
              <a:t>och externa samarbetspartners</a:t>
            </a:r>
          </a:p>
          <a:p>
            <a:pPr algn="l"/>
            <a:endParaRPr lang="sv-SE" sz="700" dirty="0">
              <a:latin typeface="Abel" panose="02000506030000020004"/>
            </a:endParaRPr>
          </a:p>
          <a:p>
            <a:endParaRPr lang="sv-SE" sz="800" dirty="0">
              <a:latin typeface="Abel" panose="02000506030000020004"/>
            </a:endParaRPr>
          </a:p>
        </p:txBody>
      </p:sp>
      <p:sp>
        <p:nvSpPr>
          <p:cNvPr id="81" name="Rektangel 80">
            <a:extLst>
              <a:ext uri="{FF2B5EF4-FFF2-40B4-BE49-F238E27FC236}">
                <a16:creationId xmlns:a16="http://schemas.microsoft.com/office/drawing/2014/main" id="{63A0B085-5650-7429-D017-1C2E6F77A96D}"/>
              </a:ext>
            </a:extLst>
          </p:cNvPr>
          <p:cNvSpPr/>
          <p:nvPr/>
        </p:nvSpPr>
        <p:spPr>
          <a:xfrm>
            <a:off x="4673573" y="2346234"/>
            <a:ext cx="1296000" cy="2556150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80E60AAA-0463-2253-A151-35E0BC11F376}"/>
              </a:ext>
            </a:extLst>
          </p:cNvPr>
          <p:cNvSpPr>
            <a:spLocks noChangeAspect="1"/>
          </p:cNvSpPr>
          <p:nvPr/>
        </p:nvSpPr>
        <p:spPr>
          <a:xfrm>
            <a:off x="4368982" y="1998617"/>
            <a:ext cx="594000" cy="594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82" name="Rektangel 81">
            <a:extLst>
              <a:ext uri="{FF2B5EF4-FFF2-40B4-BE49-F238E27FC236}">
                <a16:creationId xmlns:a16="http://schemas.microsoft.com/office/drawing/2014/main" id="{0B4B219B-BFC2-49D0-F299-88304F0A4E55}"/>
              </a:ext>
            </a:extLst>
          </p:cNvPr>
          <p:cNvSpPr/>
          <p:nvPr/>
        </p:nvSpPr>
        <p:spPr>
          <a:xfrm>
            <a:off x="3274176" y="2618580"/>
            <a:ext cx="1342335" cy="2283804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24" name="Grupp 23">
            <a:extLst>
              <a:ext uri="{FF2B5EF4-FFF2-40B4-BE49-F238E27FC236}">
                <a16:creationId xmlns:a16="http://schemas.microsoft.com/office/drawing/2014/main" id="{EE2ED7C7-2A20-F704-DC53-91650CFF65DD}"/>
              </a:ext>
            </a:extLst>
          </p:cNvPr>
          <p:cNvGrpSpPr/>
          <p:nvPr/>
        </p:nvGrpSpPr>
        <p:grpSpPr>
          <a:xfrm>
            <a:off x="1525422" y="2192413"/>
            <a:ext cx="1599854" cy="1022622"/>
            <a:chOff x="1456679" y="2458669"/>
            <a:chExt cx="1599854" cy="1022622"/>
          </a:xfrm>
        </p:grpSpPr>
        <p:sp>
          <p:nvSpPr>
            <p:cNvPr id="87" name="Rounded Rectangle 132">
              <a:extLst>
                <a:ext uri="{FF2B5EF4-FFF2-40B4-BE49-F238E27FC236}">
                  <a16:creationId xmlns:a16="http://schemas.microsoft.com/office/drawing/2014/main" id="{9B6B524A-9034-10F6-7D86-FF173A7037B4}"/>
                </a:ext>
              </a:extLst>
            </p:cNvPr>
            <p:cNvSpPr/>
            <p:nvPr/>
          </p:nvSpPr>
          <p:spPr>
            <a:xfrm rot="19240287">
              <a:off x="1796533" y="2458669"/>
              <a:ext cx="1260000" cy="360000"/>
            </a:xfrm>
            <a:prstGeom prst="roundRect">
              <a:avLst/>
            </a:prstGeom>
            <a:solidFill>
              <a:srgbClr val="FFD5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a-ET"/>
            </a:p>
          </p:txBody>
        </p:sp>
        <p:sp>
          <p:nvSpPr>
            <p:cNvPr id="88" name="Oval 130">
              <a:extLst>
                <a:ext uri="{FF2B5EF4-FFF2-40B4-BE49-F238E27FC236}">
                  <a16:creationId xmlns:a16="http://schemas.microsoft.com/office/drawing/2014/main" id="{E815A235-04ED-6D78-6D39-182C03593CF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456679" y="2887291"/>
              <a:ext cx="594000" cy="594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a-ET"/>
            </a:p>
          </p:txBody>
        </p:sp>
        <p:sp>
          <p:nvSpPr>
            <p:cNvPr id="89" name="Oval 131">
              <a:extLst>
                <a:ext uri="{FF2B5EF4-FFF2-40B4-BE49-F238E27FC236}">
                  <a16:creationId xmlns:a16="http://schemas.microsoft.com/office/drawing/2014/main" id="{FFB583FA-2E5A-6F00-B85B-94050F10E88B}"/>
                </a:ext>
              </a:extLst>
            </p:cNvPr>
            <p:cNvSpPr/>
            <p:nvPr/>
          </p:nvSpPr>
          <p:spPr>
            <a:xfrm>
              <a:off x="1591679" y="3022291"/>
              <a:ext cx="360000" cy="360000"/>
            </a:xfrm>
            <a:prstGeom prst="ellipse">
              <a:avLst/>
            </a:prstGeom>
            <a:solidFill>
              <a:srgbClr val="FFD5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v-SE" dirty="0">
                  <a:solidFill>
                    <a:schemeClr val="tx1"/>
                  </a:solidFill>
                  <a:latin typeface="Abel" panose="02000506030000020004" pitchFamily="2" charset="0"/>
                </a:rPr>
                <a:t>1</a:t>
              </a:r>
              <a:endParaRPr lang="aa-ET" dirty="0">
                <a:solidFill>
                  <a:schemeClr val="tx1"/>
                </a:solidFill>
                <a:latin typeface="Abel" panose="02000506030000020004" pitchFamily="2" charset="0"/>
              </a:endParaRPr>
            </a:p>
          </p:txBody>
        </p:sp>
      </p:grpSp>
      <p:grpSp>
        <p:nvGrpSpPr>
          <p:cNvPr id="25" name="Grupp 24">
            <a:extLst>
              <a:ext uri="{FF2B5EF4-FFF2-40B4-BE49-F238E27FC236}">
                <a16:creationId xmlns:a16="http://schemas.microsoft.com/office/drawing/2014/main" id="{142911C9-5E83-4564-666A-9EEF77BFBC5D}"/>
              </a:ext>
            </a:extLst>
          </p:cNvPr>
          <p:cNvGrpSpPr/>
          <p:nvPr/>
        </p:nvGrpSpPr>
        <p:grpSpPr>
          <a:xfrm>
            <a:off x="2953439" y="1900540"/>
            <a:ext cx="1599854" cy="1022622"/>
            <a:chOff x="2884696" y="2166796"/>
            <a:chExt cx="1599854" cy="1022622"/>
          </a:xfrm>
        </p:grpSpPr>
        <p:sp>
          <p:nvSpPr>
            <p:cNvPr id="92" name="Rounded Rectangle 132">
              <a:extLst>
                <a:ext uri="{FF2B5EF4-FFF2-40B4-BE49-F238E27FC236}">
                  <a16:creationId xmlns:a16="http://schemas.microsoft.com/office/drawing/2014/main" id="{3721A826-6E14-75B5-80E5-C8901C0CB128}"/>
                </a:ext>
              </a:extLst>
            </p:cNvPr>
            <p:cNvSpPr/>
            <p:nvPr/>
          </p:nvSpPr>
          <p:spPr>
            <a:xfrm rot="19240287">
              <a:off x="3224550" y="2166796"/>
              <a:ext cx="1260000" cy="360000"/>
            </a:xfrm>
            <a:prstGeom prst="roundRect">
              <a:avLst/>
            </a:prstGeom>
            <a:solidFill>
              <a:srgbClr val="FFC1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a-ET"/>
            </a:p>
          </p:txBody>
        </p:sp>
        <p:sp>
          <p:nvSpPr>
            <p:cNvPr id="93" name="Oval 130">
              <a:extLst>
                <a:ext uri="{FF2B5EF4-FFF2-40B4-BE49-F238E27FC236}">
                  <a16:creationId xmlns:a16="http://schemas.microsoft.com/office/drawing/2014/main" id="{14A6C3ED-B66A-10C5-7755-998A706ABD6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884696" y="2595418"/>
              <a:ext cx="594000" cy="594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a-ET"/>
            </a:p>
          </p:txBody>
        </p:sp>
        <p:sp>
          <p:nvSpPr>
            <p:cNvPr id="94" name="Oval 131">
              <a:extLst>
                <a:ext uri="{FF2B5EF4-FFF2-40B4-BE49-F238E27FC236}">
                  <a16:creationId xmlns:a16="http://schemas.microsoft.com/office/drawing/2014/main" id="{68C21288-4068-B3D7-B969-4D585B6481D3}"/>
                </a:ext>
              </a:extLst>
            </p:cNvPr>
            <p:cNvSpPr/>
            <p:nvPr/>
          </p:nvSpPr>
          <p:spPr>
            <a:xfrm>
              <a:off x="3019696" y="2730418"/>
              <a:ext cx="360000" cy="360000"/>
            </a:xfrm>
            <a:prstGeom prst="ellipse">
              <a:avLst/>
            </a:prstGeom>
            <a:solidFill>
              <a:srgbClr val="FFC1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v-SE" dirty="0">
                  <a:solidFill>
                    <a:schemeClr val="bg1"/>
                  </a:solidFill>
                  <a:latin typeface="Abel" panose="02000506030000020004" pitchFamily="2" charset="0"/>
                </a:rPr>
                <a:t>2</a:t>
              </a:r>
              <a:endParaRPr lang="aa-ET" dirty="0">
                <a:solidFill>
                  <a:schemeClr val="bg1"/>
                </a:solidFill>
                <a:latin typeface="Abel" panose="02000506030000020004" pitchFamily="2" charset="0"/>
              </a:endParaRPr>
            </a:p>
          </p:txBody>
        </p:sp>
      </p:grpSp>
      <p:sp>
        <p:nvSpPr>
          <p:cNvPr id="90" name="TextBox 77">
            <a:extLst>
              <a:ext uri="{FF2B5EF4-FFF2-40B4-BE49-F238E27FC236}">
                <a16:creationId xmlns:a16="http://schemas.microsoft.com/office/drawing/2014/main" id="{CA79549C-8073-76BC-5F6E-1198DE1BAA68}"/>
              </a:ext>
            </a:extLst>
          </p:cNvPr>
          <p:cNvSpPr txBox="1"/>
          <p:nvPr/>
        </p:nvSpPr>
        <p:spPr>
          <a:xfrm rot="19221619">
            <a:off x="3278743" y="1936677"/>
            <a:ext cx="1314239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sv-SE" sz="800" b="1" dirty="0">
                <a:solidFill>
                  <a:schemeClr val="bg1"/>
                </a:solidFill>
                <a:latin typeface="Abel" panose="02000506030000020004" pitchFamily="2" charset="0"/>
              </a:rPr>
              <a:t>Handlingsplan utan avsedd </a:t>
            </a:r>
            <a:br>
              <a:rPr lang="sv-SE" sz="800" b="1" dirty="0">
                <a:solidFill>
                  <a:schemeClr val="bg1"/>
                </a:solidFill>
                <a:latin typeface="Abel" panose="02000506030000020004" pitchFamily="2" charset="0"/>
              </a:rPr>
            </a:br>
            <a:r>
              <a:rPr lang="sv-SE" sz="800" b="1" dirty="0">
                <a:solidFill>
                  <a:schemeClr val="bg1"/>
                </a:solidFill>
                <a:latin typeface="Abel" panose="02000506030000020004" pitchFamily="2" charset="0"/>
              </a:rPr>
              <a:t>effekt </a:t>
            </a:r>
            <a:endParaRPr lang="aa-ET" sz="800" b="1" dirty="0">
              <a:solidFill>
                <a:schemeClr val="bg1"/>
              </a:solidFill>
              <a:latin typeface="Abel" panose="02000506030000020004" pitchFamily="2" charset="0"/>
            </a:endParaRPr>
          </a:p>
        </p:txBody>
      </p:sp>
      <p:grpSp>
        <p:nvGrpSpPr>
          <p:cNvPr id="26" name="Grupp 25">
            <a:extLst>
              <a:ext uri="{FF2B5EF4-FFF2-40B4-BE49-F238E27FC236}">
                <a16:creationId xmlns:a16="http://schemas.microsoft.com/office/drawing/2014/main" id="{D83B02AC-53EF-44FE-8661-54F15C56EF1A}"/>
              </a:ext>
            </a:extLst>
          </p:cNvPr>
          <p:cNvGrpSpPr/>
          <p:nvPr/>
        </p:nvGrpSpPr>
        <p:grpSpPr>
          <a:xfrm>
            <a:off x="4363177" y="1617112"/>
            <a:ext cx="1599854" cy="1022622"/>
            <a:chOff x="4294434" y="1867870"/>
            <a:chExt cx="1599854" cy="1022622"/>
          </a:xfrm>
        </p:grpSpPr>
        <p:sp>
          <p:nvSpPr>
            <p:cNvPr id="96" name="Rounded Rectangle 132">
              <a:extLst>
                <a:ext uri="{FF2B5EF4-FFF2-40B4-BE49-F238E27FC236}">
                  <a16:creationId xmlns:a16="http://schemas.microsoft.com/office/drawing/2014/main" id="{1CBD1BD5-8E03-2D49-B66D-FDBD13F72A05}"/>
                </a:ext>
              </a:extLst>
            </p:cNvPr>
            <p:cNvSpPr/>
            <p:nvPr/>
          </p:nvSpPr>
          <p:spPr>
            <a:xfrm rot="19240287">
              <a:off x="4634288" y="1867870"/>
              <a:ext cx="1260000" cy="360000"/>
            </a:xfrm>
            <a:prstGeom prst="roundRect">
              <a:avLst/>
            </a:prstGeom>
            <a:solidFill>
              <a:srgbClr val="E9531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a-ET"/>
            </a:p>
          </p:txBody>
        </p:sp>
        <p:sp>
          <p:nvSpPr>
            <p:cNvPr id="97" name="Oval 130">
              <a:extLst>
                <a:ext uri="{FF2B5EF4-FFF2-40B4-BE49-F238E27FC236}">
                  <a16:creationId xmlns:a16="http://schemas.microsoft.com/office/drawing/2014/main" id="{862B24EF-04FB-2E0C-40F9-4FCE6B8AAA7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294434" y="2296492"/>
              <a:ext cx="594000" cy="594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a-ET"/>
            </a:p>
          </p:txBody>
        </p:sp>
        <p:sp>
          <p:nvSpPr>
            <p:cNvPr id="98" name="Oval 131">
              <a:extLst>
                <a:ext uri="{FF2B5EF4-FFF2-40B4-BE49-F238E27FC236}">
                  <a16:creationId xmlns:a16="http://schemas.microsoft.com/office/drawing/2014/main" id="{8F2CD4FB-E263-C035-538A-CB8936C67269}"/>
                </a:ext>
              </a:extLst>
            </p:cNvPr>
            <p:cNvSpPr/>
            <p:nvPr/>
          </p:nvSpPr>
          <p:spPr>
            <a:xfrm>
              <a:off x="4429434" y="2431492"/>
              <a:ext cx="360000" cy="360000"/>
            </a:xfrm>
            <a:prstGeom prst="ellipse">
              <a:avLst/>
            </a:prstGeom>
            <a:solidFill>
              <a:srgbClr val="E9531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v-SE" dirty="0">
                  <a:latin typeface="Abel" panose="02000506030000020004" pitchFamily="2" charset="0"/>
                </a:rPr>
                <a:t>3</a:t>
              </a:r>
              <a:endParaRPr lang="aa-ET" dirty="0">
                <a:latin typeface="Abel" panose="02000506030000020004" pitchFamily="2" charset="0"/>
              </a:endParaRPr>
            </a:p>
          </p:txBody>
        </p:sp>
      </p:grpSp>
      <p:sp>
        <p:nvSpPr>
          <p:cNvPr id="71" name="TextBox 70">
            <a:extLst>
              <a:ext uri="{FF2B5EF4-FFF2-40B4-BE49-F238E27FC236}">
                <a16:creationId xmlns:a16="http://schemas.microsoft.com/office/drawing/2014/main" id="{F9E16B95-F0DB-A7F4-AA5A-1790A2BE94AF}"/>
              </a:ext>
            </a:extLst>
          </p:cNvPr>
          <p:cNvSpPr txBox="1"/>
          <p:nvPr/>
        </p:nvSpPr>
        <p:spPr>
          <a:xfrm rot="19240287">
            <a:off x="2001440" y="2283829"/>
            <a:ext cx="995465" cy="123111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r"/>
            <a:r>
              <a:rPr lang="sv-SE" sz="800" b="1">
                <a:latin typeface="Abel"/>
              </a:rPr>
              <a:t>Vid avtalsavvikelser</a:t>
            </a:r>
            <a:endParaRPr lang="en-US" sz="800" b="1">
              <a:latin typeface="Abel"/>
            </a:endParaRPr>
          </a:p>
        </p:txBody>
      </p:sp>
      <p:sp>
        <p:nvSpPr>
          <p:cNvPr id="99" name="TextBox 77">
            <a:extLst>
              <a:ext uri="{FF2B5EF4-FFF2-40B4-BE49-F238E27FC236}">
                <a16:creationId xmlns:a16="http://schemas.microsoft.com/office/drawing/2014/main" id="{38A9E1DF-874E-215D-508D-A91F9B0FE056}"/>
              </a:ext>
            </a:extLst>
          </p:cNvPr>
          <p:cNvSpPr txBox="1"/>
          <p:nvPr/>
        </p:nvSpPr>
        <p:spPr>
          <a:xfrm rot="19240287">
            <a:off x="4847590" y="1687920"/>
            <a:ext cx="1064395" cy="123111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sv-SE" sz="800" b="1">
                <a:solidFill>
                  <a:schemeClr val="bg1"/>
                </a:solidFill>
                <a:latin typeface="Abel"/>
              </a:rPr>
              <a:t>Sanktioner effektlösa</a:t>
            </a:r>
            <a:endParaRPr lang="en-US">
              <a:solidFill>
                <a:schemeClr val="bg1"/>
              </a:solidFill>
              <a:ea typeface="Verdana"/>
            </a:endParaRPr>
          </a:p>
        </p:txBody>
      </p:sp>
      <p:sp>
        <p:nvSpPr>
          <p:cNvPr id="62" name="textruta 61">
            <a:extLst>
              <a:ext uri="{FF2B5EF4-FFF2-40B4-BE49-F238E27FC236}">
                <a16:creationId xmlns:a16="http://schemas.microsoft.com/office/drawing/2014/main" id="{FB90801E-A31B-9130-94BC-34D8C2C6F573}"/>
              </a:ext>
            </a:extLst>
          </p:cNvPr>
          <p:cNvSpPr txBox="1"/>
          <p:nvPr/>
        </p:nvSpPr>
        <p:spPr>
          <a:xfrm>
            <a:off x="6234563" y="2261802"/>
            <a:ext cx="1099278" cy="969496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sv-SE" sz="700" b="1">
                <a:latin typeface="Abel" panose="02000506030000020004"/>
              </a:rPr>
              <a:t>Vid fortsatt uppföljning eller </a:t>
            </a:r>
            <a:r>
              <a:rPr lang="sv-SE" sz="700" b="1" dirty="0">
                <a:latin typeface="Abel" panose="02000506030000020004"/>
              </a:rPr>
              <a:t>incidenthantering: </a:t>
            </a:r>
            <a:endParaRPr lang="en-US" dirty="0">
              <a:ea typeface="Verdana"/>
            </a:endParaRPr>
          </a:p>
          <a:p>
            <a:endParaRPr lang="sv-SE" sz="700" b="1" dirty="0">
              <a:latin typeface="Abel" panose="02000506030000020004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sv-SE" sz="700">
                <a:latin typeface="Abel" panose="02000506030000020004"/>
              </a:rPr>
              <a:t>Beslut om avropsstopp tas av enskilda regioner 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endParaRPr lang="sv-SE" sz="700" dirty="0">
              <a:latin typeface="Abel" panose="02000506030000020004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sv-SE" sz="700">
                <a:latin typeface="Abel" panose="02000506030000020004"/>
              </a:rPr>
              <a:t>Information från kansliet  till regionerna </a:t>
            </a:r>
            <a:r>
              <a:rPr lang="sv-SE" sz="700" dirty="0">
                <a:latin typeface="Abel" panose="02000506030000020004"/>
              </a:rPr>
              <a:t>och externa samarbetspartners</a:t>
            </a:r>
          </a:p>
        </p:txBody>
      </p:sp>
      <p:sp>
        <p:nvSpPr>
          <p:cNvPr id="65" name="textruta 64">
            <a:extLst>
              <a:ext uri="{FF2B5EF4-FFF2-40B4-BE49-F238E27FC236}">
                <a16:creationId xmlns:a16="http://schemas.microsoft.com/office/drawing/2014/main" id="{9684BD6E-623D-255D-0C5A-8E73100EDD37}"/>
              </a:ext>
            </a:extLst>
          </p:cNvPr>
          <p:cNvSpPr txBox="1"/>
          <p:nvPr/>
        </p:nvSpPr>
        <p:spPr>
          <a:xfrm>
            <a:off x="7628406" y="2026099"/>
            <a:ext cx="1075599" cy="150810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sv-SE" sz="700" b="1">
                <a:latin typeface="Abel"/>
              </a:rPr>
              <a:t>Vid fortsatt uppföljning eller incidenthantering: </a:t>
            </a:r>
            <a:endParaRPr lang="sv-SE" sz="700">
              <a:latin typeface="Abel"/>
              <a:ea typeface="Verdana"/>
            </a:endParaRPr>
          </a:p>
          <a:p>
            <a:endParaRPr lang="sv-SE" sz="700" dirty="0">
              <a:latin typeface="Abel"/>
            </a:endParaRPr>
          </a:p>
          <a:p>
            <a:pPr marL="171450" indent="-171450">
              <a:buFont typeface="Arial"/>
              <a:buChar char="•"/>
            </a:pPr>
            <a:r>
              <a:rPr lang="sv-SE" sz="700">
                <a:latin typeface="Abel"/>
              </a:rPr>
              <a:t>Beslut om uppsägning av avtal tas av enskilda regioner</a:t>
            </a:r>
            <a:endParaRPr lang="sv-SE" sz="700">
              <a:latin typeface="Abel"/>
              <a:ea typeface="Verdana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sv-SE" sz="700" dirty="0">
              <a:latin typeface="Abel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sv-SE" sz="700">
                <a:latin typeface="Abel"/>
              </a:rPr>
              <a:t>Eventuell uteslutning ur enskilda regioners </a:t>
            </a:r>
            <a:r>
              <a:rPr lang="sv-SE" sz="700" dirty="0">
                <a:latin typeface="Abel"/>
              </a:rPr>
              <a:t>kommande </a:t>
            </a:r>
            <a:r>
              <a:rPr lang="sv-SE" sz="700">
                <a:latin typeface="Abel"/>
              </a:rPr>
              <a:t>upphandlingar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sv-SE" sz="700" dirty="0">
              <a:latin typeface="Abel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sv-SE" sz="700">
                <a:latin typeface="Abel"/>
              </a:rPr>
              <a:t>Information från kansliet till regionerna och </a:t>
            </a:r>
            <a:r>
              <a:rPr lang="sv-SE" sz="700" dirty="0">
                <a:latin typeface="Abel"/>
              </a:rPr>
              <a:t>externa samarbetspartners</a:t>
            </a:r>
          </a:p>
        </p:txBody>
      </p:sp>
      <p:grpSp>
        <p:nvGrpSpPr>
          <p:cNvPr id="33" name="Grupp 32">
            <a:extLst>
              <a:ext uri="{FF2B5EF4-FFF2-40B4-BE49-F238E27FC236}">
                <a16:creationId xmlns:a16="http://schemas.microsoft.com/office/drawing/2014/main" id="{44ACEB89-2D3E-02A3-28BC-BB3E3F7421A3}"/>
              </a:ext>
            </a:extLst>
          </p:cNvPr>
          <p:cNvGrpSpPr/>
          <p:nvPr/>
        </p:nvGrpSpPr>
        <p:grpSpPr>
          <a:xfrm>
            <a:off x="1412027" y="1019788"/>
            <a:ext cx="8942286" cy="4305739"/>
            <a:chOff x="-6330968" y="-1731637"/>
            <a:chExt cx="14463544" cy="6912181"/>
          </a:xfrm>
        </p:grpSpPr>
        <p:cxnSp>
          <p:nvCxnSpPr>
            <p:cNvPr id="6" name="Rak pilkoppling 5">
              <a:extLst>
                <a:ext uri="{FF2B5EF4-FFF2-40B4-BE49-F238E27FC236}">
                  <a16:creationId xmlns:a16="http://schemas.microsoft.com/office/drawing/2014/main" id="{2C689250-8468-A5C0-F5C2-3C80ED160B8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-6330968" y="4655774"/>
              <a:ext cx="12018052" cy="0"/>
            </a:xfrm>
            <a:prstGeom prst="straightConnector1">
              <a:avLst/>
            </a:prstGeom>
            <a:ln w="57150">
              <a:solidFill>
                <a:schemeClr val="bg1">
                  <a:lumMod val="50000"/>
                </a:schemeClr>
              </a:solidFill>
              <a:headEnd w="lg" len="lg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Box 2">
              <a:extLst>
                <a:ext uri="{FF2B5EF4-FFF2-40B4-BE49-F238E27FC236}">
                  <a16:creationId xmlns:a16="http://schemas.microsoft.com/office/drawing/2014/main" id="{02731609-F7F3-EA3E-F6E6-64AC4B560DB2}"/>
                </a:ext>
              </a:extLst>
            </p:cNvPr>
            <p:cNvSpPr txBox="1"/>
            <p:nvPr/>
          </p:nvSpPr>
          <p:spPr>
            <a:xfrm>
              <a:off x="-2445843" y="-1731637"/>
              <a:ext cx="6207350" cy="1976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l"/>
              <a:endParaRPr lang="aa-ET" sz="800" dirty="0"/>
            </a:p>
          </p:txBody>
        </p:sp>
        <p:sp>
          <p:nvSpPr>
            <p:cNvPr id="15" name="textruta 14">
              <a:extLst>
                <a:ext uri="{FF2B5EF4-FFF2-40B4-BE49-F238E27FC236}">
                  <a16:creationId xmlns:a16="http://schemas.microsoft.com/office/drawing/2014/main" id="{0864A745-EF14-5BC5-E87D-84AEEA643908}"/>
                </a:ext>
              </a:extLst>
            </p:cNvPr>
            <p:cNvSpPr txBox="1"/>
            <p:nvPr/>
          </p:nvSpPr>
          <p:spPr>
            <a:xfrm>
              <a:off x="2297610" y="4785275"/>
              <a:ext cx="5834966" cy="39526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sv-SE" sz="1000" dirty="0">
                  <a:solidFill>
                    <a:schemeClr val="bg2">
                      <a:lumMod val="75000"/>
                    </a:schemeClr>
                  </a:solidFill>
                  <a:effectLst/>
                  <a:latin typeface="-apple-system"/>
                </a:rPr>
                <a:t> </a:t>
              </a:r>
              <a:endParaRPr lang="sv-SE" sz="1000" dirty="0">
                <a:solidFill>
                  <a:schemeClr val="bg2">
                    <a:lumMod val="75000"/>
                  </a:schemeClr>
                </a:solidFill>
              </a:endParaRPr>
            </a:p>
          </p:txBody>
        </p:sp>
      </p:grpSp>
      <p:sp>
        <p:nvSpPr>
          <p:cNvPr id="9" name="textruta 6">
            <a:extLst>
              <a:ext uri="{FF2B5EF4-FFF2-40B4-BE49-F238E27FC236}">
                <a16:creationId xmlns:a16="http://schemas.microsoft.com/office/drawing/2014/main" id="{C65ADBDB-041A-1331-A30B-4453220E6274}"/>
              </a:ext>
            </a:extLst>
          </p:cNvPr>
          <p:cNvSpPr txBox="1"/>
          <p:nvPr/>
        </p:nvSpPr>
        <p:spPr>
          <a:xfrm>
            <a:off x="1921980" y="2966409"/>
            <a:ext cx="1219934" cy="2593018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>
            <a:defPPr>
              <a:defRPr lang="sv-SE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v-SE" sz="700" b="1">
                <a:latin typeface="Abel" panose="02000506030000020004"/>
              </a:rPr>
              <a:t>Efter icke-godkänd revision: </a:t>
            </a:r>
            <a:endParaRPr lang="sv-SE" sz="700" b="1">
              <a:latin typeface="Abel" panose="02000506030000020004"/>
              <a:ea typeface="Verdana"/>
            </a:endParaRPr>
          </a:p>
          <a:p>
            <a:pPr marL="171450" indent="-171450">
              <a:buFont typeface="Arial"/>
              <a:buChar char="•"/>
            </a:pPr>
            <a:endParaRPr lang="sv-SE" sz="700" dirty="0">
              <a:latin typeface="Abel" panose="02000506030000020004"/>
            </a:endParaRPr>
          </a:p>
          <a:p>
            <a:pPr marL="171450" indent="-171450">
              <a:buFont typeface="Arial"/>
              <a:buChar char="•"/>
            </a:pPr>
            <a:r>
              <a:rPr lang="sv-SE" sz="700">
                <a:latin typeface="Abel" panose="02000506030000020004"/>
              </a:rPr>
              <a:t>Leverantör upprättar handlingsplan </a:t>
            </a:r>
            <a:endParaRPr lang="sv-SE"/>
          </a:p>
          <a:p>
            <a:endParaRPr lang="sv-SE" sz="700" dirty="0">
              <a:latin typeface="Abel" panose="02000506030000020004"/>
            </a:endParaRPr>
          </a:p>
          <a:p>
            <a:pPr>
              <a:buFont typeface="Arial"/>
            </a:pPr>
            <a:r>
              <a:rPr lang="sv-SE" sz="700" b="1">
                <a:latin typeface="Abel" panose="02000506030000020004"/>
              </a:rPr>
              <a:t>Återrevision 1 genomförs.</a:t>
            </a:r>
          </a:p>
          <a:p>
            <a:r>
              <a:rPr lang="sv-SE" sz="700" b="1">
                <a:latin typeface="Abel" panose="02000506030000020004"/>
              </a:rPr>
              <a:t>Om ej godkänd återrevision 1:</a:t>
            </a:r>
            <a:endParaRPr lang="sv-SE" sz="700">
              <a:latin typeface="Abel" panose="02000506030000020004"/>
              <a:ea typeface="Verdana"/>
            </a:endParaRPr>
          </a:p>
          <a:p>
            <a:pPr marL="171450" indent="-171450">
              <a:buFont typeface="Arial"/>
              <a:buChar char="•"/>
            </a:pPr>
            <a:endParaRPr lang="sv-SE" sz="700" dirty="0">
              <a:latin typeface="Abel" panose="02000506030000020004"/>
            </a:endParaRPr>
          </a:p>
          <a:p>
            <a:pPr marL="171450" indent="-171450">
              <a:buFont typeface="Arial"/>
              <a:buChar char="•"/>
            </a:pPr>
            <a:r>
              <a:rPr lang="sv-SE" sz="700">
                <a:latin typeface="Abel" panose="02000506030000020004"/>
              </a:rPr>
              <a:t>Informationsbrev skickas till leverantör om eskalering.</a:t>
            </a:r>
            <a:endParaRPr lang="sv-SE" sz="700">
              <a:latin typeface="Abel"/>
              <a:ea typeface="Verdana"/>
            </a:endParaRPr>
          </a:p>
          <a:p>
            <a:endParaRPr lang="sv-SE" sz="700" dirty="0">
              <a:highlight>
                <a:srgbClr val="FFFF00"/>
              </a:highlight>
              <a:latin typeface="Abel"/>
              <a:ea typeface="Verdana"/>
            </a:endParaRPr>
          </a:p>
          <a:p>
            <a:r>
              <a:rPr lang="sv-SE" sz="700" b="1">
                <a:latin typeface="Abel" panose="02000506030000020004"/>
                <a:ea typeface="Verdana"/>
              </a:rPr>
              <a:t>Vid "sannolik/konstaterad allvarlig </a:t>
            </a:r>
            <a:r>
              <a:rPr lang="sv-SE" sz="700" b="1" dirty="0">
                <a:latin typeface="Abel" panose="02000506030000020004"/>
                <a:ea typeface="Verdana"/>
              </a:rPr>
              <a:t>avvikelse" i incidenthantering:</a:t>
            </a:r>
          </a:p>
          <a:p>
            <a:pPr marL="171450" indent="-171450">
              <a:buFont typeface="Arial"/>
              <a:buChar char="•"/>
            </a:pPr>
            <a:endParaRPr lang="sv-SE" sz="700" dirty="0">
              <a:latin typeface="Abel" panose="02000506030000020004"/>
              <a:ea typeface="Verdana"/>
            </a:endParaRPr>
          </a:p>
          <a:p>
            <a:pPr marL="171450" indent="-171450">
              <a:buFont typeface="Arial,Sans-Serif"/>
              <a:buChar char="•"/>
            </a:pPr>
            <a:r>
              <a:rPr lang="sv-SE" sz="700">
                <a:latin typeface="Abel" panose="02000506030000020004"/>
                <a:ea typeface="Verdana"/>
              </a:rPr>
              <a:t>Fortsatt dialog med leverantör</a:t>
            </a:r>
          </a:p>
          <a:p>
            <a:pPr marL="171450" indent="-171450">
              <a:buFont typeface="Arial"/>
              <a:buChar char="•"/>
            </a:pPr>
            <a:endParaRPr lang="sv-SE" sz="700" dirty="0">
              <a:latin typeface="Abel" panose="02000506030000020004"/>
              <a:ea typeface="Verdana"/>
            </a:endParaRPr>
          </a:p>
          <a:p>
            <a:pPr marL="171450" indent="-171450">
              <a:buFont typeface="Arial"/>
              <a:buChar char="•"/>
            </a:pPr>
            <a:r>
              <a:rPr lang="sv-SE" sz="700">
                <a:latin typeface="Abel" panose="02000506030000020004"/>
                <a:ea typeface="Verdana"/>
              </a:rPr>
              <a:t>Leverantör upprättar handlingsplan</a:t>
            </a:r>
            <a:endParaRPr lang="sv-SE"/>
          </a:p>
          <a:p>
            <a:pPr marL="171450" indent="-171450">
              <a:buFont typeface="Arial"/>
              <a:buChar char="•"/>
            </a:pPr>
            <a:endParaRPr lang="sv-SE" sz="700" dirty="0">
              <a:latin typeface="Abel" panose="02000506030000020004"/>
              <a:ea typeface="Verdana"/>
            </a:endParaRPr>
          </a:p>
          <a:p>
            <a:pPr marL="171450" indent="-171450">
              <a:buFont typeface="Arial"/>
              <a:buChar char="•"/>
            </a:pPr>
            <a:endParaRPr lang="sv-SE" sz="800" dirty="0">
              <a:latin typeface="Abel" panose="02000506030000020004"/>
              <a:ea typeface="Verdana"/>
            </a:endParaRPr>
          </a:p>
          <a:p>
            <a:pPr marL="171450" indent="-171450">
              <a:buFont typeface="Arial"/>
              <a:buChar char="•"/>
            </a:pPr>
            <a:endParaRPr lang="sv-SE" dirty="0">
              <a:highlight>
                <a:srgbClr val="FFFF00"/>
              </a:highlight>
              <a:latin typeface="Verdana"/>
              <a:ea typeface="Verdana"/>
            </a:endParaRPr>
          </a:p>
          <a:p>
            <a:endParaRPr lang="sv-SE" sz="700" dirty="0">
              <a:highlight>
                <a:srgbClr val="FFFF00"/>
              </a:highlight>
              <a:latin typeface="Abel" panose="02000506030000020004"/>
              <a:ea typeface="Verdana"/>
            </a:endParaRPr>
          </a:p>
          <a:p>
            <a:endParaRPr lang="sv-SE" sz="700" dirty="0">
              <a:highlight>
                <a:srgbClr val="FFFF00"/>
              </a:highlight>
              <a:latin typeface="Abel" panose="02000506030000020004"/>
            </a:endParaRPr>
          </a:p>
        </p:txBody>
      </p:sp>
      <p:pic>
        <p:nvPicPr>
          <p:cNvPr id="20" name="Bild 19" descr="Pil: vänd höger med hel fyllning">
            <a:extLst>
              <a:ext uri="{FF2B5EF4-FFF2-40B4-BE49-F238E27FC236}">
                <a16:creationId xmlns:a16="http://schemas.microsoft.com/office/drawing/2014/main" id="{C256F2FD-604D-3E90-8566-A842178264F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994686" y="979191"/>
            <a:ext cx="956406" cy="956406"/>
          </a:xfrm>
          <a:prstGeom prst="rect">
            <a:avLst/>
          </a:prstGeom>
        </p:spPr>
      </p:pic>
      <p:sp>
        <p:nvSpPr>
          <p:cNvPr id="31" name="textruta 30">
            <a:extLst>
              <a:ext uri="{FF2B5EF4-FFF2-40B4-BE49-F238E27FC236}">
                <a16:creationId xmlns:a16="http://schemas.microsoft.com/office/drawing/2014/main" id="{18B4EE1F-F540-F832-FBB8-39DDBC4D5DD5}"/>
              </a:ext>
            </a:extLst>
          </p:cNvPr>
          <p:cNvSpPr txBox="1"/>
          <p:nvPr/>
        </p:nvSpPr>
        <p:spPr>
          <a:xfrm>
            <a:off x="2811592" y="279514"/>
            <a:ext cx="5448302" cy="5232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sv-SE" sz="1600" b="1" dirty="0">
                <a:latin typeface="Poppins" panose="00000500000000000000" pitchFamily="2" charset="0"/>
                <a:cs typeface="Poppins" panose="00000500000000000000" pitchFamily="2" charset="0"/>
              </a:rPr>
              <a:t>Regionernas gemensamma eskaleringstrappa </a:t>
            </a:r>
          </a:p>
          <a:p>
            <a:pPr algn="l"/>
            <a:r>
              <a:rPr lang="sv-SE" sz="1600" b="1" dirty="0">
                <a:latin typeface="Poppins" panose="00000500000000000000" pitchFamily="2" charset="0"/>
                <a:cs typeface="Poppins" panose="00000500000000000000" pitchFamily="2" charset="0"/>
              </a:rPr>
              <a:t>för Hållbar </a:t>
            </a:r>
            <a:r>
              <a:rPr lang="sv-SE" sz="1800" b="1" dirty="0">
                <a:latin typeface="Poppins" panose="00000500000000000000" pitchFamily="2" charset="0"/>
                <a:cs typeface="Poppins" panose="00000500000000000000" pitchFamily="2" charset="0"/>
              </a:rPr>
              <a:t>upphandling</a:t>
            </a:r>
            <a:r>
              <a:rPr lang="sv-SE" sz="1600" b="1" dirty="0">
                <a:latin typeface="Poppins" panose="00000500000000000000" pitchFamily="2" charset="0"/>
                <a:cs typeface="Poppins" panose="00000500000000000000" pitchFamily="2" charset="0"/>
              </a:rPr>
              <a:t> 2026</a:t>
            </a:r>
          </a:p>
        </p:txBody>
      </p:sp>
      <p:sp>
        <p:nvSpPr>
          <p:cNvPr id="36" name="textruta 35">
            <a:extLst>
              <a:ext uri="{FF2B5EF4-FFF2-40B4-BE49-F238E27FC236}">
                <a16:creationId xmlns:a16="http://schemas.microsoft.com/office/drawing/2014/main" id="{4B8A79AA-4483-A546-1729-B0E90CBA8B61}"/>
              </a:ext>
            </a:extLst>
          </p:cNvPr>
          <p:cNvSpPr txBox="1"/>
          <p:nvPr/>
        </p:nvSpPr>
        <p:spPr>
          <a:xfrm>
            <a:off x="2704659" y="845757"/>
            <a:ext cx="5448302" cy="2308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sv-SE" sz="900"/>
              <a:t>Rekommendation av aktivitetsbaserat arbetsflöde vid leverantörsrelaterade avvikelser </a:t>
            </a:r>
            <a:endParaRPr lang="aa-ET" sz="900"/>
          </a:p>
        </p:txBody>
      </p:sp>
      <p:sp>
        <p:nvSpPr>
          <p:cNvPr id="41" name="textruta 40">
            <a:extLst>
              <a:ext uri="{FF2B5EF4-FFF2-40B4-BE49-F238E27FC236}">
                <a16:creationId xmlns:a16="http://schemas.microsoft.com/office/drawing/2014/main" id="{C7A6F8F2-B740-EA5C-2319-BF4275A00B96}"/>
              </a:ext>
            </a:extLst>
          </p:cNvPr>
          <p:cNvSpPr txBox="1"/>
          <p:nvPr/>
        </p:nvSpPr>
        <p:spPr>
          <a:xfrm>
            <a:off x="210207" y="4786054"/>
            <a:ext cx="140458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sv-SE" sz="700" i="1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-apple-system"/>
              </a:rPr>
              <a:t>Den gemensamma nämnaren är att hitta en väg tillbaka</a:t>
            </a:r>
          </a:p>
        </p:txBody>
      </p:sp>
      <p:sp>
        <p:nvSpPr>
          <p:cNvPr id="2" name="textruta 1">
            <a:extLst>
              <a:ext uri="{FF2B5EF4-FFF2-40B4-BE49-F238E27FC236}">
                <a16:creationId xmlns:a16="http://schemas.microsoft.com/office/drawing/2014/main" id="{843B1108-DB3E-9AF4-5EA0-3CD74F51C9C9}"/>
              </a:ext>
            </a:extLst>
          </p:cNvPr>
          <p:cNvSpPr txBox="1"/>
          <p:nvPr/>
        </p:nvSpPr>
        <p:spPr>
          <a:xfrm>
            <a:off x="292438" y="1674001"/>
            <a:ext cx="1826984" cy="21544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sv-SE" sz="800" b="1"/>
              <a:t>LfU:s modell inom vårt arbete </a:t>
            </a:r>
            <a:endParaRPr lang="sv-SE" sz="800" b="1" dirty="0"/>
          </a:p>
          <a:p>
            <a:r>
              <a:rPr lang="sv-SE" sz="600" dirty="0">
                <a:solidFill>
                  <a:schemeClr val="tx1">
                    <a:lumMod val="50000"/>
                    <a:lumOff val="50000"/>
                  </a:schemeClr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Läs mer: https://www.lfu.se/eskaleringstrappa</a:t>
            </a:r>
            <a:endParaRPr lang="sv-SE" sz="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545F6A-312E-9542-BB18-3B3ABD2263F9}"/>
              </a:ext>
            </a:extLst>
          </p:cNvPr>
          <p:cNvSpPr txBox="1"/>
          <p:nvPr/>
        </p:nvSpPr>
        <p:spPr>
          <a:xfrm>
            <a:off x="3423738" y="2709002"/>
            <a:ext cx="1041721" cy="246221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sv-SE" sz="700" b="1" dirty="0">
              <a:solidFill>
                <a:srgbClr val="000000"/>
              </a:solidFill>
              <a:latin typeface="Abel"/>
              <a:ea typeface="Segoe UI"/>
              <a:cs typeface="Segoe UI"/>
            </a:endParaRPr>
          </a:p>
          <a:p>
            <a:r>
              <a:rPr lang="sv-SE" sz="700" b="1">
                <a:solidFill>
                  <a:srgbClr val="000000"/>
                </a:solidFill>
                <a:latin typeface="Abel"/>
                <a:ea typeface="Segoe UI"/>
                <a:cs typeface="Segoe UI"/>
              </a:rPr>
              <a:t>Återrevision 2 genomförs. </a:t>
            </a:r>
            <a:endParaRPr lang="en-US">
              <a:solidFill>
                <a:srgbClr val="000000"/>
              </a:solidFill>
              <a:latin typeface="Verdana"/>
              <a:ea typeface="Verdana"/>
              <a:cs typeface="Segoe UI"/>
            </a:endParaRPr>
          </a:p>
          <a:p>
            <a:r>
              <a:rPr lang="sv-SE" sz="700" b="1">
                <a:solidFill>
                  <a:srgbClr val="000000"/>
                </a:solidFill>
                <a:latin typeface="Abel"/>
                <a:ea typeface="Segoe UI"/>
                <a:cs typeface="Segoe UI"/>
              </a:rPr>
              <a:t>Om</a:t>
            </a:r>
            <a:r>
              <a:rPr lang="sv-SE" sz="700" b="1" i="0" u="none" strike="noStrike" baseline="0">
                <a:solidFill>
                  <a:srgbClr val="000000"/>
                </a:solidFill>
                <a:latin typeface="Abel"/>
                <a:ea typeface="Segoe UI"/>
                <a:cs typeface="Segoe UI"/>
              </a:rPr>
              <a:t> </a:t>
            </a:r>
            <a:r>
              <a:rPr lang="sv-SE" sz="700" b="1">
                <a:solidFill>
                  <a:srgbClr val="000000"/>
                </a:solidFill>
                <a:latin typeface="Abel"/>
                <a:ea typeface="Segoe UI"/>
                <a:cs typeface="Segoe UI"/>
              </a:rPr>
              <a:t>ej godkänd</a:t>
            </a:r>
            <a:r>
              <a:rPr lang="sv-SE" sz="700" b="1" i="0" u="none" strike="noStrike" baseline="0">
                <a:solidFill>
                  <a:srgbClr val="000000"/>
                </a:solidFill>
                <a:latin typeface="Abel"/>
                <a:ea typeface="Segoe UI"/>
                <a:cs typeface="Segoe UI"/>
              </a:rPr>
              <a:t> återrevision </a:t>
            </a:r>
            <a:r>
              <a:rPr lang="sv-SE" sz="700" b="1" i="0" u="none" strike="noStrike" baseline="0" dirty="0">
                <a:solidFill>
                  <a:srgbClr val="000000"/>
                </a:solidFill>
                <a:latin typeface="Abel"/>
                <a:ea typeface="Segoe UI"/>
                <a:cs typeface="Segoe UI"/>
              </a:rPr>
              <a:t>2/</a:t>
            </a:r>
            <a:r>
              <a:rPr lang="en-US" sz="700" b="0" i="0" dirty="0">
                <a:solidFill>
                  <a:srgbClr val="000000"/>
                </a:solidFill>
                <a:latin typeface="Abel"/>
                <a:ea typeface="Segoe UI"/>
                <a:cs typeface="Segoe UI"/>
              </a:rPr>
              <a:t>​</a:t>
            </a:r>
            <a:r>
              <a:rPr lang="sv-SE" sz="700" b="1" i="0" u="none" strike="noStrike" baseline="0" dirty="0">
                <a:solidFill>
                  <a:srgbClr val="000000"/>
                </a:solidFill>
                <a:latin typeface="Abel"/>
                <a:ea typeface="Segoe UI"/>
                <a:cs typeface="Segoe UI"/>
              </a:rPr>
              <a:t>leverantören visar allvarligt bristande samarbete</a:t>
            </a:r>
            <a:r>
              <a:rPr lang="sv-SE" sz="700" b="1" dirty="0">
                <a:solidFill>
                  <a:srgbClr val="000000"/>
                </a:solidFill>
                <a:latin typeface="Abel"/>
                <a:ea typeface="Segoe UI"/>
                <a:cs typeface="Segoe UI"/>
              </a:rPr>
              <a:t>/</a:t>
            </a:r>
            <a:r>
              <a:rPr lang="sv-SE" sz="700" b="1" i="0" u="none" strike="noStrike" baseline="0" dirty="0">
                <a:solidFill>
                  <a:srgbClr val="000000"/>
                </a:solidFill>
                <a:latin typeface="Abel"/>
                <a:ea typeface="Segoe UI"/>
                <a:cs typeface="Segoe UI"/>
              </a:rPr>
              <a:t> om handlingsplan i incidenthantering ej efterlevs: </a:t>
            </a:r>
            <a:r>
              <a:rPr lang="en-US" sz="700" b="0" i="0" dirty="0">
                <a:solidFill>
                  <a:srgbClr val="000000"/>
                </a:solidFill>
                <a:latin typeface="Abel"/>
                <a:ea typeface="Segoe UI"/>
                <a:cs typeface="Segoe UI"/>
              </a:rPr>
              <a:t>​</a:t>
            </a:r>
            <a:endParaRPr lang="en-US" b="0" i="0">
              <a:solidFill>
                <a:srgbClr val="000000"/>
              </a:solidFill>
              <a:latin typeface="Verdana"/>
              <a:ea typeface="Verdana"/>
              <a:cs typeface="Segoe UI"/>
            </a:endParaRPr>
          </a:p>
          <a:p>
            <a:pPr algn="l" rtl="0"/>
            <a:r>
              <a:rPr lang="sv-SE" sz="700" b="0" i="0">
                <a:solidFill>
                  <a:srgbClr val="000000"/>
                </a:solidFill>
                <a:latin typeface="Abel"/>
                <a:ea typeface="Segoe UI"/>
                <a:cs typeface="Segoe UI"/>
              </a:rPr>
              <a:t>​</a:t>
            </a:r>
          </a:p>
          <a:p>
            <a:pPr marL="171450" lvl="0" indent="-171450" algn="l" rtl="0">
              <a:buFont typeface="Arial,Sans-Serif"/>
              <a:buChar char="•"/>
            </a:pPr>
            <a:r>
              <a:rPr lang="sv-SE" sz="700" b="0" i="0" u="none" strike="noStrike" baseline="0">
                <a:solidFill>
                  <a:srgbClr val="000000"/>
                </a:solidFill>
                <a:latin typeface="Abel"/>
                <a:ea typeface="Arial"/>
                <a:cs typeface="Arial"/>
              </a:rPr>
              <a:t>Varningsbrev skickas till leverantör om potentiella sanktionsmöjligheter. </a:t>
            </a:r>
            <a:r>
              <a:rPr lang="sv-SE" sz="700" b="0" i="0">
                <a:solidFill>
                  <a:srgbClr val="000000"/>
                </a:solidFill>
                <a:latin typeface="Abel"/>
                <a:ea typeface="Arial"/>
                <a:cs typeface="Arial"/>
              </a:rPr>
              <a:t>​</a:t>
            </a:r>
          </a:p>
          <a:p>
            <a:pPr marL="171450" lvl="0" indent="-171450" algn="l">
              <a:buFont typeface="Arial,Sans-Serif"/>
              <a:buChar char="•"/>
            </a:pPr>
            <a:endParaRPr lang="sv-SE" sz="700" b="0" i="0" dirty="0">
              <a:solidFill>
                <a:srgbClr val="000000"/>
              </a:solidFill>
              <a:latin typeface="Abel"/>
              <a:ea typeface="Arial"/>
              <a:cs typeface="Arial"/>
            </a:endParaRPr>
          </a:p>
          <a:p>
            <a:pPr marL="171450" lvl="0" indent="-171450" algn="l" rtl="0">
              <a:buFont typeface="Arial,Sans-Serif"/>
              <a:buChar char="•"/>
            </a:pPr>
            <a:r>
              <a:rPr lang="sv-SE" sz="700" b="0" i="0" u="none" strike="noStrike" baseline="0">
                <a:solidFill>
                  <a:srgbClr val="000000"/>
                </a:solidFill>
                <a:latin typeface="Abel"/>
                <a:ea typeface="Arial"/>
                <a:cs typeface="Arial"/>
              </a:rPr>
              <a:t>Information från kansliet till regionerna</a:t>
            </a:r>
            <a:r>
              <a:rPr lang="en-US" sz="700" b="0" i="0">
                <a:solidFill>
                  <a:srgbClr val="000000"/>
                </a:solidFill>
                <a:latin typeface="Abel"/>
                <a:ea typeface="Arial"/>
                <a:cs typeface="Arial"/>
              </a:rPr>
              <a:t>​</a:t>
            </a:r>
          </a:p>
          <a:p>
            <a:pPr algn="l" rtl="0"/>
            <a:r>
              <a:rPr lang="sv-SE" sz="700" b="0" i="0">
                <a:solidFill>
                  <a:srgbClr val="000000"/>
                </a:solidFill>
                <a:latin typeface="Abel"/>
                <a:ea typeface="Segoe UI"/>
                <a:cs typeface="Segoe UI"/>
              </a:rPr>
              <a:t>​</a:t>
            </a:r>
          </a:p>
          <a:p>
            <a:pPr marL="171450" lvl="0" indent="-171450" algn="l" rtl="0">
              <a:buFont typeface="Arial,Sans-Serif"/>
              <a:buChar char="•"/>
            </a:pPr>
            <a:r>
              <a:rPr lang="sv-SE" sz="700" b="0" i="0" u="none" strike="noStrike" baseline="0">
                <a:solidFill>
                  <a:srgbClr val="000000"/>
                </a:solidFill>
                <a:latin typeface="Abel"/>
                <a:ea typeface="Arial"/>
                <a:cs typeface="Arial"/>
              </a:rPr>
              <a:t>Beslut om sanktioner tas av varje enskild region</a:t>
            </a:r>
            <a:r>
              <a:rPr lang="en-US" sz="700" b="0" i="0">
                <a:solidFill>
                  <a:srgbClr val="000000"/>
                </a:solidFill>
                <a:latin typeface="Abel"/>
                <a:ea typeface="Arial"/>
                <a:cs typeface="Arial"/>
              </a:rPr>
              <a:t>​</a:t>
            </a:r>
          </a:p>
          <a:p>
            <a:pPr lvl="0" algn="l"/>
            <a:endParaRPr lang="en-US" sz="700" b="0" i="0" dirty="0">
              <a:solidFill>
                <a:srgbClr val="000000"/>
              </a:solidFill>
              <a:latin typeface="Abel"/>
              <a:ea typeface="Arial"/>
              <a:cs typeface="Arial"/>
            </a:endParaRPr>
          </a:p>
          <a:p>
            <a:pPr marL="171450" indent="-171450">
              <a:buFont typeface="Arial,Sans-Serif"/>
              <a:buChar char="•"/>
            </a:pPr>
            <a:endParaRPr lang="sv-SE">
              <a:solidFill>
                <a:srgbClr val="000000"/>
              </a:solidFill>
              <a:latin typeface="Arial"/>
              <a:ea typeface="Segoe UI"/>
              <a:cs typeface="Arial"/>
            </a:endParaRPr>
          </a:p>
          <a:p>
            <a:pPr marL="171450" indent="-171450">
              <a:buFont typeface="Arial,Sans-Serif"/>
              <a:buChar char="•"/>
            </a:pPr>
            <a:endParaRPr lang="sv-SE">
              <a:solidFill>
                <a:srgbClr val="000000"/>
              </a:solidFill>
              <a:latin typeface="Arial"/>
              <a:ea typeface="Segoe UI"/>
              <a:cs typeface="Arial"/>
            </a:endParaRPr>
          </a:p>
          <a:p>
            <a:pPr algn="l" rtl="0"/>
            <a:r>
              <a:rPr lang="en-US" sz="700" b="0" i="0">
                <a:solidFill>
                  <a:srgbClr val="000000"/>
                </a:solidFill>
                <a:latin typeface="Abel"/>
                <a:ea typeface="Segoe UI"/>
                <a:cs typeface="Segoe UI"/>
              </a:rPr>
              <a:t>​</a:t>
            </a:r>
            <a:endParaRPr lang="en-US" dirty="0">
              <a:ea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1468747059"/>
      </p:ext>
    </p:extLst>
  </p:cSld>
  <p:clrMapOvr>
    <a:masterClrMapping/>
  </p:clrMapOvr>
</p:sld>
</file>

<file path=ppt/theme/theme1.xml><?xml version="1.0" encoding="utf-8"?>
<a:theme xmlns:a="http://schemas.openxmlformats.org/drawingml/2006/main" name="VGR">
  <a:themeElements>
    <a:clrScheme name="VGR_Grunden_Färg">
      <a:dk1>
        <a:sysClr val="windowText" lastClr="000000"/>
      </a:dk1>
      <a:lt1>
        <a:sysClr val="window" lastClr="FFFFFF"/>
      </a:lt1>
      <a:dk2>
        <a:srgbClr val="000000"/>
      </a:dk2>
      <a:lt2>
        <a:srgbClr val="E7E1DF"/>
      </a:lt2>
      <a:accent1>
        <a:srgbClr val="37474F"/>
      </a:accent1>
      <a:accent2>
        <a:srgbClr val="9575CD"/>
      </a:accent2>
      <a:accent3>
        <a:srgbClr val="A1887F"/>
      </a:accent3>
      <a:accent4>
        <a:srgbClr val="1A9FB3"/>
      </a:accent4>
      <a:accent5>
        <a:srgbClr val="ED5F8C"/>
      </a:accent5>
      <a:accent6>
        <a:srgbClr val="43A447"/>
      </a:accent6>
      <a:hlink>
        <a:srgbClr val="1A9FB3"/>
      </a:hlink>
      <a:folHlink>
        <a:srgbClr val="919191"/>
      </a:folHlink>
    </a:clrScheme>
    <a:fontScheme name="VGR Typsnitt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lIns="0" tIns="0" rIns="0" bIns="0" rtlCol="0">
        <a:spAutoFit/>
      </a:bodyPr>
      <a:lstStyle>
        <a:defPPr algn="l">
          <a:defRPr dirty="0"/>
        </a:defPPr>
      </a:lstStyle>
    </a:txDef>
  </a:objectDefaults>
  <a:extraClrSchemeLst/>
  <a:custClrLst>
    <a:custClr>
      <a:srgbClr val="FFC107"/>
    </a:custClr>
    <a:custClr>
      <a:srgbClr val="CCDB49"/>
    </a:custClr>
    <a:custClr>
      <a:srgbClr val="FD5930"/>
    </a:custClr>
    <a:custClr>
      <a:srgbClr val="FFECB3"/>
    </a:custClr>
    <a:custClr>
      <a:srgbClr val="F7BBD0"/>
    </a:custClr>
    <a:custClr>
      <a:srgbClr val="D1C4E9"/>
    </a:custClr>
    <a:custClr>
      <a:srgbClr val="EFF4C6"/>
    </a:custClr>
    <a:custClr>
      <a:srgbClr val="C0EEC2"/>
    </a:custClr>
    <a:custClr>
      <a:srgbClr val="FECCBF"/>
    </a:custClr>
    <a:custClr>
      <a:srgbClr val="B3EBF2"/>
    </a:custClr>
    <a:custClr>
      <a:srgbClr val="E7E1DF"/>
    </a:custClr>
  </a:custClrLst>
  <a:extLst>
    <a:ext uri="{05A4C25C-085E-4340-85A3-A5531E510DB2}">
      <thm15:themeFamily xmlns:thm15="http://schemas.microsoft.com/office/thememl/2012/main" name="PPT-Presentation Grunden.potx" id="{635DE0E7-75C3-4F78-9909-AD53AE1B2CF9}" vid="{720A7FF2-73C2-43F4-B394-02621CE97AC3}"/>
    </a:ext>
  </a:extLst>
</a:theme>
</file>

<file path=ppt/theme/theme2.xml><?xml version="1.0" encoding="utf-8"?>
<a:theme xmlns:a="http://schemas.openxmlformats.org/drawingml/2006/main" name="Region Skåne">
  <a:themeElements>
    <a:clrScheme name="Region Skåne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5E96A8"/>
      </a:accent1>
      <a:accent2>
        <a:srgbClr val="61B9BD"/>
      </a:accent2>
      <a:accent3>
        <a:srgbClr val="3D9378"/>
      </a:accent3>
      <a:accent4>
        <a:srgbClr val="C4B79F"/>
      </a:accent4>
      <a:accent5>
        <a:srgbClr val="FFFFFF"/>
      </a:accent5>
      <a:accent6>
        <a:srgbClr val="FFFFFF"/>
      </a:accent6>
      <a:hlink>
        <a:srgbClr val="00B0F0"/>
      </a:hlink>
      <a:folHlink>
        <a:srgbClr val="D1FF47"/>
      </a:folHlink>
    </a:clrScheme>
    <a:fontScheme name="Tom presentation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sv-S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ヒラギノ角ゴ Pro W3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sv-S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ヒラギノ角ゴ Pro W3" pitchFamily="1" charset="-128"/>
          </a:defRPr>
        </a:defPPr>
      </a:lstStyle>
    </a:lnDef>
  </a:objectDefaults>
  <a:extraClrSchemeLst>
    <a:extraClrScheme>
      <a:clrScheme name="Tom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m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m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m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m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m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om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om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om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om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om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om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RS powerpointmall kom 191010.pptm" id="{F1B70145-B668-4368-9F41-4A4A9620C66A}" vid="{3CC66F24-8697-41FD-8112-D3431638CB9C}"/>
    </a:ext>
  </a:extLst>
</a:theme>
</file>

<file path=ppt/theme/theme3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a661489-3eea-444e-ba45-693488d964a5">
      <Terms xmlns="http://schemas.microsoft.com/office/infopath/2007/PartnerControls"/>
    </lcf76f155ced4ddcb4097134ff3c332f>
    <TaxCatchAll xmlns="aa75826a-567b-4f52-a5ff-8d7e6f092c36" xsi:nil="true"/>
    <_Flow_SignoffStatus xmlns="9a661489-3eea-444e-ba45-693488d964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2DFE138B49B2144A6F1D8AA5ED9F426" ma:contentTypeVersion="17" ma:contentTypeDescription="Skapa ett nytt dokument." ma:contentTypeScope="" ma:versionID="334df2e713ffc9ffef5f92452aa3785f">
  <xsd:schema xmlns:xsd="http://www.w3.org/2001/XMLSchema" xmlns:xs="http://www.w3.org/2001/XMLSchema" xmlns:p="http://schemas.microsoft.com/office/2006/metadata/properties" xmlns:ns2="9a661489-3eea-444e-ba45-693488d964a5" xmlns:ns3="aa75826a-567b-4f52-a5ff-8d7e6f092c36" targetNamespace="http://schemas.microsoft.com/office/2006/metadata/properties" ma:root="true" ma:fieldsID="1b4eabb298e66459a556ebe373d3ed7c" ns2:_="" ns3:_="">
    <xsd:import namespace="9a661489-3eea-444e-ba45-693488d964a5"/>
    <xsd:import namespace="aa75826a-567b-4f52-a5ff-8d7e6f092c3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SearchProperties" minOccurs="0"/>
                <xsd:element ref="ns2:MediaServiceDateTaken" minOccurs="0"/>
                <xsd:element ref="ns2:MediaLengthInSeconds" minOccurs="0"/>
                <xsd:element ref="ns2:_Flow_SignoffStatus" minOccurs="0"/>
                <xsd:element ref="ns2:MediaServiceBillingMetadata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661489-3eea-444e-ba45-693488d964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Bildmarkeringar" ma:readOnly="false" ma:fieldId="{5cf76f15-5ced-4ddc-b409-7134ff3c332f}" ma:taxonomyMulti="true" ma:sspId="f56b5669-8d4c-4328-81e7-31ab7de9bcb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_Flow_SignoffStatus" ma:index="22" nillable="true" ma:displayName="Godkännandestatus" ma:internalName="Godk_x00e4_nnandestatus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75826a-567b-4f52-a5ff-8d7e6f092c36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Delat med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Delat med information" ma:internalName="SharedWithDetails" ma:readOnly="true">
      <xsd:simpleType>
        <xsd:restriction base="dms:Note">
          <xsd:maxLength value="255"/>
        </xsd:restriction>
      </xsd:simpleType>
    </xsd:element>
    <xsd:element name="TaxCatchAll" ma:index="15" nillable="true" ma:displayName="Taxonomy Catch All Column" ma:hidden="true" ma:list="{0a365d9a-1336-4bb1-925e-bc002d4a9964}" ma:internalName="TaxCatchAll" ma:showField="CatchAllData" ma:web="aa75826a-567b-4f52-a5ff-8d7e6f092c3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ehållstyp"/>
        <xsd:element ref="dc:title" minOccurs="0" maxOccurs="1" ma:index="4" ma:displayName="Rubrik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C373D86-1CBB-4D04-BA80-435124DECCAC}">
  <ds:schemaRefs>
    <ds:schemaRef ds:uri="http://purl.org/dc/terms/"/>
    <ds:schemaRef ds:uri="abcdeca7-2433-4a00-9021-3310ca75bad4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dcmitype/"/>
    <ds:schemaRef ds:uri="9a661489-3eea-444e-ba45-693488d964a5"/>
    <ds:schemaRef ds:uri="aa75826a-567b-4f52-a5ff-8d7e6f092c36"/>
  </ds:schemaRefs>
</ds:datastoreItem>
</file>

<file path=customXml/itemProps2.xml><?xml version="1.0" encoding="utf-8"?>
<ds:datastoreItem xmlns:ds="http://schemas.openxmlformats.org/officeDocument/2006/customXml" ds:itemID="{4D1DC202-01DD-44A9-8206-2BA99ECCB78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B6629AE-B274-48F4-A931-9512C7C6C7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a661489-3eea-444e-ba45-693488d964a5"/>
    <ds:schemaRef ds:uri="aa75826a-567b-4f52-a5ff-8d7e6f092c3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VGR_vit_blue</Template>
  <TotalTime>364</TotalTime>
  <Words>433</Words>
  <Application>Microsoft Office PowerPoint</Application>
  <PresentationFormat>On-screen Show (16:9)</PresentationFormat>
  <Paragraphs>101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VGR</vt:lpstr>
      <vt:lpstr>Region Skåne</vt:lpstr>
      <vt:lpstr>PowerPoint Presentation</vt:lpstr>
    </vt:vector>
  </TitlesOfParts>
  <Company>Västra Götalandsregionen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Affärsmöten presentationsmaterial</dc:title>
  <dc:creator>Carl Tengroth</dc:creator>
  <cp:keywords/>
  <cp:lastModifiedBy>Selina Karlsson</cp:lastModifiedBy>
  <cp:revision>351</cp:revision>
  <dcterms:created xsi:type="dcterms:W3CDTF">2016-06-20T08:15:13Z</dcterms:created>
  <dcterms:modified xsi:type="dcterms:W3CDTF">2026-08-25T18:53:01Z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C.format.extent.mimetype">
    <vt:lpwstr>application/pdf</vt:lpwstr>
  </property>
  <property fmtid="{D5CDD505-2E9C-101B-9397-08002B2CF9AE}" pid="3" name="DC.type.document">
    <vt:lpwstr>Information</vt:lpwstr>
  </property>
  <property fmtid="{D5CDD505-2E9C-101B-9397-08002B2CF9AE}" pid="4" name="DC.publisher">
    <vt:lpwstr>Angelica Strandberg (angst1) VGR/Org/Regionstyrelsen/Koncernkontoret/KS Verksamhetsuppföljning Ekonomi o Inköp/Koncerninköp/Stab</vt:lpwstr>
  </property>
  <property fmtid="{D5CDD505-2E9C-101B-9397-08002B2CF9AE}" pid="5" name="DC.language">
    <vt:lpwstr>[Svenska]</vt:lpwstr>
  </property>
  <property fmtid="{D5CDD505-2E9C-101B-9397-08002B2CF9AE}" pid="6" name="DC.publisher.forunit">
    <vt:lpwstr>[Västra Götalandsregionen]</vt:lpwstr>
  </property>
  <property fmtid="{D5CDD505-2E9C-101B-9397-08002B2CF9AE}" pid="7" name="DC.source.documentid">
    <vt:lpwstr>workspace://SpacesStore/e222f082-d258-414c-a5cb-c5da4fd8d90b</vt:lpwstr>
  </property>
  <property fmtid="{D5CDD505-2E9C-101B-9397-08002B2CF9AE}" pid="8" name="DC.identifier">
    <vt:lpwstr>https://alfresco.vgregion.se/alfresco/service/vgr/storage/node/content/workspace/SpacesStore/e222f082-d258-414c-a5cb-c5da4fd8d90b?a=false&amp;guest=true</vt:lpwstr>
  </property>
  <property fmtid="{D5CDD505-2E9C-101B-9397-08002B2CF9AE}" pid="9" name="DC.date.availablefrom">
    <vt:lpwstr>2017-11-01</vt:lpwstr>
  </property>
  <property fmtid="{D5CDD505-2E9C-101B-9397-08002B2CF9AE}" pid="10" name="DC.creator.forunit">
    <vt:lpwstr>[Koncerninköp]</vt:lpwstr>
  </property>
  <property fmtid="{D5CDD505-2E9C-101B-9397-08002B2CF9AE}" pid="11" name="DC.identifier.checksum">
    <vt:lpwstr>da58f5b52450bbb34fc88e18947a506f</vt:lpwstr>
  </property>
  <property fmtid="{D5CDD505-2E9C-101B-9397-08002B2CF9AE}" pid="12" name="updated">
    <vt:lpwstr>2017-11-01</vt:lpwstr>
  </property>
  <property fmtid="{D5CDD505-2E9C-101B-9397-08002B2CF9AE}" pid="13" name="dcterms.created">
    <vt:lpwstr>2017-11-01</vt:lpwstr>
  </property>
  <property fmtid="{D5CDD505-2E9C-101B-9397-08002B2CF9AE}" pid="14" name="DC.publisher.forunit.id">
    <vt:lpwstr>[SE2321000131-E000000000001]</vt:lpwstr>
  </property>
  <property fmtid="{D5CDD505-2E9C-101B-9397-08002B2CF9AE}" pid="15" name="DC.title.filename">
    <vt:lpwstr>Affärsmöten.pdf</vt:lpwstr>
  </property>
  <property fmtid="{D5CDD505-2E9C-101B-9397-08002B2CF9AE}" pid="16" name="DC.creator.recordscreator.id">
    <vt:lpwstr>[SE2321000131-E000000000001]</vt:lpwstr>
  </property>
  <property fmtid="{D5CDD505-2E9C-101B-9397-08002B2CF9AE}" pid="17" name="DC.creator.forunit.id">
    <vt:lpwstr>[SE2321000131-E000000006228]</vt:lpwstr>
  </property>
  <property fmtid="{D5CDD505-2E9C-101B-9397-08002B2CF9AE}" pid="18" name="nodeRef">
    <vt:lpwstr>283a9348-2bb0-49ba-a01f-2774b0643664</vt:lpwstr>
  </property>
  <property fmtid="{D5CDD505-2E9C-101B-9397-08002B2CF9AE}" pid="19" name="VGR.status.document">
    <vt:lpwstr>1729624259</vt:lpwstr>
  </property>
  <property fmtid="{D5CDD505-2E9C-101B-9397-08002B2CF9AE}" pid="20" name="DC.type.record">
    <vt:lpwstr>Ospecificerat</vt:lpwstr>
  </property>
  <property fmtid="{D5CDD505-2E9C-101B-9397-08002B2CF9AE}" pid="21" name="DC.type.record.id">
    <vt:lpwstr>51465413</vt:lpwstr>
  </property>
  <property fmtid="{D5CDD505-2E9C-101B-9397-08002B2CF9AE}" pid="22" name="DC.publisher.id">
    <vt:lpwstr>angst1</vt:lpwstr>
  </property>
  <property fmtid="{D5CDD505-2E9C-101B-9397-08002B2CF9AE}" pid="23" name="DC.contributor.savedby">
    <vt:lpwstr>Angelica Strandberg (angst1) VGR/Org/Regionstyrelsen/Koncernkontoret/KS Verksamhetsuppföljning Ekonomi o Inköp/Koncerninköp/Stab</vt:lpwstr>
  </property>
  <property fmtid="{D5CDD505-2E9C-101B-9397-08002B2CF9AE}" pid="24" name="DC.date.issued">
    <vt:lpwstr>2017-11-01</vt:lpwstr>
  </property>
  <property fmtid="{D5CDD505-2E9C-101B-9397-08002B2CF9AE}" pid="25" name="DC.rights.accessrights">
    <vt:lpwstr>[Intranät]</vt:lpwstr>
  </property>
  <property fmtid="{D5CDD505-2E9C-101B-9397-08002B2CF9AE}" pid="26" name="DC.source">
    <vt:lpwstr>https://alfresco.vgregion.se/share/page/site/inkp/document-details?nodeRef=workspace://SpacesStore/e222f082-d258-414c-a5cb-c5da4fd8d90b</vt:lpwstr>
  </property>
  <property fmtid="{D5CDD505-2E9C-101B-9397-08002B2CF9AE}" pid="27" name="DC.creator.recordscreator">
    <vt:lpwstr>[Västra Götalandsregionen]</vt:lpwstr>
  </property>
  <property fmtid="{D5CDD505-2E9C-101B-9397-08002B2CF9AE}" pid="28" name="DC.creator.function">
    <vt:lpwstr>Inköp</vt:lpwstr>
  </property>
  <property fmtid="{D5CDD505-2E9C-101B-9397-08002B2CF9AE}" pid="29" name="DC.source.origin">
    <vt:lpwstr>Alfresco</vt:lpwstr>
  </property>
  <property fmtid="{D5CDD505-2E9C-101B-9397-08002B2CF9AE}" pid="30" name="DC.coverage.hsacode">
    <vt:lpwstr>[Företagshälsovård]</vt:lpwstr>
  </property>
  <property fmtid="{D5CDD505-2E9C-101B-9397-08002B2CF9AE}" pid="31" name="DC.creator.freetext">
    <vt:lpwstr>Inköp</vt:lpwstr>
  </property>
  <property fmtid="{D5CDD505-2E9C-101B-9397-08002B2CF9AE}" pid="32" name="DC.identifier.documentid">
    <vt:lpwstr>workspace://SpacesStore/283a9348-2bb0-49ba-a01f-2774b0643664</vt:lpwstr>
  </property>
  <property fmtid="{D5CDD505-2E9C-101B-9397-08002B2CF9AE}" pid="33" name="DC.date.saved">
    <vt:lpwstr>2017-11-01</vt:lpwstr>
  </property>
  <property fmtid="{D5CDD505-2E9C-101B-9397-08002B2CF9AE}" pid="34" name="DC.contributor.savedby.id">
    <vt:lpwstr>angst1</vt:lpwstr>
  </property>
  <property fmtid="{D5CDD505-2E9C-101B-9397-08002B2CF9AE}" pid="35" name="DC.format.extension">
    <vt:lpwstr>pdf</vt:lpwstr>
  </property>
  <property fmtid="{D5CDD505-2E9C-101B-9397-08002B2CF9AE}" pid="36" name="DC.coverage.hsacode.id">
    <vt:lpwstr>[1508]</vt:lpwstr>
  </property>
  <property fmtid="{D5CDD505-2E9C-101B-9397-08002B2CF9AE}" pid="37" name="DC.identifier.version">
    <vt:lpwstr>0.1</vt:lpwstr>
  </property>
  <property fmtid="{D5CDD505-2E9C-101B-9397-08002B2CF9AE}" pid="38" name="DC.identifier.native">
    <vt:lpwstr>https://alfresco.vgregion.se/alfresco/service/vgr/storage/node/content/workspace/SpacesStore/e222f082-d258-414c-a5cb-c5da4fd8d90b?a=false&amp;guest=true&amp;native=true</vt:lpwstr>
  </property>
  <property fmtid="{D5CDD505-2E9C-101B-9397-08002B2CF9AE}" pid="39" name="DC.identifier.checksum.native">
    <vt:lpwstr>3728b0e20fa3ca8da71118b784fc2c64</vt:lpwstr>
  </property>
  <property fmtid="{D5CDD505-2E9C-101B-9397-08002B2CF9AE}" pid="40" name="DC.title.filename.native">
    <vt:lpwstr>Affärsmöten.pptx</vt:lpwstr>
  </property>
  <property fmtid="{D5CDD505-2E9C-101B-9397-08002B2CF9AE}" pid="41" name="DC.format.extension.native">
    <vt:lpwstr>pptx</vt:lpwstr>
  </property>
  <property fmtid="{D5CDD505-2E9C-101B-9397-08002B2CF9AE}" pid="42" name="DC.format.extent.mimetype.native">
    <vt:lpwstr>application/vnd.openxmlformats-officedocument.presentationml.presentation</vt:lpwstr>
  </property>
  <property fmtid="{D5CDD505-2E9C-101B-9397-08002B2CF9AE}" pid="43" name="ContentTypeId">
    <vt:lpwstr>0x010100B2DFE138B49B2144A6F1D8AA5ED9F426</vt:lpwstr>
  </property>
  <property fmtid="{D5CDD505-2E9C-101B-9397-08002B2CF9AE}" pid="44" name="_dlc_DocIdItemGuid">
    <vt:lpwstr>e972b547-a5ca-4193-b5b8-f5967e566528</vt:lpwstr>
  </property>
  <property fmtid="{D5CDD505-2E9C-101B-9397-08002B2CF9AE}" pid="45" name="VGR_AmnesIndelning">
    <vt:lpwstr/>
  </property>
  <property fmtid="{D5CDD505-2E9C-101B-9397-08002B2CF9AE}" pid="46" name="TaxKeyword">
    <vt:lpwstr/>
  </property>
  <property fmtid="{D5CDD505-2E9C-101B-9397-08002B2CF9AE}" pid="47" name="VGR_Lagparagraf">
    <vt:lpwstr/>
  </property>
  <property fmtid="{D5CDD505-2E9C-101B-9397-08002B2CF9AE}" pid="48" name="MediaServiceImageTags">
    <vt:lpwstr/>
  </property>
  <property fmtid="{D5CDD505-2E9C-101B-9397-08002B2CF9AE}" pid="49" name="VGR_UpprattadForEnheter">
    <vt:lpwstr>2;#Koncerninköp|4e27bac9-bdfb-4042-a6e4-b4e9b4b936f6</vt:lpwstr>
  </property>
  <property fmtid="{D5CDD505-2E9C-101B-9397-08002B2CF9AE}" pid="50" name="Handlingstyp_RS">
    <vt:lpwstr>3;#Lathundar och manualer|0dd5e1bb-3cd3-457a-8355-b8940a41fba7</vt:lpwstr>
  </property>
  <property fmtid="{D5CDD505-2E9C-101B-9397-08002B2CF9AE}" pid="51" name="VGR_SkapatEnhet">
    <vt:lpwstr>2;#Koncerninköp|4e27bac9-bdfb-4042-a6e4-b4e9b4b936f6</vt:lpwstr>
  </property>
  <property fmtid="{D5CDD505-2E9C-101B-9397-08002B2CF9AE}" pid="52" name="Order">
    <vt:r8>1800</vt:r8>
  </property>
  <property fmtid="{D5CDD505-2E9C-101B-9397-08002B2CF9AE}" pid="53" name="xd_ProgID">
    <vt:lpwstr/>
  </property>
  <property fmtid="{D5CDD505-2E9C-101B-9397-08002B2CF9AE}" pid="54" name="ComplianceAssetId">
    <vt:lpwstr/>
  </property>
  <property fmtid="{D5CDD505-2E9C-101B-9397-08002B2CF9AE}" pid="55" name="TemplateUrl">
    <vt:lpwstr/>
  </property>
  <property fmtid="{D5CDD505-2E9C-101B-9397-08002B2CF9AE}" pid="56" name="_ExtendedDescription">
    <vt:lpwstr/>
  </property>
  <property fmtid="{D5CDD505-2E9C-101B-9397-08002B2CF9AE}" pid="57" name="TriggerFlowInfo">
    <vt:lpwstr/>
  </property>
  <property fmtid="{D5CDD505-2E9C-101B-9397-08002B2CF9AE}" pid="58" name="xd_Signature">
    <vt:bool>false</vt:bool>
  </property>
  <property fmtid="{D5CDD505-2E9C-101B-9397-08002B2CF9AE}" pid="59" name="_SourceUrl">
    <vt:lpwstr/>
  </property>
  <property fmtid="{D5CDD505-2E9C-101B-9397-08002B2CF9AE}" pid="60" name="_SharedFileIndex">
    <vt:lpwstr/>
  </property>
</Properties>
</file>