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4"/>
    <p:sldMasterId id="2147483776" r:id="rId5"/>
  </p:sldMasterIdLst>
  <p:notesMasterIdLst>
    <p:notesMasterId r:id="rId7"/>
  </p:notesMasterIdLst>
  <p:handoutMasterIdLst>
    <p:handoutMasterId r:id="rId8"/>
  </p:handoutMasterIdLst>
  <p:sldIdLst>
    <p:sldId id="1175" r:id="rId6"/>
  </p:sldIdLst>
  <p:sldSz cx="9144000" cy="5143500" type="screen16x9"/>
  <p:notesSz cx="6858000" cy="9144000"/>
  <p:defaultTextStyle>
    <a:defPPr>
      <a:defRPr lang="sv-S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vvikelser" id="{A7ABDB03-30C3-4213-BF7A-48508B164978}">
          <p14:sldIdLst>
            <p14:sldId id="11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orient="horz" pos="599" userDrawn="1">
          <p15:clr>
            <a:srgbClr val="A4A3A4"/>
          </p15:clr>
        </p15:guide>
        <p15:guide id="4" pos="36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050969-8C23-9703-A108-AAEF8B607C54}" name="Anders Lindberg" initials="AL" userId="S::andli49@vgregion.se::b6ad95d0-ffeb-4f7c-8113-b5859214bd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200"/>
    <a:srgbClr val="C20000"/>
    <a:srgbClr val="E95316"/>
    <a:srgbClr val="FACCBE"/>
    <a:srgbClr val="FFC106"/>
    <a:srgbClr val="FFD579"/>
    <a:srgbClr val="02B050"/>
    <a:srgbClr val="C1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DEDBED-9424-ED2D-81AA-2886245FB472}" v="67" dt="2026-06-26T09:05:33.2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020" y="336"/>
      </p:cViewPr>
      <p:guideLst>
        <p:guide orient="horz" pos="1620"/>
        <p:guide pos="363"/>
        <p:guide orient="horz" pos="599"/>
        <p:guide pos="36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lina Karlsson" userId="S::selina.karlsson@regionstockholm.se::c63121a5-c2ec-4b2a-bf80-b6fe012845ed" providerId="AD" clId="Web-{22DEDBED-9424-ED2D-81AA-2886245FB472}"/>
    <pc:docChg chg="modSld">
      <pc:chgData name="Selina Karlsson" userId="S::selina.karlsson@regionstockholm.se::c63121a5-c2ec-4b2a-bf80-b6fe012845ed" providerId="AD" clId="Web-{22DEDBED-9424-ED2D-81AA-2886245FB472}" dt="2026-06-26T09:05:33.247" v="33" actId="20577"/>
      <pc:docMkLst>
        <pc:docMk/>
      </pc:docMkLst>
      <pc:sldChg chg="modSp">
        <pc:chgData name="Selina Karlsson" userId="S::selina.karlsson@regionstockholm.se::c63121a5-c2ec-4b2a-bf80-b6fe012845ed" providerId="AD" clId="Web-{22DEDBED-9424-ED2D-81AA-2886245FB472}" dt="2026-06-26T09:05:33.247" v="33" actId="20577"/>
        <pc:sldMkLst>
          <pc:docMk/>
          <pc:sldMk cId="1468747059" sldId="1175"/>
        </pc:sldMkLst>
        <pc:spChg chg="mod">
          <ac:chgData name="Selina Karlsson" userId="S::selina.karlsson@regionstockholm.se::c63121a5-c2ec-4b2a-bf80-b6fe012845ed" providerId="AD" clId="Web-{22DEDBED-9424-ED2D-81AA-2886245FB472}" dt="2026-06-26T09:05:26.372" v="29" actId="20577"/>
          <ac:spMkLst>
            <pc:docMk/>
            <pc:sldMk cId="1468747059" sldId="1175"/>
            <ac:spMk id="3" creationId="{66545F6A-312E-9542-BB18-3B3ABD2263F9}"/>
          </ac:spMkLst>
        </pc:spChg>
        <pc:spChg chg="mod">
          <ac:chgData name="Selina Karlsson" userId="S::selina.karlsson@regionstockholm.se::c63121a5-c2ec-4b2a-bf80-b6fe012845ed" providerId="AD" clId="Web-{22DEDBED-9424-ED2D-81AA-2886245FB472}" dt="2026-06-26T09:05:11.653" v="21" actId="20577"/>
          <ac:spMkLst>
            <pc:docMk/>
            <pc:sldMk cId="1468747059" sldId="1175"/>
            <ac:spMk id="9" creationId="{C65ADBDB-041A-1331-A30B-4453220E6274}"/>
          </ac:spMkLst>
        </pc:spChg>
        <pc:spChg chg="mod">
          <ac:chgData name="Selina Karlsson" userId="S::selina.karlsson@regionstockholm.se::c63121a5-c2ec-4b2a-bf80-b6fe012845ed" providerId="AD" clId="Web-{22DEDBED-9424-ED2D-81AA-2886245FB472}" dt="2026-06-26T09:05:33.247" v="33" actId="20577"/>
          <ac:spMkLst>
            <pc:docMk/>
            <pc:sldMk cId="1468747059" sldId="1175"/>
            <ac:spMk id="60" creationId="{DBD7C90F-C20B-F0B7-270F-F343850A89D9}"/>
          </ac:spMkLst>
        </pc:spChg>
      </pc:sldChg>
    </pc:docChg>
  </pc:docChgLst>
  <pc:docChgLst>
    <pc:chgData name="Selina Karlsson" userId="S::selina.karlsson@regionstockholm.se::c63121a5-c2ec-4b2a-bf80-b6fe012845ed" providerId="AD" clId="Web-{5D81F9F7-CAE9-0F24-6621-F48585A34069}"/>
    <pc:docChg chg="modSld">
      <pc:chgData name="Selina Karlsson" userId="S::selina.karlsson@regionstockholm.se::c63121a5-c2ec-4b2a-bf80-b6fe012845ed" providerId="AD" clId="Web-{5D81F9F7-CAE9-0F24-6621-F48585A34069}" dt="2026-06-22T12:44:41.367" v="6" actId="20577"/>
      <pc:docMkLst>
        <pc:docMk/>
      </pc:docMkLst>
      <pc:sldChg chg="modSp">
        <pc:chgData name="Selina Karlsson" userId="S::selina.karlsson@regionstockholm.se::c63121a5-c2ec-4b2a-bf80-b6fe012845ed" providerId="AD" clId="Web-{5D81F9F7-CAE9-0F24-6621-F48585A34069}" dt="2026-06-22T12:44:41.367" v="6" actId="20577"/>
        <pc:sldMkLst>
          <pc:docMk/>
          <pc:sldMk cId="1468747059" sldId="1175"/>
        </pc:sldMkLst>
        <pc:spChg chg="mod">
          <ac:chgData name="Selina Karlsson" userId="S::selina.karlsson@regionstockholm.se::c63121a5-c2ec-4b2a-bf80-b6fe012845ed" providerId="AD" clId="Web-{5D81F9F7-CAE9-0F24-6621-F48585A34069}" dt="2026-06-22T12:44:41.367" v="6" actId="20577"/>
          <ac:spMkLst>
            <pc:docMk/>
            <pc:sldMk cId="1468747059" sldId="1175"/>
            <ac:spMk id="162" creationId="{1D4CD16E-5A1C-42B9-00D9-3B0C4B18401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CA91C-0401-3E42-B13F-98F8D13CBA2D}" type="datetimeFigureOut">
              <a:rPr lang="sv-SE" smtClean="0"/>
              <a:t>2026-06-26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6A3B8-DDC8-EB47-954C-1015D3CA7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8650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28BF5-D6B6-EE4D-9D45-1FFBBDD3C6B6}" type="datetimeFigureOut">
              <a:rPr lang="sv-SE" smtClean="0"/>
              <a:t>2026-06-26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60D78-0732-444B-B0D5-1543BC9666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3794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5" y="807482"/>
            <a:ext cx="4302896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7522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62555" y="4099317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02624" y="285748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013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2026-06-26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024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2026-06-26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880863"/>
            <a:ext cx="6481763" cy="785813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32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275606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2553444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979709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16873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127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eller platta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B487910-FAFB-488A-B7D0-1958B204828E}"/>
              </a:ext>
            </a:extLst>
          </p:cNvPr>
          <p:cNvSpPr/>
          <p:nvPr userDrawn="1"/>
        </p:nvSpPr>
        <p:spPr bwMode="auto">
          <a:xfrm>
            <a:off x="-24339" y="0"/>
            <a:ext cx="430197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924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eller platta v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B487910-FAFB-488A-B7D0-1958B204828E}"/>
              </a:ext>
            </a:extLst>
          </p:cNvPr>
          <p:cNvSpPr/>
          <p:nvPr userDrawn="1"/>
        </p:nvSpPr>
        <p:spPr bwMode="auto">
          <a:xfrm>
            <a:off x="4842030" y="0"/>
            <a:ext cx="430197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pic>
        <p:nvPicPr>
          <p:cNvPr id="4" name="Bildobjekt 5">
            <a:extLst>
              <a:ext uri="{FF2B5EF4-FFF2-40B4-BE49-F238E27FC236}">
                <a16:creationId xmlns:a16="http://schemas.microsoft.com/office/drawing/2014/main" id="{ACBDEC4D-638F-4BC4-BFCE-C3779A42C8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t="2553"/>
          <a:stretch>
            <a:fillRect/>
          </a:stretch>
        </p:blipFill>
        <p:spPr bwMode="auto">
          <a:xfrm>
            <a:off x="-19050" y="-20241"/>
            <a:ext cx="9163050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064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80145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107047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519522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7715517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62712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4" y="807482"/>
            <a:ext cx="4302897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2897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2624" y="285749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86690" y="4099316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528671" y="4849506"/>
            <a:ext cx="521462" cy="155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013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2026-06-26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9450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99592" y="3600450"/>
            <a:ext cx="6379096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899592" y="357504"/>
            <a:ext cx="7344816" cy="3194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sv-SE" noProof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99592" y="4025503"/>
            <a:ext cx="6379096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74092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19">
            <a:extLst>
              <a:ext uri="{FF2B5EF4-FFF2-40B4-BE49-F238E27FC236}">
                <a16:creationId xmlns:a16="http://schemas.microsoft.com/office/drawing/2014/main" id="{8A6151B1-F11A-42C1-960F-C83B2E2973C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18109" y="-27442"/>
            <a:ext cx="3996043" cy="49214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23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89990400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150" y="1585291"/>
            <a:ext cx="6488113" cy="248364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</p:spTree>
    <p:extLst>
      <p:ext uri="{BB962C8B-B14F-4D97-AF65-F5344CB8AC3E}">
        <p14:creationId xmlns:p14="http://schemas.microsoft.com/office/powerpoint/2010/main" val="4116661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150" y="1314450"/>
            <a:ext cx="7505700" cy="1210734"/>
          </a:xfrm>
        </p:spPr>
        <p:txBody>
          <a:bodyPr anchor="b"/>
          <a:lstStyle>
            <a:lvl1pPr algn="ctr">
              <a:defRPr sz="2625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819151" y="2709201"/>
            <a:ext cx="7518200" cy="1125140"/>
          </a:xfrm>
        </p:spPr>
        <p:txBody>
          <a:bodyPr/>
          <a:lstStyle>
            <a:lvl1pPr marL="0" indent="0" algn="ctr">
              <a:buNone/>
              <a:defRPr sz="165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2026-06-26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942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319287"/>
            <a:ext cx="3746500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9150" y="1585291"/>
            <a:ext cx="3752850" cy="2817743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1272" y="285749"/>
            <a:ext cx="3752216" cy="4553547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2026-06-26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86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047" y="1068564"/>
            <a:ext cx="6654154" cy="785813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344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100" y="285749"/>
            <a:ext cx="8559801" cy="4574382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2026-06-26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4383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31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880863"/>
            <a:ext cx="6481763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22154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319287"/>
            <a:ext cx="6481763" cy="7858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437" y="1533525"/>
            <a:ext cx="6481763" cy="2483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6022" y="102394"/>
            <a:ext cx="681038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2026-06-26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100" y="102394"/>
            <a:ext cx="3094037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784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06" indent="-202406" algn="l" defTabSz="685800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00" indent="-209550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tabLst>
          <a:tab pos="609600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96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11">
            <a:extLst>
              <a:ext uri="{FF2B5EF4-FFF2-40B4-BE49-F238E27FC236}">
                <a16:creationId xmlns:a16="http://schemas.microsoft.com/office/drawing/2014/main" id="{667560BB-C8C3-4371-A5E4-941E61430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4914900"/>
            <a:ext cx="457200" cy="6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9FD1A5A4-4934-4F16-AC14-4F441D0C8C45}" type="slidenum">
              <a:rPr lang="sv-SE" altLang="sv-SE" sz="450" smtClean="0"/>
              <a:pPr algn="r">
                <a:spcBef>
                  <a:spcPct val="50000"/>
                </a:spcBef>
                <a:defRPr/>
              </a:pPr>
              <a:t>‹#›</a:t>
            </a:fld>
            <a:endParaRPr lang="sv-SE" altLang="sv-SE" sz="450"/>
          </a:p>
        </p:txBody>
      </p:sp>
      <p:pic>
        <p:nvPicPr>
          <p:cNvPr id="2051" name="Bildobjekt 5">
            <a:extLst>
              <a:ext uri="{FF2B5EF4-FFF2-40B4-BE49-F238E27FC236}">
                <a16:creationId xmlns:a16="http://schemas.microsoft.com/office/drawing/2014/main" id="{18A0E660-64A9-44F3-AFB4-DE825BA18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t="2553"/>
          <a:stretch>
            <a:fillRect/>
          </a:stretch>
        </p:blipFill>
        <p:spPr bwMode="auto">
          <a:xfrm>
            <a:off x="-9525" y="0"/>
            <a:ext cx="9163050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90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ヒラギノ角ゴ Pro W3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4C129-C306-B92B-5F37-1E9425304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9FAB3B0-F4D7-8D47-83F9-BE01D21BD64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08828" y="433731"/>
            <a:ext cx="2264061" cy="1182245"/>
          </a:xfrm>
          <a:prstGeom prst="rect">
            <a:avLst/>
          </a:prstGeom>
        </p:spPr>
      </p:pic>
      <p:sp>
        <p:nvSpPr>
          <p:cNvPr id="83" name="Rektangel 82">
            <a:extLst>
              <a:ext uri="{FF2B5EF4-FFF2-40B4-BE49-F238E27FC236}">
                <a16:creationId xmlns:a16="http://schemas.microsoft.com/office/drawing/2014/main" id="{AF9B9360-0450-39B1-3F19-C0253FA1440A}"/>
              </a:ext>
            </a:extLst>
          </p:cNvPr>
          <p:cNvSpPr/>
          <p:nvPr/>
        </p:nvSpPr>
        <p:spPr>
          <a:xfrm>
            <a:off x="1826117" y="2920982"/>
            <a:ext cx="1296000" cy="19814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38C0FC0-2D0F-ED12-55FF-98F9728ABB5E}"/>
              </a:ext>
            </a:extLst>
          </p:cNvPr>
          <p:cNvSpPr>
            <a:spLocks noChangeAspect="1"/>
          </p:cNvSpPr>
          <p:nvPr/>
        </p:nvSpPr>
        <p:spPr>
          <a:xfrm>
            <a:off x="1529067" y="2574619"/>
            <a:ext cx="594000" cy="59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B85DF822-1B42-FC15-327F-2B5B67D8687F}"/>
              </a:ext>
            </a:extLst>
          </p:cNvPr>
          <p:cNvSpPr/>
          <p:nvPr/>
        </p:nvSpPr>
        <p:spPr>
          <a:xfrm>
            <a:off x="6095969" y="2057420"/>
            <a:ext cx="1296000" cy="28449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7" name="Grupp 26">
            <a:extLst>
              <a:ext uri="{FF2B5EF4-FFF2-40B4-BE49-F238E27FC236}">
                <a16:creationId xmlns:a16="http://schemas.microsoft.com/office/drawing/2014/main" id="{B8818C4C-1637-0830-1404-200282031155}"/>
              </a:ext>
            </a:extLst>
          </p:cNvPr>
          <p:cNvGrpSpPr/>
          <p:nvPr/>
        </p:nvGrpSpPr>
        <p:grpSpPr>
          <a:xfrm>
            <a:off x="5781190" y="1332445"/>
            <a:ext cx="1599854" cy="1022622"/>
            <a:chOff x="5712447" y="1583203"/>
            <a:chExt cx="1599854" cy="1022622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8C8FF213-1F7B-9EFE-BC05-E20115C60C94}"/>
                </a:ext>
              </a:extLst>
            </p:cNvPr>
            <p:cNvGrpSpPr/>
            <p:nvPr/>
          </p:nvGrpSpPr>
          <p:grpSpPr>
            <a:xfrm rot="19240287">
              <a:off x="6052301" y="1583203"/>
              <a:ext cx="1260000" cy="360000"/>
              <a:chOff x="2987504" y="2264505"/>
              <a:chExt cx="1260000" cy="360000"/>
            </a:xfrm>
          </p:grpSpPr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8A9058C3-DDC6-1537-5284-B95D2704FCA3}"/>
                  </a:ext>
                </a:extLst>
              </p:cNvPr>
              <p:cNvSpPr/>
              <p:nvPr/>
            </p:nvSpPr>
            <p:spPr>
              <a:xfrm>
                <a:off x="2987504" y="2264505"/>
                <a:ext cx="1260000" cy="360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a-ET"/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DBC9DD82-3ABF-8891-1F3F-A4EF827B0D2E}"/>
                  </a:ext>
                </a:extLst>
              </p:cNvPr>
              <p:cNvSpPr txBox="1"/>
              <p:nvPr/>
            </p:nvSpPr>
            <p:spPr>
              <a:xfrm>
                <a:off x="3495067" y="2390668"/>
                <a:ext cx="657231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r"/>
                <a:r>
                  <a:rPr lang="sv-SE" sz="800" b="1" dirty="0">
                    <a:solidFill>
                      <a:schemeClr val="bg1"/>
                    </a:solidFill>
                    <a:latin typeface="Abel"/>
                  </a:rPr>
                  <a:t>Business on </a:t>
                </a:r>
                <a:r>
                  <a:rPr lang="sv-SE" sz="800" b="1">
                    <a:solidFill>
                      <a:schemeClr val="bg1"/>
                    </a:solidFill>
                    <a:latin typeface="Abel"/>
                  </a:rPr>
                  <a:t>hold</a:t>
                </a:r>
                <a:endParaRPr lang="en-US" sz="800" b="1">
                  <a:solidFill>
                    <a:schemeClr val="bg1"/>
                  </a:solidFill>
                  <a:latin typeface="Abel"/>
                </a:endParaRPr>
              </a:p>
            </p:txBody>
          </p:sp>
        </p:grp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0878BFB-8405-5787-11C6-835E075E6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12447" y="2011825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6C7EFE-02B8-48B3-7BD8-29A094A256A2}"/>
                </a:ext>
              </a:extLst>
            </p:cNvPr>
            <p:cNvSpPr/>
            <p:nvPr/>
          </p:nvSpPr>
          <p:spPr>
            <a:xfrm>
              <a:off x="5847447" y="2146825"/>
              <a:ext cx="360000" cy="36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a-ET" dirty="0">
                  <a:latin typeface="Abel" panose="02000506030000020004" pitchFamily="2" charset="0"/>
                </a:rPr>
                <a:t>4</a:t>
              </a:r>
            </a:p>
          </p:txBody>
        </p:sp>
      </p:grpSp>
      <p:sp>
        <p:nvSpPr>
          <p:cNvPr id="13" name="Rektangel 12">
            <a:extLst>
              <a:ext uri="{FF2B5EF4-FFF2-40B4-BE49-F238E27FC236}">
                <a16:creationId xmlns:a16="http://schemas.microsoft.com/office/drawing/2014/main" id="{944EDD1F-F186-4061-B28A-541B1F3649F6}"/>
              </a:ext>
            </a:extLst>
          </p:cNvPr>
          <p:cNvSpPr/>
          <p:nvPr/>
        </p:nvSpPr>
        <p:spPr>
          <a:xfrm>
            <a:off x="7525797" y="1761066"/>
            <a:ext cx="1296000" cy="31413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EE5F5820-673F-5E10-67EC-8710183ED121}"/>
              </a:ext>
            </a:extLst>
          </p:cNvPr>
          <p:cNvGrpSpPr/>
          <p:nvPr/>
        </p:nvGrpSpPr>
        <p:grpSpPr>
          <a:xfrm>
            <a:off x="7200782" y="1031502"/>
            <a:ext cx="1599853" cy="1022621"/>
            <a:chOff x="7116908" y="1229257"/>
            <a:chExt cx="1599853" cy="1022621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2E7D1272-4662-D076-04DD-A36B60EDA54F}"/>
                </a:ext>
              </a:extLst>
            </p:cNvPr>
            <p:cNvGrpSpPr/>
            <p:nvPr/>
          </p:nvGrpSpPr>
          <p:grpSpPr>
            <a:xfrm rot="19240287">
              <a:off x="7456761" y="1229257"/>
              <a:ext cx="1260000" cy="360000"/>
              <a:chOff x="2987504" y="2264505"/>
              <a:chExt cx="1260000" cy="360000"/>
            </a:xfrm>
          </p:grpSpPr>
          <p:sp>
            <p:nvSpPr>
              <p:cNvPr id="161" name="Rounded Rectangle 160">
                <a:extLst>
                  <a:ext uri="{FF2B5EF4-FFF2-40B4-BE49-F238E27FC236}">
                    <a16:creationId xmlns:a16="http://schemas.microsoft.com/office/drawing/2014/main" id="{35C2DC40-4886-623D-08DD-466F8EC89E73}"/>
                  </a:ext>
                </a:extLst>
              </p:cNvPr>
              <p:cNvSpPr/>
              <p:nvPr/>
            </p:nvSpPr>
            <p:spPr>
              <a:xfrm>
                <a:off x="2987504" y="2264505"/>
                <a:ext cx="1260000" cy="360000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a-ET"/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1D4CD16E-5A1C-42B9-00D9-3B0C4B18401A}"/>
                  </a:ext>
                </a:extLst>
              </p:cNvPr>
              <p:cNvSpPr txBox="1"/>
              <p:nvPr/>
            </p:nvSpPr>
            <p:spPr>
              <a:xfrm>
                <a:off x="3288615" y="2338327"/>
                <a:ext cx="86081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r"/>
                <a:r>
                  <a:rPr lang="sv-SE" sz="800" b="1" dirty="0">
                    <a:solidFill>
                      <a:schemeClr val="bg1"/>
                    </a:solidFill>
                    <a:latin typeface="Abel"/>
                  </a:rPr>
                  <a:t>Termination </a:t>
                </a:r>
                <a:r>
                  <a:rPr lang="sv-SE" sz="800" b="1">
                    <a:solidFill>
                      <a:schemeClr val="bg1"/>
                    </a:solidFill>
                    <a:latin typeface="Abel"/>
                  </a:rPr>
                  <a:t>of</a:t>
                </a:r>
                <a:r>
                  <a:rPr lang="sv-SE" sz="800" b="1" dirty="0">
                    <a:solidFill>
                      <a:schemeClr val="bg1"/>
                    </a:solidFill>
                    <a:latin typeface="Abel"/>
                  </a:rPr>
                  <a:t> </a:t>
                </a:r>
              </a:p>
              <a:p>
                <a:pPr algn="r"/>
                <a:r>
                  <a:rPr lang="sv-SE" sz="800" b="1">
                    <a:solidFill>
                      <a:schemeClr val="bg1"/>
                    </a:solidFill>
                    <a:latin typeface="Abel"/>
                  </a:rPr>
                  <a:t>Business cooperation </a:t>
                </a:r>
                <a:endParaRPr lang="en-US" sz="800" b="1">
                  <a:solidFill>
                    <a:schemeClr val="bg1"/>
                  </a:solidFill>
                  <a:latin typeface="Abel"/>
                </a:endParaRPr>
              </a:p>
            </p:txBody>
          </p:sp>
        </p:grp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B3E4E527-76AE-DE2B-B4B7-ABEEBFC2C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6908" y="1657878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25F11E6-EDEA-85DC-2078-643E38C6EFE7}"/>
                </a:ext>
              </a:extLst>
            </p:cNvPr>
            <p:cNvSpPr/>
            <p:nvPr/>
          </p:nvSpPr>
          <p:spPr>
            <a:xfrm>
              <a:off x="7251908" y="1792878"/>
              <a:ext cx="360000" cy="36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a-ET" dirty="0">
                  <a:latin typeface="Abel" panose="02000506030000020004" pitchFamily="2" charset="0"/>
                </a:rPr>
                <a:t>5</a:t>
              </a:r>
            </a:p>
          </p:txBody>
        </p:sp>
      </p:grpSp>
      <p:sp>
        <p:nvSpPr>
          <p:cNvPr id="60" name="textruta 59">
            <a:extLst>
              <a:ext uri="{FF2B5EF4-FFF2-40B4-BE49-F238E27FC236}">
                <a16:creationId xmlns:a16="http://schemas.microsoft.com/office/drawing/2014/main" id="{DBD7C90F-C20B-F0B7-270F-F343850A89D9}"/>
              </a:ext>
            </a:extLst>
          </p:cNvPr>
          <p:cNvSpPr txBox="1"/>
          <p:nvPr/>
        </p:nvSpPr>
        <p:spPr>
          <a:xfrm>
            <a:off x="4808509" y="2568733"/>
            <a:ext cx="1140616" cy="12403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sz="600" b="1" dirty="0">
                <a:latin typeface="Abel"/>
              </a:rPr>
              <a:t>If de</a:t>
            </a:r>
            <a:r>
              <a:rPr lang="sv-SE" sz="600" b="1">
                <a:latin typeface="Abel"/>
              </a:rPr>
              <a:t>viations</a:t>
            </a:r>
            <a:r>
              <a:rPr sz="600" b="1" dirty="0">
                <a:latin typeface="Abel"/>
              </a:rPr>
              <a:t> still remain</a:t>
            </a:r>
            <a:endParaRPr lang="sv-SE" sz="600" b="1" dirty="0">
              <a:latin typeface="Abel" panose="02000506030000020004"/>
            </a:endParaRPr>
          </a:p>
          <a:p>
            <a:r>
              <a:rPr sz="620" b="1" dirty="0">
                <a:latin typeface="Abel"/>
              </a:rPr>
              <a:t>after sanctions in follow-up or incident management: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sz="620" dirty="0">
              <a:latin typeface="Abe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00">
                <a:latin typeface="Abel"/>
              </a:rPr>
              <a:t>Continued dialogue </a:t>
            </a:r>
            <a:r>
              <a:rPr lang="en-US" sz="600">
                <a:latin typeface="Abel"/>
              </a:rPr>
              <a:t>and follow-up </a:t>
            </a:r>
            <a:r>
              <a:rPr sz="600">
                <a:latin typeface="Abel"/>
              </a:rPr>
              <a:t>with the </a:t>
            </a:r>
            <a:r>
              <a:rPr sz="600" dirty="0">
                <a:latin typeface="Abel"/>
              </a:rPr>
              <a:t>supplier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sz="620" dirty="0">
              <a:latin typeface="Abe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20" dirty="0">
                <a:latin typeface="Abel"/>
              </a:rPr>
              <a:t>Assessment of further sanctions by individual regions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sz="620" dirty="0">
              <a:latin typeface="Abe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20" dirty="0">
                <a:latin typeface="Abel"/>
              </a:rPr>
              <a:t>Information from the </a:t>
            </a:r>
            <a:r>
              <a:rPr lang="sv-SE" sz="620" dirty="0">
                <a:latin typeface="Abel"/>
              </a:rPr>
              <a:t>s</a:t>
            </a:r>
            <a:r>
              <a:rPr sz="620" dirty="0" err="1">
                <a:latin typeface="Abel"/>
              </a:rPr>
              <a:t>ecretariat</a:t>
            </a:r>
            <a:r>
              <a:rPr sz="620" dirty="0">
                <a:latin typeface="Abel"/>
              </a:rPr>
              <a:t> to the regions and external partners</a:t>
            </a:r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63A0B085-5650-7429-D017-1C2E6F77A96D}"/>
              </a:ext>
            </a:extLst>
          </p:cNvPr>
          <p:cNvSpPr/>
          <p:nvPr/>
        </p:nvSpPr>
        <p:spPr>
          <a:xfrm>
            <a:off x="4673573" y="2346234"/>
            <a:ext cx="1296000" cy="25561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0E60AAA-0463-2253-A151-35E0BC11F376}"/>
              </a:ext>
            </a:extLst>
          </p:cNvPr>
          <p:cNvSpPr>
            <a:spLocks noChangeAspect="1"/>
          </p:cNvSpPr>
          <p:nvPr/>
        </p:nvSpPr>
        <p:spPr>
          <a:xfrm>
            <a:off x="4368982" y="1998617"/>
            <a:ext cx="594000" cy="59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0B4B219B-BFC2-49D0-F299-88304F0A4E55}"/>
              </a:ext>
            </a:extLst>
          </p:cNvPr>
          <p:cNvSpPr/>
          <p:nvPr/>
        </p:nvSpPr>
        <p:spPr>
          <a:xfrm>
            <a:off x="3274176" y="2618580"/>
            <a:ext cx="1342335" cy="22838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EE2ED7C7-2A20-F704-DC53-91650CFF65DD}"/>
              </a:ext>
            </a:extLst>
          </p:cNvPr>
          <p:cNvGrpSpPr/>
          <p:nvPr/>
        </p:nvGrpSpPr>
        <p:grpSpPr>
          <a:xfrm>
            <a:off x="1525422" y="2192413"/>
            <a:ext cx="1599854" cy="1022622"/>
            <a:chOff x="1456679" y="2458669"/>
            <a:chExt cx="1599854" cy="1022622"/>
          </a:xfrm>
        </p:grpSpPr>
        <p:sp>
          <p:nvSpPr>
            <p:cNvPr id="87" name="Rounded Rectangle 132">
              <a:extLst>
                <a:ext uri="{FF2B5EF4-FFF2-40B4-BE49-F238E27FC236}">
                  <a16:creationId xmlns:a16="http://schemas.microsoft.com/office/drawing/2014/main" id="{9B6B524A-9034-10F6-7D86-FF173A7037B4}"/>
                </a:ext>
              </a:extLst>
            </p:cNvPr>
            <p:cNvSpPr/>
            <p:nvPr/>
          </p:nvSpPr>
          <p:spPr>
            <a:xfrm rot="19240287">
              <a:off x="1796533" y="2458669"/>
              <a:ext cx="1260000" cy="360000"/>
            </a:xfrm>
            <a:prstGeom prst="roundRect">
              <a:avLst/>
            </a:prstGeom>
            <a:solidFill>
              <a:srgbClr val="FFD5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88" name="Oval 130">
              <a:extLst>
                <a:ext uri="{FF2B5EF4-FFF2-40B4-BE49-F238E27FC236}">
                  <a16:creationId xmlns:a16="http://schemas.microsoft.com/office/drawing/2014/main" id="{E815A235-04ED-6D78-6D39-182C03593C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56679" y="2887291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89" name="Oval 131">
              <a:extLst>
                <a:ext uri="{FF2B5EF4-FFF2-40B4-BE49-F238E27FC236}">
                  <a16:creationId xmlns:a16="http://schemas.microsoft.com/office/drawing/2014/main" id="{FFB583FA-2E5A-6F00-B85B-94050F10E88B}"/>
                </a:ext>
              </a:extLst>
            </p:cNvPr>
            <p:cNvSpPr/>
            <p:nvPr/>
          </p:nvSpPr>
          <p:spPr>
            <a:xfrm>
              <a:off x="1591679" y="3022291"/>
              <a:ext cx="360000" cy="360000"/>
            </a:xfrm>
            <a:prstGeom prst="ellipse">
              <a:avLst/>
            </a:prstGeom>
            <a:solidFill>
              <a:srgbClr val="FFD5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>
                  <a:solidFill>
                    <a:schemeClr val="tx1"/>
                  </a:solidFill>
                  <a:latin typeface="Abel" panose="02000506030000020004" pitchFamily="2" charset="0"/>
                </a:rPr>
                <a:t>1</a:t>
              </a:r>
              <a:endParaRPr lang="aa-ET" dirty="0">
                <a:solidFill>
                  <a:schemeClr val="tx1"/>
                </a:solidFill>
                <a:latin typeface="Abel" panose="02000506030000020004" pitchFamily="2" charset="0"/>
              </a:endParaRPr>
            </a:p>
          </p:txBody>
        </p:sp>
      </p:grpSp>
      <p:grpSp>
        <p:nvGrpSpPr>
          <p:cNvPr id="25" name="Grupp 24">
            <a:extLst>
              <a:ext uri="{FF2B5EF4-FFF2-40B4-BE49-F238E27FC236}">
                <a16:creationId xmlns:a16="http://schemas.microsoft.com/office/drawing/2014/main" id="{142911C9-5E83-4564-666A-9EEF77BFBC5D}"/>
              </a:ext>
            </a:extLst>
          </p:cNvPr>
          <p:cNvGrpSpPr/>
          <p:nvPr/>
        </p:nvGrpSpPr>
        <p:grpSpPr>
          <a:xfrm>
            <a:off x="2953439" y="1900540"/>
            <a:ext cx="1599854" cy="1022622"/>
            <a:chOff x="2884696" y="2166796"/>
            <a:chExt cx="1599854" cy="1022622"/>
          </a:xfrm>
        </p:grpSpPr>
        <p:sp>
          <p:nvSpPr>
            <p:cNvPr id="92" name="Rounded Rectangle 132">
              <a:extLst>
                <a:ext uri="{FF2B5EF4-FFF2-40B4-BE49-F238E27FC236}">
                  <a16:creationId xmlns:a16="http://schemas.microsoft.com/office/drawing/2014/main" id="{3721A826-6E14-75B5-80E5-C8901C0CB128}"/>
                </a:ext>
              </a:extLst>
            </p:cNvPr>
            <p:cNvSpPr/>
            <p:nvPr/>
          </p:nvSpPr>
          <p:spPr>
            <a:xfrm rot="19240287">
              <a:off x="3224550" y="2166796"/>
              <a:ext cx="1260000" cy="360000"/>
            </a:xfrm>
            <a:prstGeom prst="roundRect">
              <a:avLst/>
            </a:prstGeom>
            <a:solidFill>
              <a:srgbClr val="FF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3" name="Oval 130">
              <a:extLst>
                <a:ext uri="{FF2B5EF4-FFF2-40B4-BE49-F238E27FC236}">
                  <a16:creationId xmlns:a16="http://schemas.microsoft.com/office/drawing/2014/main" id="{14A6C3ED-B66A-10C5-7755-998A706AB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4696" y="2595418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4" name="Oval 131">
              <a:extLst>
                <a:ext uri="{FF2B5EF4-FFF2-40B4-BE49-F238E27FC236}">
                  <a16:creationId xmlns:a16="http://schemas.microsoft.com/office/drawing/2014/main" id="{68C21288-4068-B3D7-B969-4D585B6481D3}"/>
                </a:ext>
              </a:extLst>
            </p:cNvPr>
            <p:cNvSpPr/>
            <p:nvPr/>
          </p:nvSpPr>
          <p:spPr>
            <a:xfrm>
              <a:off x="3019696" y="2730418"/>
              <a:ext cx="360000" cy="360000"/>
            </a:xfrm>
            <a:prstGeom prst="ellipse">
              <a:avLst/>
            </a:prstGeom>
            <a:solidFill>
              <a:srgbClr val="FF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>
                  <a:solidFill>
                    <a:schemeClr val="bg1"/>
                  </a:solidFill>
                  <a:latin typeface="Abel" panose="02000506030000020004" pitchFamily="2" charset="0"/>
                </a:rPr>
                <a:t>2</a:t>
              </a:r>
              <a:endParaRPr lang="aa-ET" dirty="0">
                <a:solidFill>
                  <a:schemeClr val="bg1"/>
                </a:solidFill>
                <a:latin typeface="Abel" panose="02000506030000020004" pitchFamily="2" charset="0"/>
              </a:endParaRPr>
            </a:p>
          </p:txBody>
        </p:sp>
      </p:grpSp>
      <p:sp>
        <p:nvSpPr>
          <p:cNvPr id="90" name="TextBox 77">
            <a:extLst>
              <a:ext uri="{FF2B5EF4-FFF2-40B4-BE49-F238E27FC236}">
                <a16:creationId xmlns:a16="http://schemas.microsoft.com/office/drawing/2014/main" id="{CA79549C-8073-76BC-5F6E-1198DE1BAA68}"/>
              </a:ext>
            </a:extLst>
          </p:cNvPr>
          <p:cNvSpPr txBox="1"/>
          <p:nvPr/>
        </p:nvSpPr>
        <p:spPr>
          <a:xfrm rot="19221619">
            <a:off x="3278743" y="1936677"/>
            <a:ext cx="13142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700" b="1">
                <a:latin typeface="Abel"/>
              </a:rPr>
              <a:t>Action plan without intended </a:t>
            </a:r>
            <a:br/>
            <a:r>
              <a:rPr sz="700" b="1">
                <a:latin typeface="Abel"/>
              </a:rPr>
              <a:t>effect </a:t>
            </a:r>
            <a:endParaRPr lang="aa-ET" sz="800" b="1" dirty="0">
              <a:solidFill>
                <a:schemeClr val="bg1"/>
              </a:solidFill>
              <a:latin typeface="Abel" panose="02000506030000020004" pitchFamily="2" charset="0"/>
            </a:endParaRPr>
          </a:p>
        </p:txBody>
      </p:sp>
      <p:grpSp>
        <p:nvGrpSpPr>
          <p:cNvPr id="26" name="Grupp 25">
            <a:extLst>
              <a:ext uri="{FF2B5EF4-FFF2-40B4-BE49-F238E27FC236}">
                <a16:creationId xmlns:a16="http://schemas.microsoft.com/office/drawing/2014/main" id="{D83B02AC-53EF-44FE-8661-54F15C56EF1A}"/>
              </a:ext>
            </a:extLst>
          </p:cNvPr>
          <p:cNvGrpSpPr/>
          <p:nvPr/>
        </p:nvGrpSpPr>
        <p:grpSpPr>
          <a:xfrm>
            <a:off x="4363177" y="1617112"/>
            <a:ext cx="1599854" cy="1022622"/>
            <a:chOff x="4294434" y="1867870"/>
            <a:chExt cx="1599854" cy="1022622"/>
          </a:xfrm>
        </p:grpSpPr>
        <p:sp>
          <p:nvSpPr>
            <p:cNvPr id="96" name="Rounded Rectangle 132">
              <a:extLst>
                <a:ext uri="{FF2B5EF4-FFF2-40B4-BE49-F238E27FC236}">
                  <a16:creationId xmlns:a16="http://schemas.microsoft.com/office/drawing/2014/main" id="{1CBD1BD5-8E03-2D49-B66D-FDBD13F72A05}"/>
                </a:ext>
              </a:extLst>
            </p:cNvPr>
            <p:cNvSpPr/>
            <p:nvPr/>
          </p:nvSpPr>
          <p:spPr>
            <a:xfrm rot="19240287">
              <a:off x="4634288" y="1867870"/>
              <a:ext cx="1260000" cy="360000"/>
            </a:xfrm>
            <a:prstGeom prst="roundRect">
              <a:avLst/>
            </a:prstGeom>
            <a:solidFill>
              <a:srgbClr val="E95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7" name="Oval 130">
              <a:extLst>
                <a:ext uri="{FF2B5EF4-FFF2-40B4-BE49-F238E27FC236}">
                  <a16:creationId xmlns:a16="http://schemas.microsoft.com/office/drawing/2014/main" id="{862B24EF-04FB-2E0C-40F9-4FCE6B8AA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4434" y="2296492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8" name="Oval 131">
              <a:extLst>
                <a:ext uri="{FF2B5EF4-FFF2-40B4-BE49-F238E27FC236}">
                  <a16:creationId xmlns:a16="http://schemas.microsoft.com/office/drawing/2014/main" id="{8F2CD4FB-E263-C035-538A-CB8936C67269}"/>
                </a:ext>
              </a:extLst>
            </p:cNvPr>
            <p:cNvSpPr/>
            <p:nvPr/>
          </p:nvSpPr>
          <p:spPr>
            <a:xfrm>
              <a:off x="4429434" y="2431492"/>
              <a:ext cx="360000" cy="360000"/>
            </a:xfrm>
            <a:prstGeom prst="ellipse">
              <a:avLst/>
            </a:prstGeom>
            <a:solidFill>
              <a:srgbClr val="E95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>
                  <a:latin typeface="Abel" panose="02000506030000020004" pitchFamily="2" charset="0"/>
                </a:rPr>
                <a:t>3</a:t>
              </a:r>
              <a:endParaRPr lang="aa-ET" dirty="0">
                <a:latin typeface="Abel" panose="02000506030000020004" pitchFamily="2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F9E16B95-F0DB-A7F4-AA5A-1790A2BE94AF}"/>
              </a:ext>
            </a:extLst>
          </p:cNvPr>
          <p:cNvSpPr txBox="1"/>
          <p:nvPr/>
        </p:nvSpPr>
        <p:spPr>
          <a:xfrm rot="19240287">
            <a:off x="2001440" y="2291524"/>
            <a:ext cx="995465" cy="10772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sv-SE" sz="700" b="1" dirty="0">
                <a:latin typeface="Abel"/>
              </a:rPr>
              <a:t>C</a:t>
            </a:r>
            <a:r>
              <a:rPr sz="700" b="1" dirty="0" err="1">
                <a:latin typeface="Abel"/>
              </a:rPr>
              <a:t>ontractual</a:t>
            </a:r>
            <a:r>
              <a:rPr sz="700" b="1" dirty="0">
                <a:latin typeface="Abel"/>
              </a:rPr>
              <a:t> deviation</a:t>
            </a:r>
            <a:endParaRPr lang="en-US" sz="800" b="1" dirty="0">
              <a:latin typeface="Abel"/>
            </a:endParaRPr>
          </a:p>
        </p:txBody>
      </p:sp>
      <p:sp>
        <p:nvSpPr>
          <p:cNvPr id="99" name="TextBox 77">
            <a:extLst>
              <a:ext uri="{FF2B5EF4-FFF2-40B4-BE49-F238E27FC236}">
                <a16:creationId xmlns:a16="http://schemas.microsoft.com/office/drawing/2014/main" id="{38A9E1DF-874E-215D-508D-A91F9B0FE056}"/>
              </a:ext>
            </a:extLst>
          </p:cNvPr>
          <p:cNvSpPr txBox="1"/>
          <p:nvPr/>
        </p:nvSpPr>
        <p:spPr>
          <a:xfrm rot="19240287">
            <a:off x="4847590" y="1687920"/>
            <a:ext cx="1064395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sz="700" b="1">
                <a:latin typeface="Abel"/>
              </a:rPr>
              <a:t>Sanctions ineffective</a:t>
            </a:r>
            <a:endParaRPr lang="en-US">
              <a:solidFill>
                <a:schemeClr val="bg1"/>
              </a:solidFill>
              <a:ea typeface="Verdana"/>
            </a:endParaRPr>
          </a:p>
        </p:txBody>
      </p:sp>
      <p:sp>
        <p:nvSpPr>
          <p:cNvPr id="62" name="textruta 61">
            <a:extLst>
              <a:ext uri="{FF2B5EF4-FFF2-40B4-BE49-F238E27FC236}">
                <a16:creationId xmlns:a16="http://schemas.microsoft.com/office/drawing/2014/main" id="{FB90801E-A31B-9130-94BC-34D8C2C6F573}"/>
              </a:ext>
            </a:extLst>
          </p:cNvPr>
          <p:cNvSpPr txBox="1"/>
          <p:nvPr/>
        </p:nvSpPr>
        <p:spPr>
          <a:xfrm>
            <a:off x="6234563" y="2261802"/>
            <a:ext cx="1099278" cy="106644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sz="620" b="1" dirty="0">
                <a:latin typeface="Abel"/>
              </a:rPr>
              <a:t>During continued follow-up or incident management:</a:t>
            </a:r>
            <a:endParaRPr lang="en-US" dirty="0">
              <a:ea typeface="Verdana"/>
            </a:endParaRPr>
          </a:p>
          <a:p>
            <a:endParaRPr lang="en-US" dirty="0">
              <a:ea typeface="Verdan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20" dirty="0">
                <a:latin typeface="Abel"/>
              </a:rPr>
              <a:t>Decisions on suspension of call-offs are made </a:t>
            </a:r>
            <a:r>
              <a:rPr lang="sv-SE" sz="620" dirty="0" err="1">
                <a:latin typeface="Abel"/>
              </a:rPr>
              <a:t>individually</a:t>
            </a:r>
            <a:r>
              <a:rPr lang="sv-SE" sz="620" dirty="0">
                <a:latin typeface="Abel"/>
              </a:rPr>
              <a:t> by </a:t>
            </a:r>
            <a:r>
              <a:rPr sz="620" dirty="0">
                <a:latin typeface="Abel"/>
              </a:rPr>
              <a:t>regions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sz="620" dirty="0">
              <a:latin typeface="Abe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20" dirty="0">
                <a:latin typeface="Abel"/>
              </a:rPr>
              <a:t>Information from the </a:t>
            </a:r>
            <a:r>
              <a:rPr lang="sv-SE" sz="620" dirty="0">
                <a:latin typeface="Abel"/>
              </a:rPr>
              <a:t>s</a:t>
            </a:r>
            <a:r>
              <a:rPr sz="620" dirty="0" err="1">
                <a:latin typeface="Abel"/>
              </a:rPr>
              <a:t>ecretariat</a:t>
            </a:r>
            <a:r>
              <a:rPr sz="620" dirty="0">
                <a:latin typeface="Abel"/>
              </a:rPr>
              <a:t> to the regions and external partners</a:t>
            </a:r>
          </a:p>
        </p:txBody>
      </p:sp>
      <p:sp>
        <p:nvSpPr>
          <p:cNvPr id="65" name="textruta 64">
            <a:extLst>
              <a:ext uri="{FF2B5EF4-FFF2-40B4-BE49-F238E27FC236}">
                <a16:creationId xmlns:a16="http://schemas.microsoft.com/office/drawing/2014/main" id="{9684BD6E-623D-255D-0C5A-8E73100EDD37}"/>
              </a:ext>
            </a:extLst>
          </p:cNvPr>
          <p:cNvSpPr txBox="1"/>
          <p:nvPr/>
        </p:nvSpPr>
        <p:spPr>
          <a:xfrm>
            <a:off x="7628406" y="2026099"/>
            <a:ext cx="1075599" cy="134806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sz="620" b="1" dirty="0">
                <a:latin typeface="Abel"/>
              </a:rPr>
              <a:t>During continued follow-up or incident management:</a:t>
            </a:r>
            <a:endParaRPr lang="sv-SE" sz="700" dirty="0">
              <a:latin typeface="Abel"/>
              <a:ea typeface="Verdan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700" dirty="0">
              <a:latin typeface="Abel"/>
              <a:ea typeface="Verdan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20" dirty="0">
                <a:latin typeface="Abel"/>
              </a:rPr>
              <a:t>Decisions on termination of agreements are made</a:t>
            </a:r>
            <a:r>
              <a:rPr lang="sv-SE" sz="620" dirty="0">
                <a:latin typeface="Abel"/>
              </a:rPr>
              <a:t> </a:t>
            </a:r>
            <a:r>
              <a:rPr lang="sv-SE" sz="620" dirty="0" err="1">
                <a:latin typeface="Abel"/>
              </a:rPr>
              <a:t>individually</a:t>
            </a:r>
            <a:r>
              <a:rPr sz="620" dirty="0">
                <a:latin typeface="Abel"/>
              </a:rPr>
              <a:t> by regions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sz="620" dirty="0">
              <a:latin typeface="Abe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20" dirty="0">
                <a:latin typeface="Abel"/>
              </a:rPr>
              <a:t>Possible exclusion from individual regions’ future procurements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sz="620" dirty="0">
              <a:latin typeface="Abe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620" dirty="0">
                <a:latin typeface="Abel"/>
              </a:rPr>
              <a:t>Information from the </a:t>
            </a:r>
            <a:r>
              <a:rPr lang="sv-SE" sz="620" dirty="0">
                <a:latin typeface="Abel"/>
              </a:rPr>
              <a:t>s</a:t>
            </a:r>
            <a:r>
              <a:rPr sz="620" dirty="0" err="1">
                <a:latin typeface="Abel"/>
              </a:rPr>
              <a:t>ecretariat</a:t>
            </a:r>
            <a:r>
              <a:rPr sz="620" dirty="0">
                <a:latin typeface="Abel"/>
              </a:rPr>
              <a:t> to the regions and external partners</a:t>
            </a:r>
          </a:p>
        </p:txBody>
      </p:sp>
      <p:grpSp>
        <p:nvGrpSpPr>
          <p:cNvPr id="33" name="Grupp 32">
            <a:extLst>
              <a:ext uri="{FF2B5EF4-FFF2-40B4-BE49-F238E27FC236}">
                <a16:creationId xmlns:a16="http://schemas.microsoft.com/office/drawing/2014/main" id="{44ACEB89-2D3E-02A3-28BC-BB3E3F7421A3}"/>
              </a:ext>
            </a:extLst>
          </p:cNvPr>
          <p:cNvGrpSpPr/>
          <p:nvPr/>
        </p:nvGrpSpPr>
        <p:grpSpPr>
          <a:xfrm>
            <a:off x="1412027" y="1019788"/>
            <a:ext cx="8942286" cy="4305739"/>
            <a:chOff x="-6330968" y="-1731637"/>
            <a:chExt cx="14463544" cy="6912181"/>
          </a:xfrm>
        </p:grpSpPr>
        <p:cxnSp>
          <p:nvCxnSpPr>
            <p:cNvPr id="6" name="Rak pilkoppling 5">
              <a:extLst>
                <a:ext uri="{FF2B5EF4-FFF2-40B4-BE49-F238E27FC236}">
                  <a16:creationId xmlns:a16="http://schemas.microsoft.com/office/drawing/2014/main" id="{2C689250-8468-A5C0-F5C2-3C80ED160B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6330968" y="4655774"/>
              <a:ext cx="12018052" cy="0"/>
            </a:xfrm>
            <a:prstGeom prst="straightConnector1">
              <a:avLst/>
            </a:prstGeom>
            <a:ln w="57150">
              <a:solidFill>
                <a:schemeClr val="bg1">
                  <a:lumMod val="50000"/>
                </a:schemeClr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2">
              <a:extLst>
                <a:ext uri="{FF2B5EF4-FFF2-40B4-BE49-F238E27FC236}">
                  <a16:creationId xmlns:a16="http://schemas.microsoft.com/office/drawing/2014/main" id="{02731609-F7F3-EA3E-F6E6-64AC4B560DB2}"/>
                </a:ext>
              </a:extLst>
            </p:cNvPr>
            <p:cNvSpPr txBox="1"/>
            <p:nvPr/>
          </p:nvSpPr>
          <p:spPr>
            <a:xfrm>
              <a:off x="-2445843" y="-1731637"/>
              <a:ext cx="6207350" cy="1976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endParaRPr lang="aa-ET" sz="800" dirty="0"/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0864A745-EF14-5BC5-E87D-84AEEA643908}"/>
                </a:ext>
              </a:extLst>
            </p:cNvPr>
            <p:cNvSpPr txBox="1"/>
            <p:nvPr/>
          </p:nvSpPr>
          <p:spPr>
            <a:xfrm>
              <a:off x="2297610" y="4785275"/>
              <a:ext cx="5834966" cy="3952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v-SE" sz="1000" dirty="0">
                  <a:solidFill>
                    <a:schemeClr val="bg2">
                      <a:lumMod val="75000"/>
                    </a:schemeClr>
                  </a:solidFill>
                  <a:effectLst/>
                  <a:latin typeface="-apple-system"/>
                </a:rPr>
                <a:t> </a:t>
              </a:r>
              <a:endParaRPr lang="sv-SE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9" name="textruta 6">
            <a:extLst>
              <a:ext uri="{FF2B5EF4-FFF2-40B4-BE49-F238E27FC236}">
                <a16:creationId xmlns:a16="http://schemas.microsoft.com/office/drawing/2014/main" id="{C65ADBDB-041A-1331-A30B-4453220E6274}"/>
              </a:ext>
            </a:extLst>
          </p:cNvPr>
          <p:cNvSpPr txBox="1"/>
          <p:nvPr/>
        </p:nvSpPr>
        <p:spPr>
          <a:xfrm>
            <a:off x="1900208" y="3053495"/>
            <a:ext cx="1219934" cy="9694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sv-S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500" b="1">
                <a:latin typeface="Abel"/>
              </a:rPr>
              <a:t>After </a:t>
            </a:r>
            <a:r>
              <a:rPr lang="en-US" sz="500" b="1">
                <a:latin typeface="Abel"/>
              </a:rPr>
              <a:t>failed</a:t>
            </a:r>
            <a:r>
              <a:rPr sz="500" b="1">
                <a:latin typeface="Abel"/>
              </a:rPr>
              <a:t> audit:</a:t>
            </a:r>
            <a:endParaRPr lang="sv-SE" sz="500" b="1">
              <a:latin typeface="Abel" panose="02000506030000020004"/>
              <a:ea typeface="Verdan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530" dirty="0">
                <a:latin typeface="Abel"/>
              </a:rPr>
              <a:t>The supplier prepares an action plan</a:t>
            </a:r>
          </a:p>
          <a:p>
            <a:endParaRPr sz="530" b="1" dirty="0">
              <a:latin typeface="Abel"/>
            </a:endParaRPr>
          </a:p>
          <a:p>
            <a:r>
              <a:rPr lang="en-US" sz="500" b="1" dirty="0">
                <a:latin typeface="Abel"/>
              </a:rPr>
              <a:t>Re-audit 1 is </a:t>
            </a:r>
            <a:r>
              <a:rPr lang="en-US" sz="500" b="1" dirty="0" err="1">
                <a:latin typeface="Abel"/>
              </a:rPr>
              <a:t>carred</a:t>
            </a:r>
            <a:r>
              <a:rPr lang="en-US" sz="500" b="1" dirty="0">
                <a:latin typeface="Abel"/>
              </a:rPr>
              <a:t> out. </a:t>
            </a:r>
          </a:p>
          <a:p>
            <a:r>
              <a:rPr lang="en-US" sz="500" b="1">
                <a:latin typeface="Abel"/>
              </a:rPr>
              <a:t>If</a:t>
            </a:r>
            <a:r>
              <a:rPr sz="500" b="1" dirty="0">
                <a:latin typeface="Abel"/>
              </a:rPr>
              <a:t> failed re-audit 1:</a:t>
            </a:r>
            <a:endParaRPr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530" dirty="0">
                <a:latin typeface="Abel"/>
              </a:rPr>
              <a:t>An information letter is sent to the supplier</a:t>
            </a:r>
          </a:p>
          <a:p>
            <a:endParaRPr sz="530" b="1" dirty="0">
              <a:latin typeface="Abel"/>
            </a:endParaRPr>
          </a:p>
          <a:p>
            <a:r>
              <a:rPr sz="500" b="1" dirty="0">
                <a:latin typeface="Abel"/>
              </a:rPr>
              <a:t>In the event of a “probable/confirmed se</a:t>
            </a:r>
            <a:r>
              <a:rPr lang="sv-SE" sz="500" b="1">
                <a:latin typeface="Abel"/>
              </a:rPr>
              <a:t>vere</a:t>
            </a:r>
            <a:r>
              <a:rPr sz="500" b="1" dirty="0">
                <a:latin typeface="Abel"/>
              </a:rPr>
              <a:t> deviation” in incident management: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530" dirty="0">
                <a:latin typeface="Abel"/>
              </a:rPr>
              <a:t>Continued dialogue with the supplier</a:t>
            </a:r>
            <a:endParaRPr lang="sv-SE" sz="530" dirty="0">
              <a:latin typeface="Abe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sz="530" dirty="0">
                <a:latin typeface="Abel"/>
              </a:rPr>
              <a:t>The supplier prepares an action plan</a:t>
            </a:r>
          </a:p>
        </p:txBody>
      </p:sp>
      <p:pic>
        <p:nvPicPr>
          <p:cNvPr id="20" name="Bild 19" descr="Pil: vänd höger med hel fyllning">
            <a:extLst>
              <a:ext uri="{FF2B5EF4-FFF2-40B4-BE49-F238E27FC236}">
                <a16:creationId xmlns:a16="http://schemas.microsoft.com/office/drawing/2014/main" id="{C256F2FD-604D-3E90-8566-A842178264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4686" y="979191"/>
            <a:ext cx="956406" cy="956406"/>
          </a:xfrm>
          <a:prstGeom prst="rect">
            <a:avLst/>
          </a:prstGeom>
        </p:spPr>
      </p:pic>
      <p:sp>
        <p:nvSpPr>
          <p:cNvPr id="31" name="textruta 30">
            <a:extLst>
              <a:ext uri="{FF2B5EF4-FFF2-40B4-BE49-F238E27FC236}">
                <a16:creationId xmlns:a16="http://schemas.microsoft.com/office/drawing/2014/main" id="{18B4EE1F-F540-F832-FBB8-39DDBC4D5DD5}"/>
              </a:ext>
            </a:extLst>
          </p:cNvPr>
          <p:cNvSpPr txBox="1"/>
          <p:nvPr/>
        </p:nvSpPr>
        <p:spPr>
          <a:xfrm>
            <a:off x="2811592" y="279514"/>
            <a:ext cx="544830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sz="1500" b="1">
                <a:latin typeface="Poppins"/>
              </a:rPr>
              <a:t>The Regions’ Joint Escalation Ladder</a:t>
            </a:r>
          </a:p>
          <a:p>
            <a:pPr algn="l"/>
            <a:r>
              <a:rPr sz="1500" b="1">
                <a:latin typeface="Poppins"/>
              </a:rPr>
              <a:t>for Sustainable Procurement 2026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4B8A79AA-4483-A546-1729-B0E90CBA8B61}"/>
              </a:ext>
            </a:extLst>
          </p:cNvPr>
          <p:cNvSpPr txBox="1"/>
          <p:nvPr/>
        </p:nvSpPr>
        <p:spPr>
          <a:xfrm>
            <a:off x="2704659" y="845757"/>
            <a:ext cx="5448302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800"/>
              <a:t>Recommendation for an activity-based workflow for supplier-related deviations </a:t>
            </a:r>
            <a:endParaRPr lang="aa-ET" sz="900"/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C7A6F8F2-B740-EA5C-2319-BF4275A00B96}"/>
              </a:ext>
            </a:extLst>
          </p:cNvPr>
          <p:cNvSpPr txBox="1"/>
          <p:nvPr/>
        </p:nvSpPr>
        <p:spPr>
          <a:xfrm>
            <a:off x="210207" y="4786054"/>
            <a:ext cx="14045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620" i="1">
                <a:latin typeface="-apple-system"/>
              </a:rPr>
              <a:t>The common denominator is finding a way back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43B1108-DB3E-9AF4-5EA0-3CD74F51C9C9}"/>
              </a:ext>
            </a:extLst>
          </p:cNvPr>
          <p:cNvSpPr txBox="1"/>
          <p:nvPr/>
        </p:nvSpPr>
        <p:spPr>
          <a:xfrm>
            <a:off x="292438" y="1674001"/>
            <a:ext cx="1826984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sz="620" b="1"/>
              <a:t>LfU’s model within our work</a:t>
            </a:r>
            <a:endParaRPr lang="sv-SE" sz="800" b="1" dirty="0"/>
          </a:p>
          <a:p>
            <a:r>
              <a:rPr sz="620" b="1"/>
              <a:t>Read more: https://www.lfu.se/eskaleringstrappa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545F6A-312E-9542-BB18-3B3ABD2263F9}"/>
              </a:ext>
            </a:extLst>
          </p:cNvPr>
          <p:cNvSpPr txBox="1"/>
          <p:nvPr/>
        </p:nvSpPr>
        <p:spPr>
          <a:xfrm>
            <a:off x="3423738" y="2709002"/>
            <a:ext cx="104172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b="1">
                <a:solidFill>
                  <a:srgbClr val="000000"/>
                </a:solidFill>
                <a:latin typeface="Abel"/>
              </a:rPr>
              <a:t>Re-audit 2 is carried out. </a:t>
            </a:r>
            <a:endParaRPr lang="en-US">
              <a:solidFill>
                <a:srgbClr val="000000"/>
              </a:solidFill>
              <a:latin typeface="Verdana"/>
              <a:ea typeface="Verdana"/>
            </a:endParaRPr>
          </a:p>
          <a:p>
            <a:r>
              <a:rPr lang="en-US" sz="600" b="1">
                <a:solidFill>
                  <a:srgbClr val="000000"/>
                </a:solidFill>
                <a:latin typeface="Abel"/>
              </a:rPr>
              <a:t>If</a:t>
            </a:r>
            <a:r>
              <a:rPr sz="600" b="1" i="0" dirty="0">
                <a:solidFill>
                  <a:srgbClr val="000000"/>
                </a:solidFill>
                <a:latin typeface="Abel"/>
              </a:rPr>
              <a:t> </a:t>
            </a:r>
            <a:r>
              <a:rPr sz="600" b="1" i="0">
                <a:solidFill>
                  <a:srgbClr val="000000"/>
                </a:solidFill>
                <a:latin typeface="Abel"/>
              </a:rPr>
              <a:t>failed re-audit 2/​the supplier demonstrates </a:t>
            </a:r>
            <a:r>
              <a:rPr sz="600" b="1" i="0" dirty="0">
                <a:solidFill>
                  <a:srgbClr val="000000"/>
                </a:solidFill>
                <a:latin typeface="Abel"/>
              </a:rPr>
              <a:t>seriously deficient cooperation/ if an action plan in incident management is not followed:​</a:t>
            </a:r>
            <a:endParaRPr lang="en-US" i="0">
              <a:solidFill>
                <a:srgbClr val="000000"/>
              </a:solidFill>
              <a:latin typeface="Verdana"/>
              <a:ea typeface="Verdana"/>
            </a:endParaRPr>
          </a:p>
          <a:p>
            <a:pPr algn="l"/>
            <a:r>
              <a:rPr sz="600" b="1" i="0" dirty="0">
                <a:solidFill>
                  <a:srgbClr val="000000"/>
                </a:solidFill>
                <a:latin typeface="Abel"/>
              </a:rPr>
              <a:t>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sz="600" i="0" dirty="0">
                <a:solidFill>
                  <a:srgbClr val="000000"/>
                </a:solidFill>
                <a:latin typeface="Abel"/>
              </a:rPr>
              <a:t>A warning letter is sent to the supplier regarding potential sanction</a:t>
            </a:r>
            <a:r>
              <a:rPr lang="sv-SE" sz="600" i="0" dirty="0">
                <a:solidFill>
                  <a:srgbClr val="000000"/>
                </a:solidFill>
                <a:latin typeface="Abel"/>
              </a:rPr>
              <a:t>s</a:t>
            </a:r>
            <a:endParaRPr sz="600" i="0" dirty="0">
              <a:solidFill>
                <a:srgbClr val="000000"/>
              </a:solidFill>
              <a:latin typeface="Abe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sz="600" i="0" dirty="0">
              <a:solidFill>
                <a:srgbClr val="000000"/>
              </a:solidFill>
              <a:latin typeface="Abe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sz="600" i="0" dirty="0">
                <a:solidFill>
                  <a:srgbClr val="000000"/>
                </a:solidFill>
                <a:latin typeface="Abel"/>
              </a:rPr>
              <a:t>Information from the </a:t>
            </a:r>
            <a:r>
              <a:rPr lang="sv-SE" sz="600" i="0" dirty="0">
                <a:solidFill>
                  <a:srgbClr val="000000"/>
                </a:solidFill>
                <a:latin typeface="Abel"/>
              </a:rPr>
              <a:t>s</a:t>
            </a:r>
            <a:r>
              <a:rPr sz="600" i="0" dirty="0" err="1">
                <a:solidFill>
                  <a:srgbClr val="000000"/>
                </a:solidFill>
                <a:latin typeface="Abel"/>
              </a:rPr>
              <a:t>ecretariat</a:t>
            </a:r>
            <a:r>
              <a:rPr sz="600" i="0" dirty="0">
                <a:solidFill>
                  <a:srgbClr val="000000"/>
                </a:solidFill>
                <a:latin typeface="Abel"/>
              </a:rPr>
              <a:t> to the regions​</a:t>
            </a:r>
          </a:p>
          <a:p>
            <a:pPr algn="l"/>
            <a:r>
              <a:rPr sz="600" i="0" dirty="0">
                <a:solidFill>
                  <a:srgbClr val="000000"/>
                </a:solidFill>
                <a:latin typeface="Abel"/>
              </a:rPr>
              <a:t>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sz="600" i="0" dirty="0">
                <a:solidFill>
                  <a:srgbClr val="000000"/>
                </a:solidFill>
                <a:latin typeface="Abel"/>
              </a:rPr>
              <a:t>Decisions on sanctions are made by each individual region​</a:t>
            </a:r>
          </a:p>
        </p:txBody>
      </p:sp>
    </p:spTree>
    <p:extLst>
      <p:ext uri="{BB962C8B-B14F-4D97-AF65-F5344CB8AC3E}">
        <p14:creationId xmlns:p14="http://schemas.microsoft.com/office/powerpoint/2010/main" val="1468747059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Grunden.potx" id="{635DE0E7-75C3-4F78-9909-AD53AE1B2CF9}" vid="{720A7FF2-73C2-43F4-B394-02621CE97AC3}"/>
    </a:ext>
  </a:extLst>
</a:theme>
</file>

<file path=ppt/theme/theme2.xml><?xml version="1.0" encoding="utf-8"?>
<a:theme xmlns:a="http://schemas.openxmlformats.org/drawingml/2006/main" name="Region Skåne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5E96A8"/>
      </a:accent1>
      <a:accent2>
        <a:srgbClr val="61B9BD"/>
      </a:accent2>
      <a:accent3>
        <a:srgbClr val="3D9378"/>
      </a:accent3>
      <a:accent4>
        <a:srgbClr val="C4B79F"/>
      </a:accent4>
      <a:accent5>
        <a:srgbClr val="FFFFFF"/>
      </a:accent5>
      <a:accent6>
        <a:srgbClr val="FFFFFF"/>
      </a:accent6>
      <a:hlink>
        <a:srgbClr val="00B0F0"/>
      </a:hlink>
      <a:folHlink>
        <a:srgbClr val="D1FF47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RS powerpointmall kom 191010.pptm" id="{F1B70145-B668-4368-9F41-4A4A9620C66A}" vid="{3CC66F24-8697-41FD-8112-D3431638CB9C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661489-3eea-444e-ba45-693488d964a5">
      <Terms xmlns="http://schemas.microsoft.com/office/infopath/2007/PartnerControls"/>
    </lcf76f155ced4ddcb4097134ff3c332f>
    <TaxCatchAll xmlns="aa75826a-567b-4f52-a5ff-8d7e6f092c36" xsi:nil="true"/>
    <_Flow_SignoffStatus xmlns="9a661489-3eea-444e-ba45-693488d964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2DFE138B49B2144A6F1D8AA5ED9F426" ma:contentTypeVersion="17" ma:contentTypeDescription="Skapa ett nytt dokument." ma:contentTypeScope="" ma:versionID="334df2e713ffc9ffef5f92452aa3785f">
  <xsd:schema xmlns:xsd="http://www.w3.org/2001/XMLSchema" xmlns:xs="http://www.w3.org/2001/XMLSchema" xmlns:p="http://schemas.microsoft.com/office/2006/metadata/properties" xmlns:ns2="9a661489-3eea-444e-ba45-693488d964a5" xmlns:ns3="aa75826a-567b-4f52-a5ff-8d7e6f092c36" targetNamespace="http://schemas.microsoft.com/office/2006/metadata/properties" ma:root="true" ma:fieldsID="1b4eabb298e66459a556ebe373d3ed7c" ns2:_="" ns3:_="">
    <xsd:import namespace="9a661489-3eea-444e-ba45-693488d964a5"/>
    <xsd:import namespace="aa75826a-567b-4f52-a5ff-8d7e6f092c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_Flow_SignoffStatu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661489-3eea-444e-ba45-693488d964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eringar" ma:readOnly="false" ma:fieldId="{5cf76f15-5ced-4ddc-b409-7134ff3c332f}" ma:taxonomyMulti="true" ma:sspId="f56b5669-8d4c-4328-81e7-31ab7de9bc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2" nillable="true" ma:displayName="Godkännandestatus" ma:internalName="Godk_x00e4_nnandestatus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75826a-567b-4f52-a5ff-8d7e6f092c3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0a365d9a-1336-4bb1-925e-bc002d4a9964}" ma:internalName="TaxCatchAll" ma:showField="CatchAllData" ma:web="aa75826a-567b-4f52-a5ff-8d7e6f092c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373D86-1CBB-4D04-BA80-435124DECCAC}">
  <ds:schemaRefs>
    <ds:schemaRef ds:uri="http://purl.org/dc/terms/"/>
    <ds:schemaRef ds:uri="abcdeca7-2433-4a00-9021-3310ca75bad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  <ds:schemaRef ds:uri="9a661489-3eea-444e-ba45-693488d964a5"/>
    <ds:schemaRef ds:uri="aa75826a-567b-4f52-a5ff-8d7e6f092c36"/>
  </ds:schemaRefs>
</ds:datastoreItem>
</file>

<file path=customXml/itemProps2.xml><?xml version="1.0" encoding="utf-8"?>
<ds:datastoreItem xmlns:ds="http://schemas.openxmlformats.org/officeDocument/2006/customXml" ds:itemID="{4D1DC202-01DD-44A9-8206-2BA99ECCB7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6629AE-B274-48F4-A931-9512C7C6C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661489-3eea-444e-ba45-693488d964a5"/>
    <ds:schemaRef ds:uri="aa75826a-567b-4f52-a5ff-8d7e6f092c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VGR_vit_blue</Template>
  <TotalTime>377</TotalTime>
  <Words>278</Words>
  <Application>Microsoft Office PowerPoint</Application>
  <PresentationFormat>On-screen Show (16:9)</PresentationFormat>
  <Paragraphs>55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VGR</vt:lpstr>
      <vt:lpstr>Region Skåne</vt:lpstr>
      <vt:lpstr>PowerPoint Presentation</vt:lpstr>
    </vt:vector>
  </TitlesOfParts>
  <Company>Västra Götalandsregionen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Affärsmöten presentationsmaterial</dc:title>
  <dc:creator>Carl Tengroth</dc:creator>
  <cp:keywords/>
  <cp:lastModifiedBy>Selina Karlsson</cp:lastModifiedBy>
  <cp:revision>320</cp:revision>
  <dcterms:created xsi:type="dcterms:W3CDTF">2016-06-20T08:15:13Z</dcterms:created>
  <dcterms:modified xsi:type="dcterms:W3CDTF">2026-06-26T09:05:37Z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C.format.extent.mimetype">
    <vt:lpwstr>application/pdf</vt:lpwstr>
  </property>
  <property fmtid="{D5CDD505-2E9C-101B-9397-08002B2CF9AE}" pid="3" name="DC.type.document">
    <vt:lpwstr>Information</vt:lpwstr>
  </property>
  <property fmtid="{D5CDD505-2E9C-101B-9397-08002B2CF9AE}" pid="4" name="DC.publisher">
    <vt:lpwstr>Angelica Strandberg (angst1) VGR/Org/Regionstyrelsen/Koncernkontoret/KS Verksamhetsuppföljning Ekonomi o Inköp/Koncerninköp/Stab</vt:lpwstr>
  </property>
  <property fmtid="{D5CDD505-2E9C-101B-9397-08002B2CF9AE}" pid="5" name="DC.language">
    <vt:lpwstr>[Svenska]</vt:lpwstr>
  </property>
  <property fmtid="{D5CDD505-2E9C-101B-9397-08002B2CF9AE}" pid="6" name="DC.publisher.forunit">
    <vt:lpwstr>[Västra Götalandsregionen]</vt:lpwstr>
  </property>
  <property fmtid="{D5CDD505-2E9C-101B-9397-08002B2CF9AE}" pid="7" name="DC.source.documentid">
    <vt:lpwstr>workspace://SpacesStore/e222f082-d258-414c-a5cb-c5da4fd8d90b</vt:lpwstr>
  </property>
  <property fmtid="{D5CDD505-2E9C-101B-9397-08002B2CF9AE}" pid="8" name="DC.identifier">
    <vt:lpwstr>https://alfresco.vgregion.se/alfresco/service/vgr/storage/node/content/workspace/SpacesStore/e222f082-d258-414c-a5cb-c5da4fd8d90b?a=false&amp;guest=true</vt:lpwstr>
  </property>
  <property fmtid="{D5CDD505-2E9C-101B-9397-08002B2CF9AE}" pid="9" name="DC.date.availablefrom">
    <vt:lpwstr>2017-11-01</vt:lpwstr>
  </property>
  <property fmtid="{D5CDD505-2E9C-101B-9397-08002B2CF9AE}" pid="10" name="DC.creator.forunit">
    <vt:lpwstr>[Koncerninköp]</vt:lpwstr>
  </property>
  <property fmtid="{D5CDD505-2E9C-101B-9397-08002B2CF9AE}" pid="11" name="DC.identifier.checksum">
    <vt:lpwstr>da58f5b52450bbb34fc88e18947a506f</vt:lpwstr>
  </property>
  <property fmtid="{D5CDD505-2E9C-101B-9397-08002B2CF9AE}" pid="12" name="updated">
    <vt:lpwstr>2017-11-01</vt:lpwstr>
  </property>
  <property fmtid="{D5CDD505-2E9C-101B-9397-08002B2CF9AE}" pid="13" name="dcterms.created">
    <vt:lpwstr>2017-11-01</vt:lpwstr>
  </property>
  <property fmtid="{D5CDD505-2E9C-101B-9397-08002B2CF9AE}" pid="14" name="DC.publisher.forunit.id">
    <vt:lpwstr>[SE2321000131-E000000000001]</vt:lpwstr>
  </property>
  <property fmtid="{D5CDD505-2E9C-101B-9397-08002B2CF9AE}" pid="15" name="DC.title.filename">
    <vt:lpwstr>Affärsmöten.pdf</vt:lpwstr>
  </property>
  <property fmtid="{D5CDD505-2E9C-101B-9397-08002B2CF9AE}" pid="16" name="DC.creator.recordscreator.id">
    <vt:lpwstr>[SE2321000131-E000000000001]</vt:lpwstr>
  </property>
  <property fmtid="{D5CDD505-2E9C-101B-9397-08002B2CF9AE}" pid="17" name="DC.creator.forunit.id">
    <vt:lpwstr>[SE2321000131-E000000006228]</vt:lpwstr>
  </property>
  <property fmtid="{D5CDD505-2E9C-101B-9397-08002B2CF9AE}" pid="18" name="nodeRef">
    <vt:lpwstr>283a9348-2bb0-49ba-a01f-2774b0643664</vt:lpwstr>
  </property>
  <property fmtid="{D5CDD505-2E9C-101B-9397-08002B2CF9AE}" pid="19" name="VGR.status.document">
    <vt:lpwstr>1729624259</vt:lpwstr>
  </property>
  <property fmtid="{D5CDD505-2E9C-101B-9397-08002B2CF9AE}" pid="20" name="DC.type.record">
    <vt:lpwstr>Ospecificerat</vt:lpwstr>
  </property>
  <property fmtid="{D5CDD505-2E9C-101B-9397-08002B2CF9AE}" pid="21" name="DC.type.record.id">
    <vt:lpwstr>51465413</vt:lpwstr>
  </property>
  <property fmtid="{D5CDD505-2E9C-101B-9397-08002B2CF9AE}" pid="22" name="DC.publisher.id">
    <vt:lpwstr>angst1</vt:lpwstr>
  </property>
  <property fmtid="{D5CDD505-2E9C-101B-9397-08002B2CF9AE}" pid="23" name="DC.contributor.savedby">
    <vt:lpwstr>Angelica Strandberg (angst1) VGR/Org/Regionstyrelsen/Koncernkontoret/KS Verksamhetsuppföljning Ekonomi o Inköp/Koncerninköp/Stab</vt:lpwstr>
  </property>
  <property fmtid="{D5CDD505-2E9C-101B-9397-08002B2CF9AE}" pid="24" name="DC.date.issued">
    <vt:lpwstr>2017-11-01</vt:lpwstr>
  </property>
  <property fmtid="{D5CDD505-2E9C-101B-9397-08002B2CF9AE}" pid="25" name="DC.rights.accessrights">
    <vt:lpwstr>[Intranät]</vt:lpwstr>
  </property>
  <property fmtid="{D5CDD505-2E9C-101B-9397-08002B2CF9AE}" pid="26" name="DC.source">
    <vt:lpwstr>https://alfresco.vgregion.se/share/page/site/inkp/document-details?nodeRef=workspace://SpacesStore/e222f082-d258-414c-a5cb-c5da4fd8d90b</vt:lpwstr>
  </property>
  <property fmtid="{D5CDD505-2E9C-101B-9397-08002B2CF9AE}" pid="27" name="DC.creator.recordscreator">
    <vt:lpwstr>[Västra Götalandsregionen]</vt:lpwstr>
  </property>
  <property fmtid="{D5CDD505-2E9C-101B-9397-08002B2CF9AE}" pid="28" name="DC.creator.function">
    <vt:lpwstr>Inköp</vt:lpwstr>
  </property>
  <property fmtid="{D5CDD505-2E9C-101B-9397-08002B2CF9AE}" pid="29" name="DC.source.origin">
    <vt:lpwstr>Alfresco</vt:lpwstr>
  </property>
  <property fmtid="{D5CDD505-2E9C-101B-9397-08002B2CF9AE}" pid="30" name="DC.coverage.hsacode">
    <vt:lpwstr>[Företagshälsovård]</vt:lpwstr>
  </property>
  <property fmtid="{D5CDD505-2E9C-101B-9397-08002B2CF9AE}" pid="31" name="DC.creator.freetext">
    <vt:lpwstr>Inköp</vt:lpwstr>
  </property>
  <property fmtid="{D5CDD505-2E9C-101B-9397-08002B2CF9AE}" pid="32" name="DC.identifier.documentid">
    <vt:lpwstr>workspace://SpacesStore/283a9348-2bb0-49ba-a01f-2774b0643664</vt:lpwstr>
  </property>
  <property fmtid="{D5CDD505-2E9C-101B-9397-08002B2CF9AE}" pid="33" name="DC.date.saved">
    <vt:lpwstr>2017-11-01</vt:lpwstr>
  </property>
  <property fmtid="{D5CDD505-2E9C-101B-9397-08002B2CF9AE}" pid="34" name="DC.contributor.savedby.id">
    <vt:lpwstr>angst1</vt:lpwstr>
  </property>
  <property fmtid="{D5CDD505-2E9C-101B-9397-08002B2CF9AE}" pid="35" name="DC.format.extension">
    <vt:lpwstr>pdf</vt:lpwstr>
  </property>
  <property fmtid="{D5CDD505-2E9C-101B-9397-08002B2CF9AE}" pid="36" name="DC.coverage.hsacode.id">
    <vt:lpwstr>[1508]</vt:lpwstr>
  </property>
  <property fmtid="{D5CDD505-2E9C-101B-9397-08002B2CF9AE}" pid="37" name="DC.identifier.version">
    <vt:lpwstr>0.1</vt:lpwstr>
  </property>
  <property fmtid="{D5CDD505-2E9C-101B-9397-08002B2CF9AE}" pid="38" name="DC.identifier.native">
    <vt:lpwstr>https://alfresco.vgregion.se/alfresco/service/vgr/storage/node/content/workspace/SpacesStore/e222f082-d258-414c-a5cb-c5da4fd8d90b?a=false&amp;guest=true&amp;native=true</vt:lpwstr>
  </property>
  <property fmtid="{D5CDD505-2E9C-101B-9397-08002B2CF9AE}" pid="39" name="DC.identifier.checksum.native">
    <vt:lpwstr>3728b0e20fa3ca8da71118b784fc2c64</vt:lpwstr>
  </property>
  <property fmtid="{D5CDD505-2E9C-101B-9397-08002B2CF9AE}" pid="40" name="DC.title.filename.native">
    <vt:lpwstr>Affärsmöten.pptx</vt:lpwstr>
  </property>
  <property fmtid="{D5CDD505-2E9C-101B-9397-08002B2CF9AE}" pid="41" name="DC.format.extension.native">
    <vt:lpwstr>pptx</vt:lpwstr>
  </property>
  <property fmtid="{D5CDD505-2E9C-101B-9397-08002B2CF9AE}" pid="42" name="DC.format.extent.mimetype.native">
    <vt:lpwstr>application/vnd.openxmlformats-officedocument.presentationml.presentation</vt:lpwstr>
  </property>
  <property fmtid="{D5CDD505-2E9C-101B-9397-08002B2CF9AE}" pid="43" name="ContentTypeId">
    <vt:lpwstr>0x010100B2DFE138B49B2144A6F1D8AA5ED9F426</vt:lpwstr>
  </property>
  <property fmtid="{D5CDD505-2E9C-101B-9397-08002B2CF9AE}" pid="44" name="_dlc_DocIdItemGuid">
    <vt:lpwstr>e972b547-a5ca-4193-b5b8-f5967e566528</vt:lpwstr>
  </property>
  <property fmtid="{D5CDD505-2E9C-101B-9397-08002B2CF9AE}" pid="45" name="VGR_AmnesIndelning">
    <vt:lpwstr/>
  </property>
  <property fmtid="{D5CDD505-2E9C-101B-9397-08002B2CF9AE}" pid="46" name="TaxKeyword">
    <vt:lpwstr/>
  </property>
  <property fmtid="{D5CDD505-2E9C-101B-9397-08002B2CF9AE}" pid="47" name="VGR_Lagparagraf">
    <vt:lpwstr/>
  </property>
  <property fmtid="{D5CDD505-2E9C-101B-9397-08002B2CF9AE}" pid="48" name="MediaServiceImageTags">
    <vt:lpwstr/>
  </property>
  <property fmtid="{D5CDD505-2E9C-101B-9397-08002B2CF9AE}" pid="49" name="VGR_UpprattadForEnheter">
    <vt:lpwstr>2;#Koncerninköp|4e27bac9-bdfb-4042-a6e4-b4e9b4b936f6</vt:lpwstr>
  </property>
  <property fmtid="{D5CDD505-2E9C-101B-9397-08002B2CF9AE}" pid="50" name="Handlingstyp_RS">
    <vt:lpwstr>3;#Lathundar och manualer|0dd5e1bb-3cd3-457a-8355-b8940a41fba7</vt:lpwstr>
  </property>
  <property fmtid="{D5CDD505-2E9C-101B-9397-08002B2CF9AE}" pid="51" name="VGR_SkapatEnhet">
    <vt:lpwstr>2;#Koncerninköp|4e27bac9-bdfb-4042-a6e4-b4e9b4b936f6</vt:lpwstr>
  </property>
  <property fmtid="{D5CDD505-2E9C-101B-9397-08002B2CF9AE}" pid="52" name="Order">
    <vt:r8>1800</vt:r8>
  </property>
  <property fmtid="{D5CDD505-2E9C-101B-9397-08002B2CF9AE}" pid="53" name="xd_ProgID">
    <vt:lpwstr/>
  </property>
  <property fmtid="{D5CDD505-2E9C-101B-9397-08002B2CF9AE}" pid="54" name="ComplianceAssetId">
    <vt:lpwstr/>
  </property>
  <property fmtid="{D5CDD505-2E9C-101B-9397-08002B2CF9AE}" pid="55" name="TemplateUrl">
    <vt:lpwstr/>
  </property>
  <property fmtid="{D5CDD505-2E9C-101B-9397-08002B2CF9AE}" pid="56" name="_ExtendedDescription">
    <vt:lpwstr/>
  </property>
  <property fmtid="{D5CDD505-2E9C-101B-9397-08002B2CF9AE}" pid="57" name="TriggerFlowInfo">
    <vt:lpwstr/>
  </property>
  <property fmtid="{D5CDD505-2E9C-101B-9397-08002B2CF9AE}" pid="58" name="xd_Signature">
    <vt:bool>false</vt:bool>
  </property>
  <property fmtid="{D5CDD505-2E9C-101B-9397-08002B2CF9AE}" pid="59" name="_SourceUrl">
    <vt:lpwstr/>
  </property>
  <property fmtid="{D5CDD505-2E9C-101B-9397-08002B2CF9AE}" pid="60" name="_SharedFileIndex">
    <vt:lpwstr/>
  </property>
</Properties>
</file>