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 id="2147483710" r:id="rId5"/>
  </p:sldMasterIdLst>
  <p:notesMasterIdLst>
    <p:notesMasterId r:id="rId53"/>
  </p:notesMasterIdLst>
  <p:sldIdLst>
    <p:sldId id="256" r:id="rId6"/>
    <p:sldId id="371" r:id="rId7"/>
    <p:sldId id="364" r:id="rId8"/>
    <p:sldId id="379" r:id="rId9"/>
    <p:sldId id="373" r:id="rId10"/>
    <p:sldId id="314" r:id="rId11"/>
    <p:sldId id="317" r:id="rId12"/>
    <p:sldId id="348" r:id="rId13"/>
    <p:sldId id="344" r:id="rId14"/>
    <p:sldId id="359" r:id="rId15"/>
    <p:sldId id="360" r:id="rId16"/>
    <p:sldId id="362" r:id="rId17"/>
    <p:sldId id="320" r:id="rId18"/>
    <p:sldId id="259" r:id="rId19"/>
    <p:sldId id="365" r:id="rId20"/>
    <p:sldId id="263" r:id="rId21"/>
    <p:sldId id="394" r:id="rId22"/>
    <p:sldId id="281" r:id="rId23"/>
    <p:sldId id="333" r:id="rId24"/>
    <p:sldId id="321" r:id="rId25"/>
    <p:sldId id="354" r:id="rId26"/>
    <p:sldId id="363" r:id="rId27"/>
    <p:sldId id="350" r:id="rId28"/>
    <p:sldId id="368" r:id="rId29"/>
    <p:sldId id="383" r:id="rId30"/>
    <p:sldId id="385" r:id="rId31"/>
    <p:sldId id="369" r:id="rId32"/>
    <p:sldId id="370" r:id="rId33"/>
    <p:sldId id="328" r:id="rId34"/>
    <p:sldId id="381" r:id="rId35"/>
    <p:sldId id="287" r:id="rId36"/>
    <p:sldId id="292" r:id="rId37"/>
    <p:sldId id="380" r:id="rId38"/>
    <p:sldId id="355" r:id="rId39"/>
    <p:sldId id="296" r:id="rId40"/>
    <p:sldId id="337" r:id="rId41"/>
    <p:sldId id="332" r:id="rId42"/>
    <p:sldId id="269" r:id="rId43"/>
    <p:sldId id="272" r:id="rId44"/>
    <p:sldId id="391" r:id="rId45"/>
    <p:sldId id="393" r:id="rId46"/>
    <p:sldId id="392" r:id="rId47"/>
    <p:sldId id="343" r:id="rId48"/>
    <p:sldId id="340" r:id="rId49"/>
    <p:sldId id="377" r:id="rId50"/>
    <p:sldId id="378" r:id="rId51"/>
    <p:sldId id="386" r:id="rId5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BC2754A5-C12F-43A4-BB22-6BB3B56D0D3E}">
          <p14:sldIdLst>
            <p14:sldId id="256"/>
            <p14:sldId id="371"/>
            <p14:sldId id="364"/>
            <p14:sldId id="379"/>
            <p14:sldId id="373"/>
            <p14:sldId id="314"/>
            <p14:sldId id="317"/>
            <p14:sldId id="348"/>
            <p14:sldId id="344"/>
            <p14:sldId id="359"/>
            <p14:sldId id="360"/>
            <p14:sldId id="362"/>
            <p14:sldId id="320"/>
            <p14:sldId id="259"/>
            <p14:sldId id="365"/>
            <p14:sldId id="263"/>
            <p14:sldId id="394"/>
            <p14:sldId id="281"/>
            <p14:sldId id="333"/>
            <p14:sldId id="321"/>
            <p14:sldId id="354"/>
            <p14:sldId id="363"/>
            <p14:sldId id="350"/>
            <p14:sldId id="368"/>
            <p14:sldId id="383"/>
            <p14:sldId id="385"/>
            <p14:sldId id="369"/>
            <p14:sldId id="370"/>
            <p14:sldId id="328"/>
            <p14:sldId id="381"/>
            <p14:sldId id="287"/>
            <p14:sldId id="292"/>
            <p14:sldId id="380"/>
            <p14:sldId id="355"/>
            <p14:sldId id="296"/>
            <p14:sldId id="337"/>
            <p14:sldId id="332"/>
            <p14:sldId id="269"/>
            <p14:sldId id="272"/>
            <p14:sldId id="391"/>
            <p14:sldId id="393"/>
            <p14:sldId id="392"/>
            <p14:sldId id="343"/>
            <p14:sldId id="340"/>
            <p14:sldId id="377"/>
            <p14:sldId id="378"/>
            <p14:sldId id="386"/>
          </p14:sldIdLst>
        </p14:section>
      </p14:sectionLst>
    </p:ext>
    <p:ext uri="{EFAFB233-063F-42B5-8137-9DF3F51BA10A}">
      <p15:sldGuideLst xmlns:p15="http://schemas.microsoft.com/office/powerpoint/2012/main">
        <p15:guide id="1" orient="horz" pos="686" userDrawn="1">
          <p15:clr>
            <a:srgbClr val="A4A3A4"/>
          </p15:clr>
        </p15:guide>
        <p15:guide id="2" pos="325" userDrawn="1">
          <p15:clr>
            <a:srgbClr val="A4A3A4"/>
          </p15:clr>
        </p15:guide>
        <p15:guide id="3" orient="horz" pos="346" userDrawn="1">
          <p15:clr>
            <a:srgbClr val="A4A3A4"/>
          </p15:clr>
        </p15:guide>
        <p15:guide id="4" pos="393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0B0F85-1265-AB8E-6E03-D3E3A0FEFA32}" name="Karin Lonaeus" initials="KL" userId="S::karin.lonaeus@trossa.se::fe26ada6-b4a5-4f25-8cf0-4f28486cda5e" providerId="AD"/>
  <p188:author id="{8956E7AB-33C2-03B5-55E3-FAFC3273F108}" name="Lena Landén" initials="LL" userId="S::lena.landen@trossa.se::1502ac03-adef-470b-8bb9-1e9186541948" providerId="AD"/>
  <p188:author id="{355681C9-0837-7D12-458B-A24992925579}" name="Linda Nyström" initials="LN" userId="S::linda.nystrom@trossa.se::15d9e747-23dd-4687-9bf8-55da5693844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6F6F6"/>
    <a:srgbClr val="B67E5D"/>
    <a:srgbClr val="C5B2B6"/>
    <a:srgbClr val="838795"/>
    <a:srgbClr val="F3ADB3"/>
    <a:srgbClr val="0B435D"/>
    <a:srgbClr val="8EA692"/>
    <a:srgbClr val="EFD4C0"/>
    <a:srgbClr val="93B2C1"/>
    <a:srgbClr val="5077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77" autoAdjust="0"/>
    <p:restoredTop sz="95073" autoAdjust="0"/>
  </p:normalViewPr>
  <p:slideViewPr>
    <p:cSldViewPr snapToGrid="0" showGuides="1">
      <p:cViewPr>
        <p:scale>
          <a:sx n="100" d="100"/>
          <a:sy n="100" d="100"/>
        </p:scale>
        <p:origin x="1470" y="426"/>
      </p:cViewPr>
      <p:guideLst>
        <p:guide orient="horz" pos="686"/>
        <p:guide pos="325"/>
        <p:guide orient="horz" pos="346"/>
        <p:guide pos="393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notesMaster" Target="notesMasters/notesMaster1.xml"/><Relationship Id="rId58" Type="http://schemas.microsoft.com/office/2018/10/relationships/authors" Target="author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9EAEC7A-3C09-45F9-A46E-FA9EE1FAAAC3}" type="datetimeFigureOut">
              <a:rPr lang="sv-SE" smtClean="0"/>
              <a:t>2025-03-16</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01EF4E7-3F20-4079-9BF2-EF5E7D145E36}" type="slidenum">
              <a:rPr lang="sv-SE" smtClean="0"/>
              <a:t>‹#›</a:t>
            </a:fld>
            <a:endParaRPr lang="sv-SE"/>
          </a:p>
        </p:txBody>
      </p:sp>
    </p:spTree>
    <p:extLst>
      <p:ext uri="{BB962C8B-B14F-4D97-AF65-F5344CB8AC3E}">
        <p14:creationId xmlns:p14="http://schemas.microsoft.com/office/powerpoint/2010/main" val="2759363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6</a:t>
            </a:fld>
            <a:endParaRPr lang="sv-SE"/>
          </a:p>
        </p:txBody>
      </p:sp>
    </p:spTree>
    <p:extLst>
      <p:ext uri="{BB962C8B-B14F-4D97-AF65-F5344CB8AC3E}">
        <p14:creationId xmlns:p14="http://schemas.microsoft.com/office/powerpoint/2010/main" val="3198337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16</a:t>
            </a:fld>
            <a:endParaRPr lang="sv-SE"/>
          </a:p>
        </p:txBody>
      </p:sp>
    </p:spTree>
    <p:extLst>
      <p:ext uri="{BB962C8B-B14F-4D97-AF65-F5344CB8AC3E}">
        <p14:creationId xmlns:p14="http://schemas.microsoft.com/office/powerpoint/2010/main" val="3195075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90675-8B9C-5877-5195-C1F64535ECD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6A62E12-0855-F5F1-E2F8-1C480D76C1C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091120A-8A86-8C09-C89F-9FA19F31FDCF}"/>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DEE577D-E5E7-6338-1268-25827237CFA8}"/>
              </a:ext>
            </a:extLst>
          </p:cNvPr>
          <p:cNvSpPr>
            <a:spLocks noGrp="1"/>
          </p:cNvSpPr>
          <p:nvPr>
            <p:ph type="sldNum" sz="quarter" idx="5"/>
          </p:nvPr>
        </p:nvSpPr>
        <p:spPr/>
        <p:txBody>
          <a:bodyPr/>
          <a:lstStyle/>
          <a:p>
            <a:fld id="{101EF4E7-3F20-4079-9BF2-EF5E7D145E36}" type="slidenum">
              <a:rPr lang="sv-SE" smtClean="0"/>
              <a:t>17</a:t>
            </a:fld>
            <a:endParaRPr lang="sv-SE"/>
          </a:p>
        </p:txBody>
      </p:sp>
    </p:spTree>
    <p:extLst>
      <p:ext uri="{BB962C8B-B14F-4D97-AF65-F5344CB8AC3E}">
        <p14:creationId xmlns:p14="http://schemas.microsoft.com/office/powerpoint/2010/main" val="1732661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6710C-6A18-4C1D-6E90-805F19D3FD2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062547F-05EA-F557-B22F-7824179608F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A5FFF95-204F-1E8C-8B44-AE25D827378F}"/>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AF93BE0A-5898-A0FC-B2DF-6A4BADF65C8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14991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5F8CD-D977-5655-B0EC-3701217F605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5BF861E-53BF-B3BA-6AA2-8678FD55D1B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210F5CB-B794-FF4B-0E2F-DBA5F46DEC95}"/>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A344FE33-7FD0-B2AD-4013-2F14336F65F4}"/>
              </a:ext>
            </a:extLst>
          </p:cNvPr>
          <p:cNvSpPr>
            <a:spLocks noGrp="1"/>
          </p:cNvSpPr>
          <p:nvPr>
            <p:ph type="sldNum" sz="quarter" idx="5"/>
          </p:nvPr>
        </p:nvSpPr>
        <p:spPr/>
        <p:txBody>
          <a:bodyPr/>
          <a:lstStyle/>
          <a:p>
            <a:fld id="{101EF4E7-3F20-4079-9BF2-EF5E7D145E36}" type="slidenum">
              <a:rPr lang="sv-SE" smtClean="0"/>
              <a:t>22</a:t>
            </a:fld>
            <a:endParaRPr lang="sv-SE"/>
          </a:p>
        </p:txBody>
      </p:sp>
    </p:spTree>
    <p:extLst>
      <p:ext uri="{BB962C8B-B14F-4D97-AF65-F5344CB8AC3E}">
        <p14:creationId xmlns:p14="http://schemas.microsoft.com/office/powerpoint/2010/main" val="2149410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i="1" dirty="0"/>
          </a:p>
        </p:txBody>
      </p:sp>
      <p:sp>
        <p:nvSpPr>
          <p:cNvPr id="4" name="Platshållare för bildnummer 3"/>
          <p:cNvSpPr>
            <a:spLocks noGrp="1"/>
          </p:cNvSpPr>
          <p:nvPr>
            <p:ph type="sldNum" sz="quarter" idx="5"/>
          </p:nvPr>
        </p:nvSpPr>
        <p:spPr/>
        <p:txBody>
          <a:bodyPr/>
          <a:lstStyle/>
          <a:p>
            <a:fld id="{101EF4E7-3F20-4079-9BF2-EF5E7D145E36}" type="slidenum">
              <a:rPr lang="sv-SE" smtClean="0"/>
              <a:t>23</a:t>
            </a:fld>
            <a:endParaRPr lang="sv-SE"/>
          </a:p>
        </p:txBody>
      </p:sp>
    </p:spTree>
    <p:extLst>
      <p:ext uri="{BB962C8B-B14F-4D97-AF65-F5344CB8AC3E}">
        <p14:creationId xmlns:p14="http://schemas.microsoft.com/office/powerpoint/2010/main" val="26874397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FA95D-0AC2-1FFC-4453-AFE84EE0437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580C5A0-C6C9-B477-BE9F-BA51C20FB00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BDD6781-5E46-7A0C-E1DF-7345AA1C8BB4}"/>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CF982D6C-B40F-4DC0-E13C-D56836531F68}"/>
              </a:ext>
            </a:extLst>
          </p:cNvPr>
          <p:cNvSpPr>
            <a:spLocks noGrp="1"/>
          </p:cNvSpPr>
          <p:nvPr>
            <p:ph type="sldNum" sz="quarter" idx="5"/>
          </p:nvPr>
        </p:nvSpPr>
        <p:spPr/>
        <p:txBody>
          <a:bodyPr/>
          <a:lstStyle/>
          <a:p>
            <a:fld id="{101EF4E7-3F20-4079-9BF2-EF5E7D145E36}" type="slidenum">
              <a:rPr lang="sv-SE" smtClean="0"/>
              <a:t>24</a:t>
            </a:fld>
            <a:endParaRPr lang="sv-SE"/>
          </a:p>
        </p:txBody>
      </p:sp>
    </p:spTree>
    <p:extLst>
      <p:ext uri="{BB962C8B-B14F-4D97-AF65-F5344CB8AC3E}">
        <p14:creationId xmlns:p14="http://schemas.microsoft.com/office/powerpoint/2010/main" val="3643218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3E248-5F4E-7109-38C6-3DDB02551B8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58F7457-2574-F131-35B5-2C0266E8E18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CF86E60-DBEC-4F7D-6AC3-0FF38136600B}"/>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C5AA270D-08C3-1593-BCFB-F4937AEADBAD}"/>
              </a:ext>
            </a:extLst>
          </p:cNvPr>
          <p:cNvSpPr>
            <a:spLocks noGrp="1"/>
          </p:cNvSpPr>
          <p:nvPr>
            <p:ph type="sldNum" sz="quarter" idx="5"/>
          </p:nvPr>
        </p:nvSpPr>
        <p:spPr/>
        <p:txBody>
          <a:bodyPr/>
          <a:lstStyle/>
          <a:p>
            <a:fld id="{101EF4E7-3F20-4079-9BF2-EF5E7D145E36}" type="slidenum">
              <a:rPr lang="sv-SE" smtClean="0"/>
              <a:t>25</a:t>
            </a:fld>
            <a:endParaRPr lang="sv-SE"/>
          </a:p>
        </p:txBody>
      </p:sp>
    </p:spTree>
    <p:extLst>
      <p:ext uri="{BB962C8B-B14F-4D97-AF65-F5344CB8AC3E}">
        <p14:creationId xmlns:p14="http://schemas.microsoft.com/office/powerpoint/2010/main" val="359451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28</a:t>
            </a:fld>
            <a:endParaRPr lang="sv-SE"/>
          </a:p>
        </p:txBody>
      </p:sp>
    </p:spTree>
    <p:extLst>
      <p:ext uri="{BB962C8B-B14F-4D97-AF65-F5344CB8AC3E}">
        <p14:creationId xmlns:p14="http://schemas.microsoft.com/office/powerpoint/2010/main" val="5200063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6710C-6A18-4C1D-6E90-805F19D3FD2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062547F-05EA-F557-B22F-7824179608F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A5FFF95-204F-1E8C-8B44-AE25D827378F}"/>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AF93BE0A-5898-A0FC-B2DF-6A4BADF65C8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94144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BEAF7-6E87-3924-7245-436FF02B95C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8857F9A-E750-5934-2A05-EE49DF75477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85B7D06-2F1E-6CCF-364E-E1B86D7610F7}"/>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0812A880-D425-CAF5-749D-694D5F4CD04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2765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BC2CA-9353-872A-B79E-D220548A6E6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B5190A0-8D4F-9B71-B8CC-CB58DFAD94E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95F6952-5A3F-E82A-5EDD-122EF266CAD3}"/>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80C57A9C-84F2-82C4-135E-323C3831B171}"/>
              </a:ext>
            </a:extLst>
          </p:cNvPr>
          <p:cNvSpPr>
            <a:spLocks noGrp="1"/>
          </p:cNvSpPr>
          <p:nvPr>
            <p:ph type="sldNum" sz="quarter" idx="5"/>
          </p:nvPr>
        </p:nvSpPr>
        <p:spPr/>
        <p:txBody>
          <a:bodyPr/>
          <a:lstStyle/>
          <a:p>
            <a:fld id="{101EF4E7-3F20-4079-9BF2-EF5E7D145E36}" type="slidenum">
              <a:rPr lang="sv-SE" smtClean="0"/>
              <a:t>7</a:t>
            </a:fld>
            <a:endParaRPr lang="sv-SE"/>
          </a:p>
        </p:txBody>
      </p:sp>
    </p:spTree>
    <p:extLst>
      <p:ext uri="{BB962C8B-B14F-4D97-AF65-F5344CB8AC3E}">
        <p14:creationId xmlns:p14="http://schemas.microsoft.com/office/powerpoint/2010/main" val="31709651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22308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9F09D-9BD7-9F8F-98D0-D438DAB0301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2504364-4054-9AAE-CBAE-EC9B3C1463C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4C346EF-C81B-A5B0-73D8-F25CFF89A009}"/>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86B2A61F-D8CD-EB90-C451-84A990D3CD5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314816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FE2E8-6369-405D-65DD-A25BC172CC9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3369DF0-B8CB-4339-9F26-953125F02A9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93DA3DC-A199-8293-F960-9E029D9F962D}"/>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CAD6CCB6-95EC-3147-4068-69178C1C58D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9091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1D844-A2C3-C208-127F-E1147F02E19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34108EE-B695-B23E-28E6-3E3C8B96EE4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B8D6081-2B04-71F8-61D2-1D9D8F366BBB}"/>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DA2CD8F7-6779-4E42-64EE-5F79EAD2DB9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526884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73E28-2145-734E-06DF-F8AF0BEE6B3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37BB6F8-DD95-297B-03CC-3279771849E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EF517FE-0727-397A-6537-41E4713D11D7}"/>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ECF1F8F4-B666-3E66-5AFA-ACA4C5032479}"/>
              </a:ext>
            </a:extLst>
          </p:cNvPr>
          <p:cNvSpPr>
            <a:spLocks noGrp="1"/>
          </p:cNvSpPr>
          <p:nvPr>
            <p:ph type="sldNum" sz="quarter" idx="5"/>
          </p:nvPr>
        </p:nvSpPr>
        <p:spPr/>
        <p:txBody>
          <a:bodyPr/>
          <a:lstStyle/>
          <a:p>
            <a:fld id="{101EF4E7-3F20-4079-9BF2-EF5E7D145E36}" type="slidenum">
              <a:rPr lang="sv-SE" smtClean="0"/>
              <a:t>37</a:t>
            </a:fld>
            <a:endParaRPr lang="sv-SE"/>
          </a:p>
        </p:txBody>
      </p:sp>
    </p:spTree>
    <p:extLst>
      <p:ext uri="{BB962C8B-B14F-4D97-AF65-F5344CB8AC3E}">
        <p14:creationId xmlns:p14="http://schemas.microsoft.com/office/powerpoint/2010/main" val="757447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43</a:t>
            </a:fld>
            <a:endParaRPr lang="sv-SE"/>
          </a:p>
        </p:txBody>
      </p:sp>
    </p:spTree>
    <p:extLst>
      <p:ext uri="{BB962C8B-B14F-4D97-AF65-F5344CB8AC3E}">
        <p14:creationId xmlns:p14="http://schemas.microsoft.com/office/powerpoint/2010/main" val="5294185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5DD99-AB68-3DA3-A5F6-88FC62A5E2A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C0A8918-E0F2-7D37-07A7-3914E6427D0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CAC441B-E5F8-4643-727E-8CA8ED88EB9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0488DC9-999B-783A-C5D0-2F04F88B56B0}"/>
              </a:ext>
            </a:extLst>
          </p:cNvPr>
          <p:cNvSpPr>
            <a:spLocks noGrp="1"/>
          </p:cNvSpPr>
          <p:nvPr>
            <p:ph type="sldNum" sz="quarter" idx="5"/>
          </p:nvPr>
        </p:nvSpPr>
        <p:spPr/>
        <p:txBody>
          <a:bodyPr/>
          <a:lstStyle/>
          <a:p>
            <a:fld id="{101EF4E7-3F20-4079-9BF2-EF5E7D145E36}" type="slidenum">
              <a:rPr lang="sv-SE" smtClean="0"/>
              <a:t>44</a:t>
            </a:fld>
            <a:endParaRPr lang="sv-SE"/>
          </a:p>
        </p:txBody>
      </p:sp>
    </p:spTree>
    <p:extLst>
      <p:ext uri="{BB962C8B-B14F-4D97-AF65-F5344CB8AC3E}">
        <p14:creationId xmlns:p14="http://schemas.microsoft.com/office/powerpoint/2010/main" val="22010014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46</a:t>
            </a:fld>
            <a:endParaRPr lang="sv-SE"/>
          </a:p>
        </p:txBody>
      </p:sp>
    </p:spTree>
    <p:extLst>
      <p:ext uri="{BB962C8B-B14F-4D97-AF65-F5344CB8AC3E}">
        <p14:creationId xmlns:p14="http://schemas.microsoft.com/office/powerpoint/2010/main" val="32942769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Titta på karta, se vilka kategorier där man har högst </a:t>
            </a:r>
            <a:r>
              <a:rPr lang="sv-SE" err="1"/>
              <a:t>spend</a:t>
            </a:r>
            <a:r>
              <a:rPr lang="sv-SE"/>
              <a:t>/volymer, välja centrala frågor. </a:t>
            </a:r>
          </a:p>
        </p:txBody>
      </p:sp>
      <p:sp>
        <p:nvSpPr>
          <p:cNvPr id="4" name="Platshållare för bild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81584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B2A4C-4190-11D6-E7D2-A3E846EA65E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98403FB-D97F-105C-134A-0E21C437E68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A205654-2BC1-EF5D-63E8-70D3D4C2C528}"/>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479DCAB3-6FB4-46FF-71ED-C3C680E2BA12}"/>
              </a:ext>
            </a:extLst>
          </p:cNvPr>
          <p:cNvSpPr>
            <a:spLocks noGrp="1"/>
          </p:cNvSpPr>
          <p:nvPr>
            <p:ph type="sldNum" sz="quarter" idx="5"/>
          </p:nvPr>
        </p:nvSpPr>
        <p:spPr/>
        <p:txBody>
          <a:bodyPr/>
          <a:lstStyle/>
          <a:p>
            <a:fld id="{101EF4E7-3F20-4079-9BF2-EF5E7D145E36}" type="slidenum">
              <a:rPr lang="sv-SE" smtClean="0"/>
              <a:t>8</a:t>
            </a:fld>
            <a:endParaRPr lang="sv-SE"/>
          </a:p>
        </p:txBody>
      </p:sp>
    </p:spTree>
    <p:extLst>
      <p:ext uri="{BB962C8B-B14F-4D97-AF65-F5344CB8AC3E}">
        <p14:creationId xmlns:p14="http://schemas.microsoft.com/office/powerpoint/2010/main" val="249832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93784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191E6-FB0F-823B-2AF1-AA856181224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474F649-BCFB-4359-211E-71A068A5C72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25558E2-F2AE-13C2-2DD8-D8791758A09E}"/>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9AC960D6-695D-76F8-BA52-7E9BF6FA475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33904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8DE20-3F75-27ED-C08D-AED44D320D8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C374FB2-559C-BE43-9238-43CB9B43788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92B85DF-BA0A-CCD7-213B-EE3D7E888055}"/>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B6298917-42C9-CF53-119B-67EBEA295BF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1EF4E7-3F20-4079-9BF2-EF5E7D145E36}" type="slidenum">
              <a:rPr kumimoji="0" lang="sv-S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23735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9C412-FF2D-698D-E7BB-20B3AF0358D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45E1AE9-6D51-BC87-87E9-1D81230FE68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F367425-AD47-8EB0-0956-F1A6A4E5EC9E}"/>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58956576-D81F-577B-0313-D47D3DA90DF2}"/>
              </a:ext>
            </a:extLst>
          </p:cNvPr>
          <p:cNvSpPr>
            <a:spLocks noGrp="1"/>
          </p:cNvSpPr>
          <p:nvPr>
            <p:ph type="sldNum" sz="quarter" idx="5"/>
          </p:nvPr>
        </p:nvSpPr>
        <p:spPr/>
        <p:txBody>
          <a:bodyPr/>
          <a:lstStyle/>
          <a:p>
            <a:fld id="{101EF4E7-3F20-4079-9BF2-EF5E7D145E36}" type="slidenum">
              <a:rPr lang="sv-SE" smtClean="0"/>
              <a:t>13</a:t>
            </a:fld>
            <a:endParaRPr lang="sv-SE"/>
          </a:p>
        </p:txBody>
      </p:sp>
    </p:spTree>
    <p:extLst>
      <p:ext uri="{BB962C8B-B14F-4D97-AF65-F5344CB8AC3E}">
        <p14:creationId xmlns:p14="http://schemas.microsoft.com/office/powerpoint/2010/main" val="3576564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101EF4E7-3F20-4079-9BF2-EF5E7D145E36}" type="slidenum">
              <a:rPr lang="sv-SE" smtClean="0"/>
              <a:t>14</a:t>
            </a:fld>
            <a:endParaRPr lang="sv-SE"/>
          </a:p>
        </p:txBody>
      </p:sp>
    </p:spTree>
    <p:extLst>
      <p:ext uri="{BB962C8B-B14F-4D97-AF65-F5344CB8AC3E}">
        <p14:creationId xmlns:p14="http://schemas.microsoft.com/office/powerpoint/2010/main" val="1252203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6146C-B686-0EE6-6F4A-02DE3434A69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ED0338F-5CE7-6A32-23DC-F2BF8239FE1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488511F-B094-4E76-D239-7DCCAB48054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FB8D0F8-4186-9872-43F5-F132A780462D}"/>
              </a:ext>
            </a:extLst>
          </p:cNvPr>
          <p:cNvSpPr>
            <a:spLocks noGrp="1"/>
          </p:cNvSpPr>
          <p:nvPr>
            <p:ph type="sldNum" sz="quarter" idx="5"/>
          </p:nvPr>
        </p:nvSpPr>
        <p:spPr/>
        <p:txBody>
          <a:bodyPr/>
          <a:lstStyle/>
          <a:p>
            <a:fld id="{101EF4E7-3F20-4079-9BF2-EF5E7D145E36}" type="slidenum">
              <a:rPr lang="sv-SE" smtClean="0"/>
              <a:t>15</a:t>
            </a:fld>
            <a:endParaRPr lang="sv-SE"/>
          </a:p>
        </p:txBody>
      </p:sp>
    </p:spTree>
    <p:extLst>
      <p:ext uri="{BB962C8B-B14F-4D97-AF65-F5344CB8AC3E}">
        <p14:creationId xmlns:p14="http://schemas.microsoft.com/office/powerpoint/2010/main" val="11318698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irklar Startbi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1741594"/>
            <a:ext cx="9168553" cy="1646302"/>
          </a:xfrm>
        </p:spPr>
        <p:txBody>
          <a:bodyPr anchor="b">
            <a:noAutofit/>
          </a:bodyPr>
          <a:lstStyle>
            <a:lvl1pPr algn="l">
              <a:defRPr sz="5400">
                <a:solidFill>
                  <a:schemeClr val="accent1"/>
                </a:solidFill>
              </a:defRPr>
            </a:lvl1pPr>
          </a:lstStyle>
          <a:p>
            <a:r>
              <a:rPr lang="sv-SE"/>
              <a:t>Klicka här för att ändra mall för rubrikformat</a:t>
            </a:r>
            <a:endParaRPr lang="en-US"/>
          </a:p>
        </p:txBody>
      </p:sp>
      <p:sp>
        <p:nvSpPr>
          <p:cNvPr id="3" name="Subtitle 2"/>
          <p:cNvSpPr>
            <a:spLocks noGrp="1"/>
          </p:cNvSpPr>
          <p:nvPr>
            <p:ph type="subTitle" idx="1"/>
          </p:nvPr>
        </p:nvSpPr>
        <p:spPr>
          <a:xfrm>
            <a:off x="1507067" y="3490763"/>
            <a:ext cx="9168552" cy="1096899"/>
          </a:xfrm>
        </p:spPr>
        <p:txBody>
          <a:bodyPr anchor="t"/>
          <a:lstStyle>
            <a:lvl1pPr marL="0" indent="0" algn="l">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a:p>
        </p:txBody>
      </p:sp>
      <p:sp>
        <p:nvSpPr>
          <p:cNvPr id="4" name="Date Placeholder 3"/>
          <p:cNvSpPr>
            <a:spLocks noGrp="1"/>
          </p:cNvSpPr>
          <p:nvPr>
            <p:ph type="dt" sz="half" idx="10"/>
          </p:nvPr>
        </p:nvSpPr>
        <p:spPr>
          <a:xfrm>
            <a:off x="7205133" y="6315682"/>
            <a:ext cx="911939" cy="365125"/>
          </a:xfrm>
        </p:spPr>
        <p:txBody>
          <a:bodyPr/>
          <a:lstStyle/>
          <a:p>
            <a:fld id="{40FDD5C3-4D29-4BAA-AF74-5824E4330AE1}" type="datetime1">
              <a:rPr lang="en-US" smtClean="0"/>
              <a:t>3/16/2025</a:t>
            </a:fld>
            <a:endParaRPr lang="en-US"/>
          </a:p>
        </p:txBody>
      </p:sp>
      <p:sp>
        <p:nvSpPr>
          <p:cNvPr id="5" name="Footer Placeholder 4"/>
          <p:cNvSpPr>
            <a:spLocks noGrp="1"/>
          </p:cNvSpPr>
          <p:nvPr>
            <p:ph type="ftr" sz="quarter" idx="11"/>
          </p:nvPr>
        </p:nvSpPr>
        <p:spPr>
          <a:xfrm>
            <a:off x="677334" y="6315682"/>
            <a:ext cx="6297612" cy="365125"/>
          </a:xfrm>
        </p:spPr>
        <p:txBody>
          <a:bodyPr/>
          <a:lstStyle/>
          <a:p>
            <a:endParaRPr lang="en-US"/>
          </a:p>
        </p:txBody>
      </p:sp>
      <p:sp>
        <p:nvSpPr>
          <p:cNvPr id="6" name="Slide Number Placeholder 5"/>
          <p:cNvSpPr>
            <a:spLocks noGrp="1"/>
          </p:cNvSpPr>
          <p:nvPr>
            <p:ph type="sldNum" sz="quarter" idx="12"/>
          </p:nvPr>
        </p:nvSpPr>
        <p:spPr>
          <a:xfrm>
            <a:off x="8590663" y="6315682"/>
            <a:ext cx="683339" cy="365125"/>
          </a:xfrm>
        </p:spPr>
        <p:txBody>
          <a:bodyPr/>
          <a:lstStyle>
            <a:lvl1pPr>
              <a:defRPr b="0" i="0">
                <a:solidFill>
                  <a:srgbClr val="EC661D"/>
                </a:solidFill>
                <a:latin typeface="Open Sans" panose="020B0606030504020204" pitchFamily="34" charset="0"/>
                <a:ea typeface="Open Sans" panose="020B0606030504020204" pitchFamily="34" charset="0"/>
                <a:cs typeface="Open Sans" panose="020B0606030504020204" pitchFamily="34" charset="0"/>
              </a:defRPr>
            </a:lvl1pPr>
          </a:lstStyle>
          <a:p>
            <a:fld id="{D57F1E4F-1CFF-5643-939E-217C01CDF565}" type="slidenum">
              <a:rPr lang="en-US" smtClean="0"/>
              <a:pPr/>
              <a:t>‹#›</a:t>
            </a:fld>
            <a:endParaRPr lang="en-US"/>
          </a:p>
        </p:txBody>
      </p:sp>
      <p:pic>
        <p:nvPicPr>
          <p:cNvPr id="11" name="Bildobjekt 10">
            <a:extLst>
              <a:ext uri="{FF2B5EF4-FFF2-40B4-BE49-F238E27FC236}">
                <a16:creationId xmlns:a16="http://schemas.microsoft.com/office/drawing/2014/main" id="{1020C13E-98CB-1D4A-A457-04F999436BFF}"/>
              </a:ext>
            </a:extLst>
          </p:cNvPr>
          <p:cNvPicPr>
            <a:picLocks noChangeAspect="1"/>
          </p:cNvPicPr>
          <p:nvPr userDrawn="1"/>
        </p:nvPicPr>
        <p:blipFill>
          <a:blip r:embed="rId2"/>
          <a:srcRect/>
          <a:stretch/>
        </p:blipFill>
        <p:spPr>
          <a:xfrm>
            <a:off x="10076282" y="6249504"/>
            <a:ext cx="1974471" cy="444256"/>
          </a:xfrm>
          <a:prstGeom prst="rect">
            <a:avLst/>
          </a:prstGeom>
        </p:spPr>
      </p:pic>
    </p:spTree>
  </p:cSld>
  <p:clrMapOvr>
    <a:masterClrMapping/>
  </p:clrMapOvr>
  <p:extLst>
    <p:ext uri="{DCECCB84-F9BA-43D5-87BE-67443E8EF086}">
      <p15:sldGuideLst xmlns:p15="http://schemas.microsoft.com/office/powerpoint/2012/main">
        <p15:guide id="1" orient="horz" pos="3952"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woosh Rubrik + Brö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489776" cy="1320800"/>
          </a:xfrm>
        </p:spPr>
        <p:txBody>
          <a:bodyPr/>
          <a:lstStyle/>
          <a:p>
            <a:r>
              <a:rPr lang="sv-SE"/>
              <a:t>Klicka här för att ändra mall för rubrikformat</a:t>
            </a:r>
            <a:endParaRPr lang="en-US"/>
          </a:p>
        </p:txBody>
      </p:sp>
      <p:sp>
        <p:nvSpPr>
          <p:cNvPr id="3" name="Date Placeholder 2"/>
          <p:cNvSpPr>
            <a:spLocks noGrp="1"/>
          </p:cNvSpPr>
          <p:nvPr>
            <p:ph type="dt" sz="half" idx="10"/>
          </p:nvPr>
        </p:nvSpPr>
        <p:spPr/>
        <p:txBody>
          <a:bodyPr/>
          <a:lstStyle>
            <a:lvl1pPr>
              <a:defRPr>
                <a:solidFill>
                  <a:schemeClr val="bg1"/>
                </a:solidFill>
              </a:defRPr>
            </a:lvl1pPr>
          </a:lstStyle>
          <a:p>
            <a:fld id="{D3D5E156-C8F8-401B-A060-607A9DC42801}" type="datetime1">
              <a:rPr lang="en-US" smtClean="0"/>
              <a:t>3/16/2025</a:t>
            </a:fld>
            <a:endParaRPr lang="en-US"/>
          </a:p>
        </p:txBody>
      </p:sp>
      <p:sp>
        <p:nvSpPr>
          <p:cNvPr id="5" name="Slide Number Placeholder 4"/>
          <p:cNvSpPr>
            <a:spLocks noGrp="1"/>
          </p:cNvSpPr>
          <p:nvPr>
            <p:ph type="sldNum" sz="quarter" idx="12"/>
          </p:nvPr>
        </p:nvSpPr>
        <p:spPr>
          <a:xfrm>
            <a:off x="335664" y="6314400"/>
            <a:ext cx="683339" cy="365125"/>
          </a:xfrm>
        </p:spPr>
        <p:txBody>
          <a:bodyPr/>
          <a:lstStyle>
            <a:lvl1pPr algn="l">
              <a:defRPr>
                <a:solidFill>
                  <a:srgbClr val="898989"/>
                </a:solidFill>
              </a:defRPr>
            </a:lvl1pPr>
          </a:lstStyle>
          <a:p>
            <a:fld id="{D57F1E4F-1CFF-5643-939E-217C01CDF565}" type="slidenum">
              <a:rPr lang="en-US" smtClean="0"/>
              <a:pPr/>
              <a:t>‹#›</a:t>
            </a:fld>
            <a:endParaRPr lang="en-US"/>
          </a:p>
        </p:txBody>
      </p:sp>
      <p:sp>
        <p:nvSpPr>
          <p:cNvPr id="8" name="Subtitle 2">
            <a:extLst>
              <a:ext uri="{FF2B5EF4-FFF2-40B4-BE49-F238E27FC236}">
                <a16:creationId xmlns:a16="http://schemas.microsoft.com/office/drawing/2014/main" id="{D021738E-95FE-D243-9C2E-A890C8F643CE}"/>
              </a:ext>
            </a:extLst>
          </p:cNvPr>
          <p:cNvSpPr>
            <a:spLocks noGrp="1"/>
          </p:cNvSpPr>
          <p:nvPr>
            <p:ph type="subTitle" idx="1"/>
          </p:nvPr>
        </p:nvSpPr>
        <p:spPr>
          <a:xfrm>
            <a:off x="677334" y="2340532"/>
            <a:ext cx="9168552" cy="3340178"/>
          </a:xfrm>
        </p:spPr>
        <p:txBody>
          <a:bodyPr anchor="t"/>
          <a:lstStyle>
            <a:lvl1pPr marL="0" indent="0" algn="l">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a:p>
        </p:txBody>
      </p:sp>
    </p:spTree>
    <p:extLst>
      <p:ext uri="{BB962C8B-B14F-4D97-AF65-F5344CB8AC3E}">
        <p14:creationId xmlns:p14="http://schemas.microsoft.com/office/powerpoint/2010/main" val="3894159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Swoosh Rubrik + Innehåll">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a:p>
        </p:txBody>
      </p:sp>
      <p:sp>
        <p:nvSpPr>
          <p:cNvPr id="3" name="Content Placeholder 2"/>
          <p:cNvSpPr>
            <a:spLocks noGrp="1"/>
          </p:cNvSpPr>
          <p:nvPr>
            <p:ph idx="1"/>
          </p:nvPr>
        </p:nvSpPr>
        <p:spPr/>
        <p:txBody>
          <a:bodyPr/>
          <a:lstStyle>
            <a:lvl1pPr marL="342900" indent="-342900">
              <a:buSzPct val="100000"/>
              <a:buFont typeface="Arial" panose="020B0604020202020204" pitchFamily="34" charset="0"/>
              <a:buChar char="•"/>
              <a:defRPr/>
            </a:lvl1pPr>
          </a:lstStyle>
          <a:p>
            <a:pPr lvl="0"/>
            <a:r>
              <a:rPr lang="sv-SE"/>
              <a:t>Redigera format för bakgrundstext
Nivå två
Nivå tre
Nivå fyra
Nivå fem</a:t>
            </a:r>
            <a:endParaRPr lang="en-US"/>
          </a:p>
        </p:txBody>
      </p:sp>
      <p:sp>
        <p:nvSpPr>
          <p:cNvPr id="4" name="Date Placeholder 3"/>
          <p:cNvSpPr>
            <a:spLocks noGrp="1"/>
          </p:cNvSpPr>
          <p:nvPr>
            <p:ph type="dt" sz="half" idx="10"/>
          </p:nvPr>
        </p:nvSpPr>
        <p:spPr/>
        <p:txBody>
          <a:bodyPr/>
          <a:lstStyle>
            <a:lvl1pPr>
              <a:defRPr>
                <a:solidFill>
                  <a:srgbClr val="898989"/>
                </a:solidFill>
              </a:defRPr>
            </a:lvl1pPr>
          </a:lstStyle>
          <a:p>
            <a:fld id="{F852B406-70C4-4227-B8F9-682F5D680DCE}" type="datetime1">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898989"/>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023601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Swoosh Bild hö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411480"/>
            <a:ext cx="4934796" cy="960120"/>
          </a:xfrm>
        </p:spPr>
        <p:txBody>
          <a:bodyPr anchor="b">
            <a:normAutofit/>
          </a:bodyPr>
          <a:lstStyle>
            <a:lvl1pPr algn="l">
              <a:defRPr sz="2400" b="1" i="0">
                <a:latin typeface="Poppins" pitchFamily="2" charset="77"/>
                <a:cs typeface="Poppins" pitchFamily="2" charset="77"/>
              </a:defRPr>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6103620" y="0"/>
            <a:ext cx="6088380" cy="685800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a:p>
        </p:txBody>
      </p:sp>
      <p:sp>
        <p:nvSpPr>
          <p:cNvPr id="4" name="Text Placeholder 3"/>
          <p:cNvSpPr>
            <a:spLocks noGrp="1"/>
          </p:cNvSpPr>
          <p:nvPr>
            <p:ph type="body" sz="half" idx="2"/>
          </p:nvPr>
        </p:nvSpPr>
        <p:spPr>
          <a:xfrm>
            <a:off x="677334" y="1565910"/>
            <a:ext cx="4934797" cy="447545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
Nivå två
Nivå tre
Nivå fyra
Nivå fem</a:t>
            </a:r>
            <a:endParaRPr lang="en-US"/>
          </a:p>
        </p:txBody>
      </p:sp>
      <p:sp>
        <p:nvSpPr>
          <p:cNvPr id="5" name="Date Placeholder 4"/>
          <p:cNvSpPr>
            <a:spLocks noGrp="1"/>
          </p:cNvSpPr>
          <p:nvPr>
            <p:ph type="dt" sz="half" idx="10"/>
          </p:nvPr>
        </p:nvSpPr>
        <p:spPr/>
        <p:txBody>
          <a:bodyPr/>
          <a:lstStyle>
            <a:lvl1pPr>
              <a:defRPr>
                <a:solidFill>
                  <a:srgbClr val="898989"/>
                </a:solidFill>
              </a:defRPr>
            </a:lvl1pPr>
          </a:lstStyle>
          <a:p>
            <a:fld id="{79289F25-7334-4AC5-A670-940C0E7D0BE4}" type="datetime1">
              <a:rPr lang="en-US" smtClean="0"/>
              <a:t>3/16/2025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898989"/>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2001942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Swoosh Bild vä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586645" y="411480"/>
            <a:ext cx="4934796" cy="960120"/>
          </a:xfrm>
        </p:spPr>
        <p:txBody>
          <a:bodyPr anchor="b">
            <a:normAutofit/>
          </a:bodyPr>
          <a:lstStyle>
            <a:lvl1pPr algn="l">
              <a:defRPr sz="2400" b="1" i="0">
                <a:latin typeface="Poppins" pitchFamily="2" charset="77"/>
                <a:cs typeface="Poppins" pitchFamily="2" charset="77"/>
              </a:defRPr>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0" y="0"/>
            <a:ext cx="6088380" cy="685800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a:p>
        </p:txBody>
      </p:sp>
      <p:sp>
        <p:nvSpPr>
          <p:cNvPr id="4" name="Text Placeholder 3"/>
          <p:cNvSpPr>
            <a:spLocks noGrp="1"/>
          </p:cNvSpPr>
          <p:nvPr>
            <p:ph type="body" sz="half" idx="2"/>
          </p:nvPr>
        </p:nvSpPr>
        <p:spPr>
          <a:xfrm>
            <a:off x="6586644" y="1565910"/>
            <a:ext cx="4934797" cy="447545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
Nivå två
Nivå tre
Nivå fyra
Nivå fem</a:t>
            </a:r>
            <a:endParaRPr lang="en-US"/>
          </a:p>
        </p:txBody>
      </p:sp>
      <p:sp>
        <p:nvSpPr>
          <p:cNvPr id="5" name="Date Placeholder 4"/>
          <p:cNvSpPr>
            <a:spLocks noGrp="1"/>
          </p:cNvSpPr>
          <p:nvPr>
            <p:ph type="dt" sz="half" idx="10"/>
          </p:nvPr>
        </p:nvSpPr>
        <p:spPr/>
        <p:txBody>
          <a:bodyPr/>
          <a:lstStyle>
            <a:lvl1pPr>
              <a:defRPr>
                <a:solidFill>
                  <a:srgbClr val="898989"/>
                </a:solidFill>
              </a:defRPr>
            </a:lvl1pPr>
          </a:lstStyle>
          <a:p>
            <a:fld id="{A635FCCA-F9F2-4154-9D0B-ECB8D043BE5F}" type="datetime1">
              <a:rPr lang="en-US" smtClean="0"/>
              <a:t>3/16/2025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898989"/>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37165144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woosh Slutbi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F1CF51-7AB2-1B46-8268-783D371C4691}"/>
              </a:ext>
            </a:extLst>
          </p:cNvPr>
          <p:cNvSpPr>
            <a:spLocks noGrp="1"/>
          </p:cNvSpPr>
          <p:nvPr>
            <p:ph type="ctrTitle"/>
          </p:nvPr>
        </p:nvSpPr>
        <p:spPr>
          <a:xfrm>
            <a:off x="1507066" y="1741594"/>
            <a:ext cx="9168553" cy="1646302"/>
          </a:xfrm>
        </p:spPr>
        <p:txBody>
          <a:bodyPr anchor="b">
            <a:noAutofit/>
          </a:bodyPr>
          <a:lstStyle>
            <a:lvl1pPr algn="l">
              <a:defRPr sz="5400">
                <a:solidFill>
                  <a:srgbClr val="EC661D"/>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385428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irklar Rubrik + Brö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489776" cy="1320800"/>
          </a:xfrm>
        </p:spPr>
        <p:txBody>
          <a:bodyPr/>
          <a:lstStyle/>
          <a:p>
            <a:r>
              <a:rPr lang="sv-SE"/>
              <a:t>Klicka här för att ändra mall för rubrikformat</a:t>
            </a:r>
            <a:endParaRPr lang="en-US"/>
          </a:p>
        </p:txBody>
      </p:sp>
      <p:sp>
        <p:nvSpPr>
          <p:cNvPr id="3" name="Date Placeholder 2"/>
          <p:cNvSpPr>
            <a:spLocks noGrp="1"/>
          </p:cNvSpPr>
          <p:nvPr>
            <p:ph type="dt" sz="half" idx="10"/>
          </p:nvPr>
        </p:nvSpPr>
        <p:spPr>
          <a:xfrm>
            <a:off x="7205133" y="6314399"/>
            <a:ext cx="911939" cy="367200"/>
          </a:xfrm>
        </p:spPr>
        <p:txBody>
          <a:bodyPr/>
          <a:lstStyle>
            <a:lvl1pPr>
              <a:defRPr>
                <a:solidFill>
                  <a:schemeClr val="bg1"/>
                </a:solidFill>
              </a:defRPr>
            </a:lvl1pPr>
          </a:lstStyle>
          <a:p>
            <a:fld id="{27CE6B6E-31A1-4AF4-8EE9-47D7BDF2AA16}" type="datetime1">
              <a:rPr lang="en-US" smtClean="0"/>
              <a:t>3/16/2025</a:t>
            </a:fld>
            <a:endParaRPr lang="en-US"/>
          </a:p>
        </p:txBody>
      </p:sp>
      <p:sp>
        <p:nvSpPr>
          <p:cNvPr id="4" name="Footer Placeholder 3"/>
          <p:cNvSpPr>
            <a:spLocks noGrp="1"/>
          </p:cNvSpPr>
          <p:nvPr>
            <p:ph type="ftr" sz="quarter" idx="11"/>
          </p:nvPr>
        </p:nvSpPr>
        <p:spPr>
          <a:xfrm>
            <a:off x="677334" y="6314399"/>
            <a:ext cx="6297612" cy="367200"/>
          </a:xfrm>
        </p:spPr>
        <p:txBody>
          <a:bodyPr/>
          <a:lstStyle/>
          <a:p>
            <a:endParaRPr lang="en-US"/>
          </a:p>
        </p:txBody>
      </p:sp>
      <p:sp>
        <p:nvSpPr>
          <p:cNvPr id="5" name="Slide Number Placeholder 4"/>
          <p:cNvSpPr>
            <a:spLocks noGrp="1"/>
          </p:cNvSpPr>
          <p:nvPr>
            <p:ph type="sldNum" sz="quarter" idx="12"/>
          </p:nvPr>
        </p:nvSpPr>
        <p:spPr>
          <a:xfrm>
            <a:off x="8590663" y="6314399"/>
            <a:ext cx="683339" cy="367200"/>
          </a:xfrm>
        </p:spPr>
        <p:txBody>
          <a:bodyPr/>
          <a:lstStyle>
            <a:lvl1pPr>
              <a:defRPr>
                <a:solidFill>
                  <a:schemeClr val="bg1"/>
                </a:solidFill>
              </a:defRPr>
            </a:lvl1pPr>
          </a:lstStyle>
          <a:p>
            <a:fld id="{D57F1E4F-1CFF-5643-939E-217C01CDF565}" type="slidenum">
              <a:rPr lang="en-US" smtClean="0"/>
              <a:pPr/>
              <a:t>‹#›</a:t>
            </a:fld>
            <a:endParaRPr lang="en-US"/>
          </a:p>
        </p:txBody>
      </p:sp>
      <p:sp>
        <p:nvSpPr>
          <p:cNvPr id="8" name="Subtitle 2">
            <a:extLst>
              <a:ext uri="{FF2B5EF4-FFF2-40B4-BE49-F238E27FC236}">
                <a16:creationId xmlns:a16="http://schemas.microsoft.com/office/drawing/2014/main" id="{D021738E-95FE-D243-9C2E-A890C8F643CE}"/>
              </a:ext>
            </a:extLst>
          </p:cNvPr>
          <p:cNvSpPr>
            <a:spLocks noGrp="1"/>
          </p:cNvSpPr>
          <p:nvPr>
            <p:ph type="subTitle" idx="1"/>
          </p:nvPr>
        </p:nvSpPr>
        <p:spPr>
          <a:xfrm>
            <a:off x="677334" y="2340532"/>
            <a:ext cx="9168552" cy="3340178"/>
          </a:xfrm>
        </p:spPr>
        <p:txBody>
          <a:bodyPr anchor="t"/>
          <a:lstStyle>
            <a:lvl1pPr marL="0" indent="0" algn="l">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a:p>
        </p:txBody>
      </p:sp>
      <p:pic>
        <p:nvPicPr>
          <p:cNvPr id="6" name="Bildobjekt 5">
            <a:extLst>
              <a:ext uri="{FF2B5EF4-FFF2-40B4-BE49-F238E27FC236}">
                <a16:creationId xmlns:a16="http://schemas.microsoft.com/office/drawing/2014/main" id="{5FF44EB5-A59B-A4C7-A163-2E19D22F36B0}"/>
              </a:ext>
            </a:extLst>
          </p:cNvPr>
          <p:cNvPicPr>
            <a:picLocks noChangeAspect="1"/>
          </p:cNvPicPr>
          <p:nvPr userDrawn="1"/>
        </p:nvPicPr>
        <p:blipFill>
          <a:blip r:embed="rId2"/>
          <a:srcRect/>
          <a:stretch/>
        </p:blipFill>
        <p:spPr>
          <a:xfrm>
            <a:off x="10076282" y="6249504"/>
            <a:ext cx="1974471" cy="444256"/>
          </a:xfrm>
          <a:prstGeom prst="rect">
            <a:avLst/>
          </a:prstGeom>
        </p:spPr>
      </p:pic>
      <p:sp>
        <p:nvSpPr>
          <p:cNvPr id="7" name="Slide Number Placeholder 4">
            <a:extLst>
              <a:ext uri="{FF2B5EF4-FFF2-40B4-BE49-F238E27FC236}">
                <a16:creationId xmlns:a16="http://schemas.microsoft.com/office/drawing/2014/main" id="{DACE9939-2B71-A6D3-55E5-328341BED2E7}"/>
              </a:ext>
            </a:extLst>
          </p:cNvPr>
          <p:cNvSpPr txBox="1">
            <a:spLocks/>
          </p:cNvSpPr>
          <p:nvPr userDrawn="1"/>
        </p:nvSpPr>
        <p:spPr>
          <a:xfrm>
            <a:off x="335664" y="6328635"/>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defRPr/>
            </a:pPr>
            <a:fld id="{D57F1E4F-1CFF-5643-939E-217C01CDF565}" type="slidenum">
              <a:rPr lang="en-US" smtClean="0">
                <a:latin typeface="Trebuchet MS" panose="020B0603020202020204"/>
              </a:rPr>
              <a:pPr algn="l">
                <a:defRPr/>
              </a:pPr>
              <a:t>‹#›</a:t>
            </a:fld>
            <a:endParaRPr lang="en-US">
              <a:latin typeface="Trebuchet MS" panose="020B0603020202020204"/>
            </a:endParaRP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irklar Rubrik + Innehåll">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a:p>
        </p:txBody>
      </p:sp>
      <p:sp>
        <p:nvSpPr>
          <p:cNvPr id="3" name="Content Placeholder 2"/>
          <p:cNvSpPr>
            <a:spLocks noGrp="1"/>
          </p:cNvSpPr>
          <p:nvPr>
            <p:ph idx="1"/>
          </p:nvPr>
        </p:nvSpPr>
        <p:spPr/>
        <p:txBody>
          <a:bodyPr/>
          <a:lstStyle>
            <a:lvl1pPr marL="342900" indent="-342900">
              <a:buSzPct val="100000"/>
              <a:buFont typeface="Arial" panose="020B0604020202020204" pitchFamily="34" charset="0"/>
              <a:buChar char="•"/>
              <a:defRPr/>
            </a:lvl1pPr>
          </a:lstStyle>
          <a:p>
            <a:pPr lvl="0"/>
            <a:r>
              <a:rPr lang="sv-SE"/>
              <a:t>Klicka här för att ändra format på bakgrundstexten</a:t>
            </a:r>
          </a:p>
        </p:txBody>
      </p:sp>
      <p:sp>
        <p:nvSpPr>
          <p:cNvPr id="4" name="Date Placeholder 3"/>
          <p:cNvSpPr>
            <a:spLocks noGrp="1"/>
          </p:cNvSpPr>
          <p:nvPr>
            <p:ph type="dt" sz="half" idx="10"/>
          </p:nvPr>
        </p:nvSpPr>
        <p:spPr>
          <a:xfrm>
            <a:off x="7205133" y="6314399"/>
            <a:ext cx="911939" cy="367200"/>
          </a:xfrm>
        </p:spPr>
        <p:txBody>
          <a:bodyPr/>
          <a:lstStyle>
            <a:lvl1pPr>
              <a:defRPr>
                <a:solidFill>
                  <a:schemeClr val="bg1"/>
                </a:solidFill>
              </a:defRPr>
            </a:lvl1pPr>
          </a:lstStyle>
          <a:p>
            <a:fld id="{9DD74EE5-582F-49EF-B231-24D45E492D68}" type="datetime1">
              <a:rPr lang="en-US" smtClean="0"/>
              <a:t>3/16/2025</a:t>
            </a:fld>
            <a:endParaRPr lang="en-US"/>
          </a:p>
        </p:txBody>
      </p:sp>
      <p:sp>
        <p:nvSpPr>
          <p:cNvPr id="5" name="Footer Placeholder 4"/>
          <p:cNvSpPr>
            <a:spLocks noGrp="1"/>
          </p:cNvSpPr>
          <p:nvPr>
            <p:ph type="ftr" sz="quarter" idx="11"/>
          </p:nvPr>
        </p:nvSpPr>
        <p:spPr>
          <a:xfrm>
            <a:off x="677334" y="6314399"/>
            <a:ext cx="6297612" cy="367200"/>
          </a:xfrm>
        </p:spPr>
        <p:txBody>
          <a:bodyPr/>
          <a:lstStyle/>
          <a:p>
            <a:endParaRPr lang="en-US"/>
          </a:p>
        </p:txBody>
      </p:sp>
      <p:sp>
        <p:nvSpPr>
          <p:cNvPr id="6" name="Slide Number Placeholder 5"/>
          <p:cNvSpPr>
            <a:spLocks noGrp="1"/>
          </p:cNvSpPr>
          <p:nvPr>
            <p:ph type="sldNum" sz="quarter" idx="12"/>
          </p:nvPr>
        </p:nvSpPr>
        <p:spPr>
          <a:xfrm>
            <a:off x="8590663" y="6314399"/>
            <a:ext cx="683339" cy="367200"/>
          </a:xfrm>
        </p:spPr>
        <p:txBody>
          <a:bodyPr/>
          <a:lstStyle>
            <a:lvl1pPr>
              <a:defRPr>
                <a:solidFill>
                  <a:schemeClr val="bg1"/>
                </a:solidFill>
              </a:defRPr>
            </a:lvl1pPr>
          </a:lstStyle>
          <a:p>
            <a:fld id="{D57F1E4F-1CFF-5643-939E-217C01CDF565}" type="slidenum">
              <a:rPr lang="en-US" smtClean="0"/>
              <a:pPr/>
              <a:t>‹#›</a:t>
            </a:fld>
            <a:endParaRPr lang="en-US"/>
          </a:p>
        </p:txBody>
      </p:sp>
      <p:pic>
        <p:nvPicPr>
          <p:cNvPr id="7" name="Bildobjekt 6">
            <a:extLst>
              <a:ext uri="{FF2B5EF4-FFF2-40B4-BE49-F238E27FC236}">
                <a16:creationId xmlns:a16="http://schemas.microsoft.com/office/drawing/2014/main" id="{F6FFB8CB-5A44-2D2A-FCD8-73643B10A1A3}"/>
              </a:ext>
            </a:extLst>
          </p:cNvPr>
          <p:cNvPicPr>
            <a:picLocks noChangeAspect="1"/>
          </p:cNvPicPr>
          <p:nvPr userDrawn="1"/>
        </p:nvPicPr>
        <p:blipFill>
          <a:blip r:embed="rId2"/>
          <a:srcRect/>
          <a:stretch/>
        </p:blipFill>
        <p:spPr>
          <a:xfrm>
            <a:off x="10076282" y="6249504"/>
            <a:ext cx="1974471" cy="444256"/>
          </a:xfrm>
          <a:prstGeom prst="rect">
            <a:avLst/>
          </a:prstGeom>
        </p:spPr>
      </p:pic>
      <p:sp>
        <p:nvSpPr>
          <p:cNvPr id="8" name="Slide Number Placeholder 4">
            <a:extLst>
              <a:ext uri="{FF2B5EF4-FFF2-40B4-BE49-F238E27FC236}">
                <a16:creationId xmlns:a16="http://schemas.microsoft.com/office/drawing/2014/main" id="{3C0286F7-4AF6-FFAB-6534-B1EE74AE9DAE}"/>
              </a:ext>
            </a:extLst>
          </p:cNvPr>
          <p:cNvSpPr txBox="1">
            <a:spLocks/>
          </p:cNvSpPr>
          <p:nvPr userDrawn="1"/>
        </p:nvSpPr>
        <p:spPr>
          <a:xfrm>
            <a:off x="335664" y="633931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rgbClr val="898989"/>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defRPr/>
            </a:pPr>
            <a:fld id="{D57F1E4F-1CFF-5643-939E-217C01CDF565}" type="slidenum">
              <a:rPr lang="en-US" smtClean="0">
                <a:latin typeface="Trebuchet MS" panose="020B0603020202020204"/>
              </a:rPr>
              <a:pPr algn="l">
                <a:defRPr/>
              </a:pPr>
              <a:t>‹#›</a:t>
            </a:fld>
            <a:endParaRPr lang="en-US">
              <a:latin typeface="Trebuchet MS" panose="020B0603020202020204"/>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picTx" preserve="1">
  <p:cSld name="Cirklar Bild hö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411480"/>
            <a:ext cx="4934796" cy="960120"/>
          </a:xfrm>
        </p:spPr>
        <p:txBody>
          <a:bodyPr anchor="b">
            <a:normAutofit/>
          </a:bodyPr>
          <a:lstStyle>
            <a:lvl1pPr algn="l">
              <a:defRPr sz="2400" b="1" i="0">
                <a:latin typeface="Poppins" pitchFamily="2" charset="77"/>
                <a:cs typeface="Poppins" pitchFamily="2" charset="77"/>
              </a:defRPr>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6103620" y="0"/>
            <a:ext cx="6088380" cy="685800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a:p>
        </p:txBody>
      </p:sp>
      <p:sp>
        <p:nvSpPr>
          <p:cNvPr id="4" name="Text Placeholder 3"/>
          <p:cNvSpPr>
            <a:spLocks noGrp="1"/>
          </p:cNvSpPr>
          <p:nvPr>
            <p:ph type="body" sz="half" idx="2"/>
          </p:nvPr>
        </p:nvSpPr>
        <p:spPr>
          <a:xfrm>
            <a:off x="677334" y="1565910"/>
            <a:ext cx="4934797" cy="447545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a:xfrm>
            <a:off x="7205133" y="6314400"/>
            <a:ext cx="911939" cy="365125"/>
          </a:xfrm>
        </p:spPr>
        <p:txBody>
          <a:bodyPr/>
          <a:lstStyle>
            <a:lvl1pPr>
              <a:defRPr>
                <a:solidFill>
                  <a:schemeClr val="bg1"/>
                </a:solidFill>
              </a:defRPr>
            </a:lvl1pPr>
          </a:lstStyle>
          <a:p>
            <a:fld id="{EC4F618F-7DDE-446D-BFC4-C7A1043FA26E}" type="datetime1">
              <a:rPr lang="en-US" smtClean="0"/>
              <a:t>3/16/2025</a:t>
            </a:fld>
            <a:endParaRPr lang="en-US"/>
          </a:p>
        </p:txBody>
      </p:sp>
      <p:sp>
        <p:nvSpPr>
          <p:cNvPr id="6" name="Footer Placeholder 5"/>
          <p:cNvSpPr>
            <a:spLocks noGrp="1"/>
          </p:cNvSpPr>
          <p:nvPr>
            <p:ph type="ftr" sz="quarter" idx="11"/>
          </p:nvPr>
        </p:nvSpPr>
        <p:spPr>
          <a:xfrm>
            <a:off x="677334" y="6314400"/>
            <a:ext cx="6297612" cy="365125"/>
          </a:xfrm>
        </p:spPr>
        <p:txBody>
          <a:bodyPr/>
          <a:lstStyle/>
          <a:p>
            <a:endParaRPr lang="en-US"/>
          </a:p>
        </p:txBody>
      </p:sp>
      <p:sp>
        <p:nvSpPr>
          <p:cNvPr id="7" name="Slide Number Placeholder 6"/>
          <p:cNvSpPr>
            <a:spLocks noGrp="1"/>
          </p:cNvSpPr>
          <p:nvPr>
            <p:ph type="sldNum" sz="quarter" idx="12"/>
          </p:nvPr>
        </p:nvSpPr>
        <p:spPr>
          <a:xfrm>
            <a:off x="8590663" y="6314400"/>
            <a:ext cx="683339" cy="365125"/>
          </a:xfrm>
        </p:spPr>
        <p:txBody>
          <a:bodyPr/>
          <a:lstStyle>
            <a:lvl1pPr>
              <a:defRPr>
                <a:solidFill>
                  <a:schemeClr val="bg1"/>
                </a:solidFill>
              </a:defRPr>
            </a:lvl1pPr>
          </a:lstStyle>
          <a:p>
            <a:fld id="{D57F1E4F-1CFF-5643-939E-217C01CDF565}" type="slidenum">
              <a:rPr lang="en-US" smtClean="0"/>
              <a:pPr/>
              <a:t>‹#›</a:t>
            </a:fld>
            <a:endParaRPr lang="en-US"/>
          </a:p>
        </p:txBody>
      </p:sp>
      <p:pic>
        <p:nvPicPr>
          <p:cNvPr id="8" name="Bildobjekt 7">
            <a:extLst>
              <a:ext uri="{FF2B5EF4-FFF2-40B4-BE49-F238E27FC236}">
                <a16:creationId xmlns:a16="http://schemas.microsoft.com/office/drawing/2014/main" id="{01DA85AF-CEEA-1CBB-9538-CC3AB488FB0D}"/>
              </a:ext>
            </a:extLst>
          </p:cNvPr>
          <p:cNvPicPr>
            <a:picLocks noChangeAspect="1"/>
          </p:cNvPicPr>
          <p:nvPr userDrawn="1"/>
        </p:nvPicPr>
        <p:blipFill>
          <a:blip r:embed="rId2"/>
          <a:srcRect/>
          <a:stretch/>
        </p:blipFill>
        <p:spPr>
          <a:xfrm>
            <a:off x="10076282" y="6249504"/>
            <a:ext cx="1974471" cy="444256"/>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picTx" preserve="1">
  <p:cSld name="Cirklar Bild vä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586645" y="411480"/>
            <a:ext cx="4934796" cy="960120"/>
          </a:xfrm>
        </p:spPr>
        <p:txBody>
          <a:bodyPr anchor="b">
            <a:normAutofit/>
          </a:bodyPr>
          <a:lstStyle>
            <a:lvl1pPr algn="l">
              <a:defRPr sz="2400" b="1" i="0">
                <a:latin typeface="Poppins" pitchFamily="2" charset="77"/>
                <a:cs typeface="Poppins" pitchFamily="2" charset="77"/>
              </a:defRPr>
            </a:lvl1pPr>
          </a:lstStyle>
          <a:p>
            <a:r>
              <a:rPr lang="sv-SE"/>
              <a:t>Klicka här för att ändra mall för rubrikformat</a:t>
            </a:r>
            <a:endParaRPr lang="en-US"/>
          </a:p>
        </p:txBody>
      </p:sp>
      <p:sp>
        <p:nvSpPr>
          <p:cNvPr id="3" name="Picture Placeholder 2"/>
          <p:cNvSpPr>
            <a:spLocks noGrp="1" noChangeAspect="1"/>
          </p:cNvSpPr>
          <p:nvPr>
            <p:ph type="pic" idx="1"/>
          </p:nvPr>
        </p:nvSpPr>
        <p:spPr>
          <a:xfrm>
            <a:off x="0" y="0"/>
            <a:ext cx="6088380" cy="685800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a:p>
        </p:txBody>
      </p:sp>
      <p:sp>
        <p:nvSpPr>
          <p:cNvPr id="4" name="Text Placeholder 3"/>
          <p:cNvSpPr>
            <a:spLocks noGrp="1"/>
          </p:cNvSpPr>
          <p:nvPr>
            <p:ph type="body" sz="half" idx="2"/>
          </p:nvPr>
        </p:nvSpPr>
        <p:spPr>
          <a:xfrm>
            <a:off x="6586644" y="1565910"/>
            <a:ext cx="4934797" cy="447545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a:xfrm>
            <a:off x="7205133" y="6314400"/>
            <a:ext cx="911939" cy="365125"/>
          </a:xfrm>
        </p:spPr>
        <p:txBody>
          <a:bodyPr/>
          <a:lstStyle>
            <a:lvl1pPr>
              <a:defRPr>
                <a:solidFill>
                  <a:schemeClr val="bg1"/>
                </a:solidFill>
              </a:defRPr>
            </a:lvl1pPr>
          </a:lstStyle>
          <a:p>
            <a:fld id="{D403744F-5A71-49D2-8B90-7B8B48554BCE}" type="datetime1">
              <a:rPr lang="en-US" smtClean="0"/>
              <a:t>3/16/2025</a:t>
            </a:fld>
            <a:endParaRPr lang="en-US"/>
          </a:p>
        </p:txBody>
      </p:sp>
      <p:sp>
        <p:nvSpPr>
          <p:cNvPr id="6" name="Footer Placeholder 5"/>
          <p:cNvSpPr>
            <a:spLocks noGrp="1"/>
          </p:cNvSpPr>
          <p:nvPr>
            <p:ph type="ftr" sz="quarter" idx="11"/>
          </p:nvPr>
        </p:nvSpPr>
        <p:spPr>
          <a:xfrm>
            <a:off x="677334" y="6314400"/>
            <a:ext cx="6297612" cy="365125"/>
          </a:xfrm>
        </p:spPr>
        <p:txBody>
          <a:bodyPr/>
          <a:lstStyle/>
          <a:p>
            <a:endParaRPr lang="en-US"/>
          </a:p>
        </p:txBody>
      </p:sp>
      <p:sp>
        <p:nvSpPr>
          <p:cNvPr id="7" name="Slide Number Placeholder 6"/>
          <p:cNvSpPr>
            <a:spLocks noGrp="1"/>
          </p:cNvSpPr>
          <p:nvPr>
            <p:ph type="sldNum" sz="quarter" idx="12"/>
          </p:nvPr>
        </p:nvSpPr>
        <p:spPr>
          <a:xfrm>
            <a:off x="8590663" y="6314400"/>
            <a:ext cx="683339" cy="365125"/>
          </a:xfrm>
        </p:spPr>
        <p:txBody>
          <a:bodyPr/>
          <a:lstStyle>
            <a:lvl1pPr>
              <a:defRPr>
                <a:solidFill>
                  <a:schemeClr val="bg1"/>
                </a:solidFill>
              </a:defRPr>
            </a:lvl1pPr>
          </a:lstStyle>
          <a:p>
            <a:fld id="{D57F1E4F-1CFF-5643-939E-217C01CDF565}" type="slidenum">
              <a:rPr lang="en-US" smtClean="0"/>
              <a:pPr/>
              <a:t>‹#›</a:t>
            </a:fld>
            <a:endParaRPr lang="en-US"/>
          </a:p>
        </p:txBody>
      </p:sp>
      <p:pic>
        <p:nvPicPr>
          <p:cNvPr id="8" name="Bildobjekt 7">
            <a:extLst>
              <a:ext uri="{FF2B5EF4-FFF2-40B4-BE49-F238E27FC236}">
                <a16:creationId xmlns:a16="http://schemas.microsoft.com/office/drawing/2014/main" id="{E71647ED-02C3-7812-09CB-F0A4DE8C4E08}"/>
              </a:ext>
            </a:extLst>
          </p:cNvPr>
          <p:cNvPicPr>
            <a:picLocks noChangeAspect="1"/>
          </p:cNvPicPr>
          <p:nvPr userDrawn="1"/>
        </p:nvPicPr>
        <p:blipFill>
          <a:blip r:embed="rId2"/>
          <a:srcRect/>
          <a:stretch/>
        </p:blipFill>
        <p:spPr>
          <a:xfrm>
            <a:off x="10076282" y="6249504"/>
            <a:ext cx="1974471" cy="444256"/>
          </a:xfrm>
          <a:prstGeom prst="rect">
            <a:avLst/>
          </a:prstGeom>
        </p:spPr>
      </p:pic>
    </p:spTree>
    <p:extLst>
      <p:ext uri="{BB962C8B-B14F-4D97-AF65-F5344CB8AC3E}">
        <p14:creationId xmlns:p14="http://schemas.microsoft.com/office/powerpoint/2010/main" val="3900933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rklar Slutbi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48F12E35-3E48-0946-95F6-CC2E7FD62933}"/>
              </a:ext>
            </a:extLst>
          </p:cNvPr>
          <p:cNvPicPr>
            <a:picLocks noChangeAspect="1"/>
          </p:cNvPicPr>
          <p:nvPr userDrawn="1"/>
        </p:nvPicPr>
        <p:blipFill>
          <a:blip r:embed="rId2"/>
          <a:srcRect/>
          <a:stretch/>
        </p:blipFill>
        <p:spPr>
          <a:xfrm>
            <a:off x="10076282" y="6249504"/>
            <a:ext cx="1974471" cy="444256"/>
          </a:xfrm>
          <a:prstGeom prst="rect">
            <a:avLst/>
          </a:prstGeom>
        </p:spPr>
      </p:pic>
      <p:sp>
        <p:nvSpPr>
          <p:cNvPr id="5" name="Title 1">
            <a:extLst>
              <a:ext uri="{FF2B5EF4-FFF2-40B4-BE49-F238E27FC236}">
                <a16:creationId xmlns:a16="http://schemas.microsoft.com/office/drawing/2014/main" id="{1CF1CF51-7AB2-1B46-8268-783D371C4691}"/>
              </a:ext>
            </a:extLst>
          </p:cNvPr>
          <p:cNvSpPr>
            <a:spLocks noGrp="1"/>
          </p:cNvSpPr>
          <p:nvPr>
            <p:ph type="ctrTitle"/>
          </p:nvPr>
        </p:nvSpPr>
        <p:spPr>
          <a:xfrm>
            <a:off x="1507066" y="1741594"/>
            <a:ext cx="9168553" cy="1646302"/>
          </a:xfrm>
        </p:spPr>
        <p:txBody>
          <a:bodyPr anchor="b">
            <a:noAutofit/>
          </a:bodyPr>
          <a:lstStyle>
            <a:lvl1pPr algn="l">
              <a:defRPr sz="5400">
                <a:solidFill>
                  <a:schemeClr val="accent1"/>
                </a:solidFill>
              </a:defRPr>
            </a:lvl1pPr>
          </a:lstStyle>
          <a:p>
            <a:r>
              <a:rPr lang="sv-SE"/>
              <a:t>Klicka här för att ändra mall för rubrikformat</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woosh Rubrik + Brö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489776" cy="1320800"/>
          </a:xfrm>
        </p:spPr>
        <p:txBody>
          <a:bodyPr/>
          <a:lstStyle/>
          <a:p>
            <a:r>
              <a:rPr lang="sv-SE"/>
              <a:t>Klicka här för att ändra mall för rubrikformat</a:t>
            </a:r>
            <a:endParaRPr lang="en-US"/>
          </a:p>
        </p:txBody>
      </p:sp>
      <p:sp>
        <p:nvSpPr>
          <p:cNvPr id="3" name="Date Placeholder 2"/>
          <p:cNvSpPr>
            <a:spLocks noGrp="1"/>
          </p:cNvSpPr>
          <p:nvPr>
            <p:ph type="dt" sz="half" idx="10"/>
          </p:nvPr>
        </p:nvSpPr>
        <p:spPr/>
        <p:txBody>
          <a:bodyPr/>
          <a:lstStyle>
            <a:lvl1pPr>
              <a:defRPr>
                <a:solidFill>
                  <a:schemeClr val="bg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4633E54-654B-4321-B878-70665F5C81D1}" type="datetime1">
              <a:rPr kumimoji="0" lang="en-US" sz="900" b="0" i="0" u="none" strike="noStrike" kern="1200" cap="none" spc="0" normalizeH="0" baseline="0" noProof="0" smtClean="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rPr>
              <a:t>3/16/2025</a:t>
            </a:fld>
            <a:endParaRPr kumimoji="0" lang="en-US" sz="900" b="0" i="0" u="none" strike="noStrike" kern="1200" cap="none" spc="0" normalizeH="0" baseline="0" noProof="0">
              <a:ln>
                <a:noFill/>
              </a:ln>
              <a:solidFill>
                <a:srgbClr val="FFFFFF"/>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000000">
                  <a:tint val="75000"/>
                </a:srgbClr>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5" name="Slide Number Placeholder 4"/>
          <p:cNvSpPr>
            <a:spLocks noGrp="1"/>
          </p:cNvSpPr>
          <p:nvPr>
            <p:ph type="sldNum" sz="quarter" idx="12"/>
          </p:nvPr>
        </p:nvSpPr>
        <p:spPr/>
        <p:txBody>
          <a:bodyPr/>
          <a:lstStyle>
            <a:lvl1pPr>
              <a:defRPr>
                <a:solidFill>
                  <a:srgbClr val="898989"/>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smtClean="0">
                <a:ln>
                  <a:noFill/>
                </a:ln>
                <a:solidFill>
                  <a:srgbClr val="898989"/>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a:ln>
                <a:noFill/>
              </a:ln>
              <a:solidFill>
                <a:srgbClr val="898989"/>
              </a:solidFill>
              <a:effectLst/>
              <a:uLnTx/>
              <a:uFillTx/>
              <a:latin typeface="Trebuchet MS" panose="020B0603020202020204"/>
              <a:ea typeface="+mn-ea"/>
              <a:cs typeface="+mn-cs"/>
            </a:endParaRPr>
          </a:p>
        </p:txBody>
      </p:sp>
      <p:sp>
        <p:nvSpPr>
          <p:cNvPr id="8" name="Subtitle 2">
            <a:extLst>
              <a:ext uri="{FF2B5EF4-FFF2-40B4-BE49-F238E27FC236}">
                <a16:creationId xmlns:a16="http://schemas.microsoft.com/office/drawing/2014/main" id="{D021738E-95FE-D243-9C2E-A890C8F643CE}"/>
              </a:ext>
            </a:extLst>
          </p:cNvPr>
          <p:cNvSpPr>
            <a:spLocks noGrp="1"/>
          </p:cNvSpPr>
          <p:nvPr>
            <p:ph type="subTitle" idx="1"/>
          </p:nvPr>
        </p:nvSpPr>
        <p:spPr>
          <a:xfrm>
            <a:off x="677334" y="2340532"/>
            <a:ext cx="9168552" cy="3340178"/>
          </a:xfrm>
        </p:spPr>
        <p:txBody>
          <a:bodyPr anchor="t"/>
          <a:lstStyle>
            <a:lvl1pPr marL="0" indent="0" algn="l">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a:p>
        </p:txBody>
      </p:sp>
    </p:spTree>
    <p:extLst>
      <p:ext uri="{BB962C8B-B14F-4D97-AF65-F5344CB8AC3E}">
        <p14:creationId xmlns:p14="http://schemas.microsoft.com/office/powerpoint/2010/main" val="674601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Swoosh Slutbi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F1CF51-7AB2-1B46-8268-783D371C4691}"/>
              </a:ext>
            </a:extLst>
          </p:cNvPr>
          <p:cNvSpPr>
            <a:spLocks noGrp="1"/>
          </p:cNvSpPr>
          <p:nvPr>
            <p:ph type="ctrTitle"/>
          </p:nvPr>
        </p:nvSpPr>
        <p:spPr>
          <a:xfrm>
            <a:off x="1507066" y="1741594"/>
            <a:ext cx="9168553" cy="1646302"/>
          </a:xfrm>
        </p:spPr>
        <p:txBody>
          <a:bodyPr anchor="b">
            <a:noAutofit/>
          </a:bodyPr>
          <a:lstStyle>
            <a:lvl1pPr algn="l">
              <a:defRPr sz="5400">
                <a:solidFill>
                  <a:srgbClr val="EC661D"/>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294412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Swoosh Startbi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1741594"/>
            <a:ext cx="9168553" cy="1646302"/>
          </a:xfrm>
        </p:spPr>
        <p:txBody>
          <a:bodyPr anchor="b">
            <a:noAutofit/>
          </a:bodyPr>
          <a:lstStyle>
            <a:lvl1pPr algn="l">
              <a:defRPr sz="5400">
                <a:solidFill>
                  <a:schemeClr val="accent1"/>
                </a:solidFill>
              </a:defRPr>
            </a:lvl1pPr>
          </a:lstStyle>
          <a:p>
            <a:r>
              <a:rPr lang="sv-SE"/>
              <a:t>Klicka här för att ändra mall för rubrikformat</a:t>
            </a:r>
            <a:endParaRPr lang="en-US"/>
          </a:p>
        </p:txBody>
      </p:sp>
      <p:sp>
        <p:nvSpPr>
          <p:cNvPr id="3" name="Subtitle 2"/>
          <p:cNvSpPr>
            <a:spLocks noGrp="1"/>
          </p:cNvSpPr>
          <p:nvPr>
            <p:ph type="subTitle" idx="1"/>
          </p:nvPr>
        </p:nvSpPr>
        <p:spPr>
          <a:xfrm>
            <a:off x="1507067" y="3490763"/>
            <a:ext cx="9168552" cy="1096899"/>
          </a:xfrm>
        </p:spPr>
        <p:txBody>
          <a:bodyPr anchor="t"/>
          <a:lstStyle>
            <a:lvl1pPr marL="0" indent="0" algn="l">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a:p>
        </p:txBody>
      </p:sp>
      <p:sp>
        <p:nvSpPr>
          <p:cNvPr id="4" name="Date Placeholder 3"/>
          <p:cNvSpPr>
            <a:spLocks noGrp="1"/>
          </p:cNvSpPr>
          <p:nvPr>
            <p:ph type="dt" sz="half" idx="10"/>
          </p:nvPr>
        </p:nvSpPr>
        <p:spPr/>
        <p:txBody>
          <a:bodyPr/>
          <a:lstStyle>
            <a:lvl1pPr>
              <a:defRPr>
                <a:solidFill>
                  <a:srgbClr val="898989"/>
                </a:solidFill>
              </a:defRPr>
            </a:lvl1pPr>
          </a:lstStyle>
          <a:p>
            <a:fld id="{B2CB1809-DE24-4C13-AFE9-FA81FFB49FF3}" type="datetime1">
              <a:rPr lang="en-US" smtClean="0"/>
              <a:t>3/16/2025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b="0" i="0">
                <a:solidFill>
                  <a:srgbClr val="EC661D"/>
                </a:solidFill>
                <a:latin typeface="Open Sans" panose="020B0606030504020204" pitchFamily="34" charset="0"/>
                <a:ea typeface="Open Sans" panose="020B0606030504020204" pitchFamily="34" charset="0"/>
                <a:cs typeface="Open Sans" panose="020B0606030504020204" pitchFamily="34" charset="0"/>
              </a:defRPr>
            </a:lvl1pPr>
          </a:lstStyle>
          <a:p>
            <a:fld id="{D57F1E4F-1CFF-5643-939E-217C01CDF565}" type="slidenum">
              <a:rPr lang="en-US" smtClean="0"/>
              <a:pPr/>
              <a:t>‹#›</a:t>
            </a:fld>
            <a:endParaRPr lang="en-US"/>
          </a:p>
        </p:txBody>
      </p:sp>
      <p:pic>
        <p:nvPicPr>
          <p:cNvPr id="16" name="Bildobjekt 15">
            <a:extLst>
              <a:ext uri="{FF2B5EF4-FFF2-40B4-BE49-F238E27FC236}">
                <a16:creationId xmlns:a16="http://schemas.microsoft.com/office/drawing/2014/main" id="{CA4940DB-550F-47B1-8FF3-30CF28E0213C}"/>
              </a:ext>
            </a:extLst>
          </p:cNvPr>
          <p:cNvPicPr>
            <a:picLocks noChangeAspect="1"/>
          </p:cNvPicPr>
          <p:nvPr userDrawn="1"/>
        </p:nvPicPr>
        <p:blipFill>
          <a:blip r:embed="rId2"/>
          <a:srcRect/>
          <a:stretch/>
        </p:blipFill>
        <p:spPr>
          <a:xfrm>
            <a:off x="10076282" y="6249504"/>
            <a:ext cx="1974471" cy="444256"/>
          </a:xfrm>
          <a:prstGeom prst="rect">
            <a:avLst/>
          </a:prstGeom>
        </p:spPr>
      </p:pic>
    </p:spTree>
    <p:extLst>
      <p:ext uri="{BB962C8B-B14F-4D97-AF65-F5344CB8AC3E}">
        <p14:creationId xmlns:p14="http://schemas.microsoft.com/office/powerpoint/2010/main" val="627301969"/>
      </p:ext>
    </p:extLst>
  </p:cSld>
  <p:clrMapOvr>
    <a:masterClrMapping/>
  </p:clrMapOvr>
  <p:extLst>
    <p:ext uri="{DCECCB84-F9BA-43D5-87BE-67443E8EF086}">
      <p15:sldGuideLst xmlns:p15="http://schemas.microsoft.com/office/powerpoint/2012/main">
        <p15:guide id="1" orient="horz" pos="3952">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1.xml"/><Relationship Id="rId7"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Redigera format för bakgrundstext
Nivå två
Nivå tre
Nivå fyra
Nivå fem</a:t>
            </a:r>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b="0" i="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6" name="Slide Number Placeholder 5"/>
          <p:cNvSpPr>
            <a:spLocks noGrp="1"/>
          </p:cNvSpPr>
          <p:nvPr>
            <p:ph type="sldNum" sz="quarter" idx="4"/>
          </p:nvPr>
        </p:nvSpPr>
        <p:spPr>
          <a:xfrm>
            <a:off x="699730" y="6065837"/>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b="0" i="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B3D99D71-2544-4591-848A-766C4F63469C}" type="datetime1">
              <a:rPr lang="en-US" smtClean="0"/>
              <a:t>3/16/2025</a:t>
            </a:fld>
            <a:endParaRPr lang="en-US"/>
          </a:p>
        </p:txBody>
      </p:sp>
      <p:pic>
        <p:nvPicPr>
          <p:cNvPr id="15" name="Bildobjekt 14">
            <a:extLst>
              <a:ext uri="{FF2B5EF4-FFF2-40B4-BE49-F238E27FC236}">
                <a16:creationId xmlns:a16="http://schemas.microsoft.com/office/drawing/2014/main" id="{41E35556-7002-79B1-8C11-9D36FEC050E7}"/>
              </a:ext>
            </a:extLst>
          </p:cNvPr>
          <p:cNvPicPr>
            <a:picLocks noChangeAspect="1"/>
          </p:cNvPicPr>
          <p:nvPr userDrawn="1"/>
        </p:nvPicPr>
        <p:blipFill>
          <a:blip r:embed="rId10"/>
          <a:srcRect/>
          <a:stretch/>
        </p:blipFill>
        <p:spPr>
          <a:xfrm>
            <a:off x="9378873" y="514350"/>
            <a:ext cx="2613189" cy="552701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4" r:id="rId2"/>
    <p:sldLayoutId id="2147483650" r:id="rId3"/>
    <p:sldLayoutId id="2147483657" r:id="rId4"/>
    <p:sldLayoutId id="2147483702" r:id="rId5"/>
    <p:sldLayoutId id="2147483655" r:id="rId6"/>
    <p:sldLayoutId id="2147483719" r:id="rId7"/>
    <p:sldLayoutId id="2147483720" r:id="rId8"/>
  </p:sldLayoutIdLst>
  <p:hf hdr="0" ftr="0" dt="0"/>
  <p:txStyles>
    <p:titleStyle>
      <a:lvl1pPr algn="l" defTabSz="457200" rtl="0" eaLnBrk="1" latinLnBrk="0" hangingPunct="1">
        <a:spcBef>
          <a:spcPct val="0"/>
        </a:spcBef>
        <a:buNone/>
        <a:defRPr sz="3600" b="1" i="0" kern="1200">
          <a:solidFill>
            <a:schemeClr val="accent1"/>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100000"/>
        <a:buFont typeface="Arial" panose="020B0604020202020204" pitchFamily="34" charset="0"/>
        <a:buChar char="•"/>
        <a:defRPr sz="1800" b="0" i="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Redigera format för bakgrundstext
Nivå två
Nivå tre
Nivå fyra
Nivå fem</a:t>
            </a:r>
            <a:endParaRPr lang="en-US"/>
          </a:p>
        </p:txBody>
      </p:sp>
      <p:sp>
        <p:nvSpPr>
          <p:cNvPr id="5" name="Footer Placeholder 4"/>
          <p:cNvSpPr>
            <a:spLocks noGrp="1"/>
          </p:cNvSpPr>
          <p:nvPr>
            <p:ph type="ftr" sz="quarter" idx="3"/>
          </p:nvPr>
        </p:nvSpPr>
        <p:spPr>
          <a:xfrm>
            <a:off x="677334" y="6314400"/>
            <a:ext cx="6297612" cy="365125"/>
          </a:xfrm>
          <a:prstGeom prst="rect">
            <a:avLst/>
          </a:prstGeom>
        </p:spPr>
        <p:txBody>
          <a:bodyPr vert="horz" lIns="91440" tIns="45720" rIns="91440" bIns="45720" rtlCol="0" anchor="ctr"/>
          <a:lstStyle>
            <a:lvl1pPr algn="l">
              <a:defRPr sz="900" b="0" i="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6" name="Slide Number Placeholder 5"/>
          <p:cNvSpPr>
            <a:spLocks noGrp="1"/>
          </p:cNvSpPr>
          <p:nvPr>
            <p:ph type="sldNum" sz="quarter" idx="4"/>
          </p:nvPr>
        </p:nvSpPr>
        <p:spPr>
          <a:xfrm>
            <a:off x="8590663" y="6314400"/>
            <a:ext cx="683339" cy="365125"/>
          </a:xfrm>
          <a:prstGeom prst="rect">
            <a:avLst/>
          </a:prstGeom>
        </p:spPr>
        <p:txBody>
          <a:bodyPr vert="horz" lIns="91440" tIns="45720" rIns="91440" bIns="45720" rtlCol="0" anchor="ctr"/>
          <a:lstStyle>
            <a:lvl1pPr algn="r">
              <a:defRPr sz="900">
                <a:solidFill>
                  <a:srgbClr val="EC661D"/>
                </a:solidFill>
              </a:defRPr>
            </a:lvl1pPr>
          </a:lstStyle>
          <a:p>
            <a:fld id="{D57F1E4F-1CFF-5643-939E-217C01CDF565}" type="slidenum">
              <a:rPr lang="en-US" smtClean="0"/>
              <a:pPr/>
              <a:t>‹#›</a:t>
            </a:fld>
            <a:endParaRPr lang="en-US"/>
          </a:p>
        </p:txBody>
      </p:sp>
      <p:sp>
        <p:nvSpPr>
          <p:cNvPr id="4" name="Date Placeholder 3"/>
          <p:cNvSpPr>
            <a:spLocks noGrp="1"/>
          </p:cNvSpPr>
          <p:nvPr>
            <p:ph type="dt" sz="half" idx="2"/>
          </p:nvPr>
        </p:nvSpPr>
        <p:spPr>
          <a:xfrm>
            <a:off x="7205133" y="6314400"/>
            <a:ext cx="911939" cy="365125"/>
          </a:xfrm>
          <a:prstGeom prst="rect">
            <a:avLst/>
          </a:prstGeom>
        </p:spPr>
        <p:txBody>
          <a:bodyPr vert="horz" lIns="91440" tIns="45720" rIns="91440" bIns="45720" rtlCol="0" anchor="ctr"/>
          <a:lstStyle>
            <a:lvl1pPr algn="r">
              <a:defRPr sz="900" b="0" i="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3D09B8C5-BF58-4AD5-AF74-00432CCDB2C4}" type="datetime1">
              <a:rPr lang="en-US" smtClean="0"/>
              <a:t>3/16/2025</a:t>
            </a:fld>
            <a:endParaRPr lang="en-US"/>
          </a:p>
        </p:txBody>
      </p:sp>
      <p:pic>
        <p:nvPicPr>
          <p:cNvPr id="14" name="Bildobjekt 13">
            <a:extLst>
              <a:ext uri="{FF2B5EF4-FFF2-40B4-BE49-F238E27FC236}">
                <a16:creationId xmlns:a16="http://schemas.microsoft.com/office/drawing/2014/main" id="{669C0816-796E-3757-DFFC-45663B81256B}"/>
              </a:ext>
            </a:extLst>
          </p:cNvPr>
          <p:cNvPicPr>
            <a:picLocks noChangeAspect="1"/>
          </p:cNvPicPr>
          <p:nvPr userDrawn="1"/>
        </p:nvPicPr>
        <p:blipFill>
          <a:blip r:embed="rId8"/>
          <a:srcRect/>
          <a:stretch/>
        </p:blipFill>
        <p:spPr>
          <a:xfrm>
            <a:off x="10076282" y="6249504"/>
            <a:ext cx="1974471" cy="444256"/>
          </a:xfrm>
          <a:prstGeom prst="rect">
            <a:avLst/>
          </a:prstGeom>
        </p:spPr>
      </p:pic>
    </p:spTree>
    <p:extLst>
      <p:ext uri="{BB962C8B-B14F-4D97-AF65-F5344CB8AC3E}">
        <p14:creationId xmlns:p14="http://schemas.microsoft.com/office/powerpoint/2010/main" val="129111168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Lst>
  <p:hf hdr="0" ftr="0" dt="0"/>
  <p:txStyles>
    <p:title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tx1">
            <a:lumMod val="65000"/>
            <a:lumOff val="35000"/>
          </a:schemeClr>
        </a:buClr>
        <a:buSzPct val="100000"/>
        <a:buFont typeface="Arial" panose="020B0604020202020204" pitchFamily="34" charset="0"/>
        <a:buChar char="•"/>
        <a:defRPr sz="1800" b="0" i="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11.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6.xml"/><Relationship Id="rId18" Type="http://schemas.openxmlformats.org/officeDocument/2006/relationships/slide" Target="slide29.xml"/><Relationship Id="rId26" Type="http://schemas.openxmlformats.org/officeDocument/2006/relationships/slide" Target="slide43.xml"/><Relationship Id="rId3" Type="http://schemas.openxmlformats.org/officeDocument/2006/relationships/slide" Target="slide4.xml"/><Relationship Id="rId21" Type="http://schemas.openxmlformats.org/officeDocument/2006/relationships/slide" Target="slide32.xml"/><Relationship Id="rId7" Type="http://schemas.openxmlformats.org/officeDocument/2006/relationships/slide" Target="slide8.xml"/><Relationship Id="rId12" Type="http://schemas.openxmlformats.org/officeDocument/2006/relationships/slide" Target="slide15.xml"/><Relationship Id="rId17" Type="http://schemas.openxmlformats.org/officeDocument/2006/relationships/slide" Target="slide24.xml"/><Relationship Id="rId25" Type="http://schemas.openxmlformats.org/officeDocument/2006/relationships/slide" Target="slide39.xml"/><Relationship Id="rId2" Type="http://schemas.openxmlformats.org/officeDocument/2006/relationships/slide" Target="slide3.xml"/><Relationship Id="rId16" Type="http://schemas.openxmlformats.org/officeDocument/2006/relationships/slide" Target="slide23.xml"/><Relationship Id="rId20" Type="http://schemas.openxmlformats.org/officeDocument/2006/relationships/slide" Target="slide3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4.xml"/><Relationship Id="rId24" Type="http://schemas.openxmlformats.org/officeDocument/2006/relationships/slide" Target="slide38.xml"/><Relationship Id="rId5" Type="http://schemas.openxmlformats.org/officeDocument/2006/relationships/slide" Target="slide6.xml"/><Relationship Id="rId15" Type="http://schemas.openxmlformats.org/officeDocument/2006/relationships/slide" Target="slide22.xml"/><Relationship Id="rId23" Type="http://schemas.openxmlformats.org/officeDocument/2006/relationships/slide" Target="slide37.xml"/><Relationship Id="rId10" Type="http://schemas.openxmlformats.org/officeDocument/2006/relationships/slide" Target="slide13.xml"/><Relationship Id="rId19" Type="http://schemas.openxmlformats.org/officeDocument/2006/relationships/slide" Target="slide30.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21.xml"/><Relationship Id="rId22" Type="http://schemas.openxmlformats.org/officeDocument/2006/relationships/slide" Target="slide3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13.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10.xml"/><Relationship Id="rId4" Type="http://schemas.openxmlformats.org/officeDocument/2006/relationships/image" Target="../media/image17.sv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10.xml"/><Relationship Id="rId4" Type="http://schemas.openxmlformats.org/officeDocument/2006/relationships/image" Target="../media/image15.sv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6" Type="http://schemas.openxmlformats.org/officeDocument/2006/relationships/hyperlink" Target="https://www.ekobrottsmyndigheten.se/wp-content/uploads/2023/04/vagledning-forebygg-arbetslivskriminalitet-genom-upphandling.pdf?utm_source=chatgpt.com" TargetMode="External"/><Relationship Id="rId21" Type="http://schemas.openxmlformats.org/officeDocument/2006/relationships/hyperlink" Target="https://www.upphandlingsmyndigheten.se/nyheter/2024/enkelt-att-stalla-hallbarhetskrav-vid-upphandling-av-stadtjanster/" TargetMode="External"/><Relationship Id="rId42" Type="http://schemas.openxmlformats.org/officeDocument/2006/relationships/hyperlink" Target="https://www.europarl.europa.eu/topics/en/article/20201208STO93327/" TargetMode="External"/><Relationship Id="rId47" Type="http://schemas.openxmlformats.org/officeDocument/2006/relationships/hyperlink" Target="https://www.weforum.org/publications/global-risks-report-2024/" TargetMode="External"/><Relationship Id="rId63" Type="http://schemas.openxmlformats.org/officeDocument/2006/relationships/hyperlink" Target="https://swedwatch.org/sv/bransch/bristfalligt-kontrollsystem-for-konfliktmineraler/" TargetMode="External"/><Relationship Id="rId68" Type="http://schemas.openxmlformats.org/officeDocument/2006/relationships/hyperlink" Target="https://hir.harvard.edu/uncovering-the-secrets-of-the-global-food-industry/" TargetMode="External"/><Relationship Id="rId7" Type="http://schemas.openxmlformats.org/officeDocument/2006/relationships/hyperlink" Target="https://www.business-humanrights.org/en/from-us/human-rights-defenders-database/" TargetMode="External"/><Relationship Id="rId2" Type="http://schemas.openxmlformats.org/officeDocument/2006/relationships/notesSlide" Target="../notesSlides/notesSlide25.xml"/><Relationship Id="rId16" Type="http://schemas.openxmlformats.org/officeDocument/2006/relationships/hyperlink" Target="https://www.naturskyddsforeningen.se/artiklar/urfolk-skyddar-den-biologiska-mangfalden-och-klimatet/" TargetMode="External"/><Relationship Id="rId29" Type="http://schemas.openxmlformats.org/officeDocument/2006/relationships/hyperlink" Target="https://www.ncei.noaa.gov/news/weather-vs-climate" TargetMode="External"/><Relationship Id="rId11" Type="http://schemas.openxmlformats.org/officeDocument/2006/relationships/hyperlink" Target="https://media.business-humanrights.org/media/documents/Uncovering_the_hidden_iceberg_2024_update_-_web_version.pdf" TargetMode="External"/><Relationship Id="rId24" Type="http://schemas.openxmlformats.org/officeDocument/2006/relationships/hyperlink" Target="https://www.av.se/halsa-och-sakerhet/halso--och-sjukvard/huvudsakliga-risker-inom-halso--och-sjukvarden/" TargetMode="External"/><Relationship Id="rId32" Type="http://schemas.openxmlformats.org/officeDocument/2006/relationships/hyperlink" Target="https://skr.se/skr/tjanster/rapporterochskrifter/publikationer/oppnajamforelsermiljoarbetet2024iregionerna.82760.html" TargetMode="External"/><Relationship Id="rId37" Type="http://schemas.openxmlformats.org/officeDocument/2006/relationships/hyperlink" Target="https://www.naturvardsverket.se/amnesomraden/klimatomstallningen/omraden/klimatet-och-energin/energins-paverkan-pa-miljon/" TargetMode="External"/><Relationship Id="rId40" Type="http://schemas.openxmlformats.org/officeDocument/2006/relationships/hyperlink" Target="https://www.slu.se/centrumbildningar-och-projekt/epok-centrum-for-ekologisk-produktion-och-konsumtion/vad-sager-forskningen/klimat/vad-vi-ater-paverkar-klimatet/" TargetMode="External"/><Relationship Id="rId45" Type="http://schemas.openxmlformats.org/officeDocument/2006/relationships/hyperlink" Target="https://www.vardhandboken.se/vardhygien-infektioner-och-smittspridning/stadning-och-rengoring/avfall-farligt/kasserade-lakemedel/" TargetMode="External"/><Relationship Id="rId53" Type="http://schemas.openxmlformats.org/officeDocument/2006/relationships/hyperlink" Target="https://www.sverigesnatur.org/aktuellt/avfall-pa-avvagar/" TargetMode="External"/><Relationship Id="rId58" Type="http://schemas.openxmlformats.org/officeDocument/2006/relationships/hyperlink" Target="https://www.diakonia.se/vart-arbete/opinion/naturresurser/" TargetMode="External"/><Relationship Id="rId66" Type="http://schemas.openxmlformats.org/officeDocument/2006/relationships/hyperlink" Target="https://www.upphandlingsmyndigheten.se/" TargetMode="External"/><Relationship Id="rId5" Type="http://schemas.openxmlformats.org/officeDocument/2006/relationships/hyperlink" Target="https://www.weforum.org/publications/global-risks-report-2025/" TargetMode="External"/><Relationship Id="rId61" Type="http://schemas.openxmlformats.org/officeDocument/2006/relationships/hyperlink" Target="https://www.svensktnaringsliv.se/regioner/vastra-gotaland/sa-skyddar-vi-transportbranschen-mot-kriminell-infiltration-och-o_1217891.html" TargetMode="External"/><Relationship Id="rId19" Type="http://schemas.openxmlformats.org/officeDocument/2006/relationships/hyperlink" Target="https://www.upphandlingsmyndigheten.se/om-hallbar-upphandling/socialt-hallbar-upphandling/arbetsrattsliga-villkor/arbetsrattsliga-villkor-enligt-kollektivavtal/publicerade-riskbedomningar/slutsatser-av-riskbedomning-taxiforare/" TargetMode="External"/><Relationship Id="rId14" Type="http://schemas.openxmlformats.org/officeDocument/2006/relationships/hyperlink" Target="https://swedwatch.org/wp-content/uploads/2018/11/92_To-the-last-drop_Full-report.pdf" TargetMode="External"/><Relationship Id="rId22" Type="http://schemas.openxmlformats.org/officeDocument/2006/relationships/hyperlink" Target="https://www.av.se/globalassets/filer/arbetsmiljoarbete-och-inspektioner/upphandling/restaurangbranschen-folder.pdf" TargetMode="External"/><Relationship Id="rId27" Type="http://schemas.openxmlformats.org/officeDocument/2006/relationships/hyperlink" Target="https://polisen.se/aktuellt/nyheter/nationell/2024/maj/risk-att-utlandska-arbetstagare-utnyttjas-i-sverige/" TargetMode="External"/><Relationship Id="rId30" Type="http://schemas.openxmlformats.org/officeDocument/2006/relationships/hyperlink" Target="https://unfccc.int/resource/docs/convkp/conveng.pdf" TargetMode="External"/><Relationship Id="rId35" Type="http://schemas.openxmlformats.org/officeDocument/2006/relationships/hyperlink" Target="https://www.tillvaxtanalys.se/download/18.62dd45451715a00666f1c3c1/1586366166371/Metaller" TargetMode="External"/><Relationship Id="rId43" Type="http://schemas.openxmlformats.org/officeDocument/2006/relationships/hyperlink" Target="https://www.sverigesmiljomal.se/miljomalen/skyddande-ozonskikt/lustgasutslapp/" TargetMode="External"/><Relationship Id="rId48" Type="http://schemas.openxmlformats.org/officeDocument/2006/relationships/hyperlink" Target="https://www.wwf.se/rapport/living-planet-report/" TargetMode="External"/><Relationship Id="rId56" Type="http://schemas.openxmlformats.org/officeDocument/2006/relationships/hyperlink" Target="https://www.undp-aciac.org/publications/Transport%20sector%20governance%20PPT.pdf" TargetMode="External"/><Relationship Id="rId64" Type="http://schemas.openxmlformats.org/officeDocument/2006/relationships/hyperlink" Target="https://www.institutetmotmutor.se/" TargetMode="External"/><Relationship Id="rId69" Type="http://schemas.openxmlformats.org/officeDocument/2006/relationships/hyperlink" Target="https://www.dagenssamhalle.se/samhalle-och-valfard/sjukvard/miljonfloden-fran-lakemedelsbolag-till-lakare/" TargetMode="External"/><Relationship Id="rId8" Type="http://schemas.openxmlformats.org/officeDocument/2006/relationships/hyperlink" Target="https://www.bbc.com/news/world-asia-65601644" TargetMode="External"/><Relationship Id="rId51" Type="http://schemas.openxmlformats.org/officeDocument/2006/relationships/hyperlink" Target="https://static1.squarespace.com/static/5e52409eb7b4050d431127f0/t/61e6afdba920604b6cae0786/1642508275472/Byggmarknadskommissionen+-+Slutrapport+%282022%29" TargetMode="External"/><Relationship Id="rId3" Type="http://schemas.openxmlformats.org/officeDocument/2006/relationships/hyperlink" Target="https://www.oecd.org/sv/publications/2018/02/oecd-due-diligence-guidance-for-responsible-business-conduct_c669bd57.html" TargetMode="External"/><Relationship Id="rId12" Type="http://schemas.openxmlformats.org/officeDocument/2006/relationships/hyperlink" Target="https://www.hrw.org/report/2021/07/22/aluminum-car-industrys-blind-spot/why-car-companies-should-address-human-rights" TargetMode="External"/><Relationship Id="rId17" Type="http://schemas.openxmlformats.org/officeDocument/2006/relationships/hyperlink" Target="https://www.naturskyddsforeningen.se/artiklar/miljoforsvarare-mer-hotade-an-nagonsin/" TargetMode="External"/><Relationship Id="rId25" Type="http://schemas.openxmlformats.org/officeDocument/2006/relationships/hyperlink" Target="https://www.av.se/press/stor-nationell-insats-mot-arbetslivskriminalitet/" TargetMode="External"/><Relationship Id="rId33" Type="http://schemas.openxmlformats.org/officeDocument/2006/relationships/hyperlink" Target="https://lakartidningen.se/klinik-och-vetenskap-1/artiklar-1/temaartikel/2019/02/halso-och-sjukvarden-paverkar-klimatet/" TargetMode="External"/><Relationship Id="rId38" Type="http://schemas.openxmlformats.org/officeDocument/2006/relationships/hyperlink" Target="https://www.chalmers.se/aktuellt/nyheter/see-ny-studie-avslojar-raoljans-totala-klimatavtryck/" TargetMode="External"/><Relationship Id="rId46" Type="http://schemas.openxmlformats.org/officeDocument/2006/relationships/hyperlink" Target="https://www.ipbes.net/global-assessment" TargetMode="External"/><Relationship Id="rId59" Type="http://schemas.openxmlformats.org/officeDocument/2006/relationships/hyperlink" Target="https://www.riksrevisionen.se/download/18.2008b69c18bd0f6ed3f29187/1607954480458/RiR%202020_27%20Anpassad.pdf" TargetMode="External"/><Relationship Id="rId67" Type="http://schemas.openxmlformats.org/officeDocument/2006/relationships/hyperlink" Target="https://www.aktuellhallbarhet.se/social-hallbarhet/antikorruption/lakemedelsindustrin-pekas-ut-for-korruption" TargetMode="External"/><Relationship Id="rId20" Type="http://schemas.openxmlformats.org/officeDocument/2006/relationships/hyperlink" Target="https://etisverige.se/wp-content/uploads/2024/03/Tagrapport-svensk-sammanfattning_ETI-Sverige.pdf" TargetMode="External"/><Relationship Id="rId41" Type="http://schemas.openxmlformats.org/officeDocument/2006/relationships/hyperlink" Target="https://www.upphandlingsmyndigheten.se/om-hallbar-upphandling/miljomassigt-hallbar-upphandling/analysera-inkopen-med-miljospendanalys/de-offentliga-inkopens-klimat--och-miljopaverkan/" TargetMode="External"/><Relationship Id="rId54" Type="http://schemas.openxmlformats.org/officeDocument/2006/relationships/hyperlink" Target="https://www.europol.europa.eu/media-press/newsroom/news/eur-91-million-worth-of-counterfeit-and-substandard-food-seized-in-europe-wide-operation" TargetMode="External"/><Relationship Id="rId62" Type="http://schemas.openxmlformats.org/officeDocument/2006/relationships/hyperlink" Target="https://www.oecd.org/content/dam/oecd/en/publications/reports/2017/10/global-trade-without-corruption_g1g7e2ae/9789264279353-en.pdf" TargetMode="External"/><Relationship Id="rId1" Type="http://schemas.openxmlformats.org/officeDocument/2006/relationships/slideLayout" Target="../slideLayouts/slideLayout10.xml"/><Relationship Id="rId6" Type="http://schemas.openxmlformats.org/officeDocument/2006/relationships/hyperlink" Target="https://ihrb-org.files.svdcdn.com/production/assets/uploads/reports/Top-10-Business-and-Human-Rights-Issues-in-2025-IHRB.pdf?dm=1733742948" TargetMode="External"/><Relationship Id="rId15" Type="http://schemas.openxmlformats.org/officeDocument/2006/relationships/hyperlink" Target="https://cdn.naturskyddsforeningen.se/uploads/2021/05/11103126/lakemedel_i_miljon_2019.pdf" TargetMode="External"/><Relationship Id="rId23" Type="http://schemas.openxmlformats.org/officeDocument/2006/relationships/hyperlink" Target="https://www.upphandlingsmyndigheten.se/om-hallbar-upphandling/socialt-hallbar-upphandling/arbetsrattsliga-villkor/arbetsrattsliga-villkor-enligt-kollektivavtal/publicerade-riskbedomningar/slutsatser-av-riskbedomning-tvatteriarbetare/" TargetMode="External"/><Relationship Id="rId28" Type="http://schemas.openxmlformats.org/officeDocument/2006/relationships/hyperlink" Target="https://eur-lex.europa.eu/eli/reg_del/2022/1288/oj" TargetMode="External"/><Relationship Id="rId36" Type="http://schemas.openxmlformats.org/officeDocument/2006/relationships/hyperlink" Target="https://www.naturvardsverket.se/data-och-statistik/klimat/vaxthusgaser-utslapp-fran-el-och-fjarrvarme/" TargetMode="External"/><Relationship Id="rId49" Type="http://schemas.openxmlformats.org/officeDocument/2006/relationships/hyperlink" Target="https://www.institutetmotmutor.se/rattsfallsbank/" TargetMode="External"/><Relationship Id="rId57" Type="http://schemas.openxmlformats.org/officeDocument/2006/relationships/hyperlink" Target="https://www.upphandlingsmyndigheten.se/riskanalyser/" TargetMode="External"/><Relationship Id="rId10" Type="http://schemas.openxmlformats.org/officeDocument/2006/relationships/hyperlink" Target="https://ejatlas.org/conflict/balsa-wood-extraction-ecuador" TargetMode="External"/><Relationship Id="rId31" Type="http://schemas.openxmlformats.org/officeDocument/2006/relationships/hyperlink" Target="https://www.ipcc.ch/sr15/chapter/glossary/" TargetMode="External"/><Relationship Id="rId44" Type="http://schemas.openxmlformats.org/officeDocument/2006/relationships/hyperlink" Target="https://lakartidningen.se/klinik-och-vetenskap-1/kommentar/2019/10/klimateffekterna-fran-anestesin-kan-minska/" TargetMode="External"/><Relationship Id="rId52" Type="http://schemas.openxmlformats.org/officeDocument/2006/relationships/hyperlink" Target="https://www.europol.europa.eu/cms/sites/default/files/documents/Environmental%20Crime%20in%20the%20Age%20of%20Climate%20Change%20-%20Public%20report_5.pdf" TargetMode="External"/><Relationship Id="rId60" Type="http://schemas.openxmlformats.org/officeDocument/2006/relationships/hyperlink" Target="https://www.ekobrottsmyndigheten.se/arbetslivskriminalitet/" TargetMode="External"/><Relationship Id="rId65" Type="http://schemas.openxmlformats.org/officeDocument/2006/relationships/hyperlink" Target="https://www.ganintegrity.com/country-profiles/china/" TargetMode="External"/><Relationship Id="rId4" Type="http://schemas.openxmlformats.org/officeDocument/2006/relationships/hyperlink" Target="https://www.europarl.europa.eu/doceo/document/TA-9-2024-0106_SV.html" TargetMode="External"/><Relationship Id="rId9" Type="http://schemas.openxmlformats.org/officeDocument/2006/relationships/hyperlink" Target="https://ejatlas.org/conflict/offshore-oil-bonanza-poses-existential-threat-for-coastal-communities-suriname" TargetMode="External"/><Relationship Id="rId13" Type="http://schemas.openxmlformats.org/officeDocument/2006/relationships/hyperlink" Target="https://files.wri.org/d8/s3fs-public/estimating-role-seven-commodities-agriculture-linked-deforestation.pdf" TargetMode="External"/><Relationship Id="rId18" Type="http://schemas.openxmlformats.org/officeDocument/2006/relationships/hyperlink" Target="https://www.upphandlingsmyndigheten.se/om-hallbar-upphandling/socialt-hallbar-upphandling/arbetsrattsliga-villkor/arbetsrattsliga-villkor-enligt-kollektivavtal/publicerade-riskbedomningar/slutsatser-av-riskbedomning-skogsvardare/" TargetMode="External"/><Relationship Id="rId39" Type="http://schemas.openxmlformats.org/officeDocument/2006/relationships/hyperlink" Target="https://www.naturvardsverket.se/amnesomraden/klimatomstallningen/omraden/klimatet-och-transporterna/" TargetMode="External"/><Relationship Id="rId34" Type="http://schemas.openxmlformats.org/officeDocument/2006/relationships/hyperlink" Target="https://skr.se/skr/tjanster/larandeexempel/allalarandeexempel/insamlingochatervinningavanestesigaserfranoperation.77699.html" TargetMode="External"/><Relationship Id="rId50" Type="http://schemas.openxmlformats.org/officeDocument/2006/relationships/hyperlink" Target="https://www.fi.se/sv/publicerat/nyheter/2021/penningtvatt-nationell-riskbedomning-pekar-ut-handeln/#:~:text=De%20sektorer%20som%20l%C3%B6per%20st%C3%B6rst%20risk%20att%20utnyttjas,i%20f%C3%B6rl%C3%A4ngningen%20bidra%20till%20finansiering%20av%20kriminella%20n%C3%A4tverk." TargetMode="External"/><Relationship Id="rId55" Type="http://schemas.openxmlformats.org/officeDocument/2006/relationships/hyperlink" Target="https://www.sciencedirect.com/science/article/pii/S2949791423000222"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5.svg"/><Relationship Id="rId2" Type="http://schemas.openxmlformats.org/officeDocument/2006/relationships/notesSlide" Target="../notesSlides/notesSlide28.xml"/><Relationship Id="rId1" Type="http://schemas.openxmlformats.org/officeDocument/2006/relationships/slideLayout" Target="../slideLayouts/slideLayout10.xml"/><Relationship Id="rId6" Type="http://schemas.openxmlformats.org/officeDocument/2006/relationships/image" Target="../media/image11.svg"/><Relationship Id="rId11" Type="http://schemas.openxmlformats.org/officeDocument/2006/relationships/image" Target="../media/image14.png"/><Relationship Id="rId5" Type="http://schemas.openxmlformats.org/officeDocument/2006/relationships/image" Target="../media/image10.png"/><Relationship Id="rId10" Type="http://schemas.openxmlformats.org/officeDocument/2006/relationships/image" Target="../media/image17.svg"/><Relationship Id="rId4" Type="http://schemas.openxmlformats.org/officeDocument/2006/relationships/image" Target="../media/image9.sv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hyperlink" Target="mailto:pauline.gothberg@regionstockholm.se" TargetMode="External"/><Relationship Id="rId2" Type="http://schemas.openxmlformats.org/officeDocument/2006/relationships/hyperlink" Target="mailto:nina.wertholz@regionstockholm.se"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1.xml"/><Relationship Id="rId1" Type="http://schemas.openxmlformats.org/officeDocument/2006/relationships/slideLayout" Target="../slideLayouts/slideLayout10.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AEDBEC-6893-B3B3-A486-162F84C52917}"/>
              </a:ext>
            </a:extLst>
          </p:cNvPr>
          <p:cNvSpPr>
            <a:spLocks noGrp="1"/>
          </p:cNvSpPr>
          <p:nvPr>
            <p:ph type="ctrTitle"/>
          </p:nvPr>
        </p:nvSpPr>
        <p:spPr/>
        <p:txBody>
          <a:bodyPr/>
          <a:lstStyle/>
          <a:p>
            <a:r>
              <a:rPr lang="sv-SE"/>
              <a:t>Riskkartläggning utifrån hållbarhetsområden</a:t>
            </a:r>
          </a:p>
        </p:txBody>
      </p:sp>
      <p:sp>
        <p:nvSpPr>
          <p:cNvPr id="3" name="Underrubrik 2">
            <a:extLst>
              <a:ext uri="{FF2B5EF4-FFF2-40B4-BE49-F238E27FC236}">
                <a16:creationId xmlns:a16="http://schemas.microsoft.com/office/drawing/2014/main" id="{C5104183-490D-B584-E2B2-9AD7C17B64D9}"/>
              </a:ext>
            </a:extLst>
          </p:cNvPr>
          <p:cNvSpPr>
            <a:spLocks noGrp="1"/>
          </p:cNvSpPr>
          <p:nvPr>
            <p:ph type="subTitle" idx="1"/>
          </p:nvPr>
        </p:nvSpPr>
        <p:spPr/>
        <p:txBody>
          <a:bodyPr/>
          <a:lstStyle/>
          <a:p>
            <a:r>
              <a:rPr lang="sv-SE" sz="1800" dirty="0">
                <a:latin typeface="Poppins" panose="00000500000000000000" pitchFamily="2" charset="0"/>
                <a:cs typeface="Poppins" panose="00000500000000000000" pitchFamily="2" charset="0"/>
              </a:rPr>
              <a:t>Regionernas nationella samordning för hållbar upphandling</a:t>
            </a:r>
          </a:p>
          <a:p>
            <a:r>
              <a:rPr lang="sv-SE" dirty="0">
                <a:latin typeface="Poppins" panose="00000500000000000000" pitchFamily="2" charset="0"/>
                <a:cs typeface="Poppins" panose="00000500000000000000" pitchFamily="2" charset="0"/>
              </a:rPr>
              <a:t>Version 2:  2025-02-05</a:t>
            </a:r>
            <a:endParaRPr lang="sv-SE" sz="1800" dirty="0">
              <a:latin typeface="Poppins" panose="00000500000000000000" pitchFamily="2" charset="0"/>
              <a:cs typeface="Poppins" panose="00000500000000000000" pitchFamily="2" charset="0"/>
            </a:endParaRPr>
          </a:p>
          <a:p>
            <a:endParaRPr lang="sv-SE" dirty="0">
              <a:latin typeface="Poppins" panose="00000500000000000000" pitchFamily="2" charset="0"/>
              <a:cs typeface="Poppins" panose="00000500000000000000" pitchFamily="2" charset="0"/>
            </a:endParaRPr>
          </a:p>
        </p:txBody>
      </p:sp>
      <p:sp>
        <p:nvSpPr>
          <p:cNvPr id="4" name="Platshållare för bildnummer 3">
            <a:extLst>
              <a:ext uri="{FF2B5EF4-FFF2-40B4-BE49-F238E27FC236}">
                <a16:creationId xmlns:a16="http://schemas.microsoft.com/office/drawing/2014/main" id="{154F08D3-F7BA-7D36-DC3F-B75D3E547BCF}"/>
              </a:ext>
            </a:extLst>
          </p:cNvPr>
          <p:cNvSpPr>
            <a:spLocks noGrp="1"/>
          </p:cNvSpPr>
          <p:nvPr>
            <p:ph type="sldNum" sz="quarter" idx="12"/>
          </p:nvPr>
        </p:nvSpPr>
        <p:spPr>
          <a:xfrm>
            <a:off x="-95250" y="6273800"/>
            <a:ext cx="683339" cy="365125"/>
          </a:xfrm>
        </p:spPr>
        <p:txBody>
          <a:bodyPr/>
          <a:lstStyle/>
          <a:p>
            <a:fld id="{D57F1E4F-1CFF-5643-939E-217C01CDF565}" type="slidenum">
              <a:rPr lang="en-US" smtClean="0">
                <a:solidFill>
                  <a:schemeClr val="bg1">
                    <a:lumMod val="65000"/>
                  </a:schemeClr>
                </a:solidFill>
              </a:rPr>
              <a:pPr/>
              <a:t>1</a:t>
            </a:fld>
            <a:endParaRPr lang="en-US">
              <a:solidFill>
                <a:schemeClr val="bg1">
                  <a:lumMod val="65000"/>
                </a:schemeClr>
              </a:solidFill>
            </a:endParaRPr>
          </a:p>
        </p:txBody>
      </p:sp>
    </p:spTree>
    <p:extLst>
      <p:ext uri="{BB962C8B-B14F-4D97-AF65-F5344CB8AC3E}">
        <p14:creationId xmlns:p14="http://schemas.microsoft.com/office/powerpoint/2010/main" val="3437484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C10C5-093A-CDB1-5AC1-43E75E8856CB}"/>
            </a:ext>
          </a:extLst>
        </p:cNvPr>
        <p:cNvGrpSpPr/>
        <p:nvPr/>
      </p:nvGrpSpPr>
      <p:grpSpPr>
        <a:xfrm>
          <a:off x="0" y="0"/>
          <a:ext cx="0" cy="0"/>
          <a:chOff x="0" y="0"/>
          <a:chExt cx="0" cy="0"/>
        </a:xfrm>
      </p:grpSpPr>
      <p:graphicFrame>
        <p:nvGraphicFramePr>
          <p:cNvPr id="11" name="Tabell 10">
            <a:extLst>
              <a:ext uri="{FF2B5EF4-FFF2-40B4-BE49-F238E27FC236}">
                <a16:creationId xmlns:a16="http://schemas.microsoft.com/office/drawing/2014/main" id="{045772A1-55DD-9B9A-0AC1-7DDCAC76D3C5}"/>
              </a:ext>
            </a:extLst>
          </p:cNvPr>
          <p:cNvGraphicFramePr>
            <a:graphicFrameLocks noGrp="1"/>
          </p:cNvGraphicFramePr>
          <p:nvPr>
            <p:extLst>
              <p:ext uri="{D42A27DB-BD31-4B8C-83A1-F6EECF244321}">
                <p14:modId xmlns:p14="http://schemas.microsoft.com/office/powerpoint/2010/main" val="4113939831"/>
              </p:ext>
            </p:extLst>
          </p:nvPr>
        </p:nvGraphicFramePr>
        <p:xfrm>
          <a:off x="463550" y="302083"/>
          <a:ext cx="11267615" cy="5425440"/>
        </p:xfrm>
        <a:graphic>
          <a:graphicData uri="http://schemas.openxmlformats.org/drawingml/2006/table">
            <a:tbl>
              <a:tblPr firstRow="1" bandRow="1">
                <a:tableStyleId>{72833802-FEF1-4C79-8D5D-14CF1EAF98D9}</a:tableStyleId>
              </a:tblPr>
              <a:tblGrid>
                <a:gridCol w="1838986">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4">
                              <a:lumMod val="25000"/>
                            </a:schemeClr>
                          </a:solidFill>
                          <a:latin typeface="Poppins"/>
                          <a:cs typeface="Poppins"/>
                        </a:rPr>
                        <a:t>Mänskliga rättigheter inkl. miljörättigheter</a:t>
                      </a:r>
                      <a:r>
                        <a:rPr lang="sv-SE" sz="1300">
                          <a:latin typeface="Poppins"/>
                          <a:cs typeface="Poppins"/>
                        </a:rPr>
                        <a:t> </a:t>
                      </a:r>
                      <a:r>
                        <a:rPr lang="sv-SE" sz="1300" b="0">
                          <a:solidFill>
                            <a:schemeClr val="tx1">
                              <a:lumMod val="75000"/>
                              <a:lumOff val="25000"/>
                            </a:schemeClr>
                          </a:solidFill>
                          <a:latin typeface="Poppins"/>
                          <a:cs typeface="Poppins"/>
                        </a:rPr>
                        <a:t> -  inköpskategorier</a:t>
                      </a:r>
                      <a:endParaRPr lang="sv-SE" sz="130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Tillverkning</a:t>
                      </a:r>
                      <a:endParaRPr lang="sv-SE" sz="900">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a:cs typeface="Poppins"/>
                        </a:rPr>
                        <a:t>Övergripande material och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149352">
                <a:tc>
                  <a:txBody>
                    <a:bodyPr/>
                    <a:lstStyle/>
                    <a:p>
                      <a:r>
                        <a:rPr lang="sv-SE" sz="800" b="0">
                          <a:solidFill>
                            <a:schemeClr val="tx1">
                              <a:lumMod val="75000"/>
                              <a:lumOff val="25000"/>
                            </a:schemeClr>
                          </a:solidFill>
                          <a:latin typeface="Poppins"/>
                          <a:cs typeface="Poppins"/>
                        </a:rPr>
                        <a:t>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a:cs typeface="Poppins"/>
                        </a:rPr>
                        <a:t>Reklamartiklar, Trycksaker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kern="1200" dirty="0">
                          <a:solidFill>
                            <a:schemeClr val="bg1"/>
                          </a:solidFill>
                          <a:latin typeface="Poppins"/>
                          <a:ea typeface="+mn-ea"/>
                          <a:cs typeface="Poppins"/>
                        </a:rPr>
                        <a:t>Risk för betydande negativ påverkan genom skogsavverkning vilket kan leda till tvångs-förflyttningar och förlust av försörjnings-möjligheter.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1">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6536255"/>
                  </a:ext>
                </a:extLst>
              </a:tr>
              <a:tr h="0">
                <a:tc>
                  <a:txBody>
                    <a:bodyPr/>
                    <a:lstStyle/>
                    <a:p>
                      <a:r>
                        <a:rPr lang="sv-SE" sz="800" b="0">
                          <a:solidFill>
                            <a:schemeClr val="tx1">
                              <a:lumMod val="75000"/>
                              <a:lumOff val="25000"/>
                            </a:schemeClr>
                          </a:solidFill>
                          <a:latin typeface="Poppins"/>
                          <a:cs typeface="Poppins"/>
                        </a:rPr>
                        <a:t>Naturbruk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Jordbruk &amp; skogsbruk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a:cs typeface="Poppins"/>
                        </a:rPr>
                        <a:t>Risk för betydande negativ påverkan genom markförstörelse, förlust av biologisk mångfald och utsläpp av växthusgaser. Kan innebära tvångsförflyttningar, föroreningar från jordbruk, ohållbar vattenanvändning som påverkar omkringliggande samhällen samt föroreningar från bekämpningsmedel.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hMerge="1">
                  <a:txBody>
                    <a:bodyPr/>
                    <a:lstStyle/>
                    <a:p>
                      <a:endParaRPr lang="sv-SE"/>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0592313"/>
                  </a:ext>
                </a:extLst>
              </a:tr>
              <a:tr h="156962">
                <a:tc gridSpan="2">
                  <a:txBody>
                    <a:bodyPr/>
                    <a:lstStyle/>
                    <a:p>
                      <a:r>
                        <a:rPr lang="sv-SE" sz="800" b="1" kern="1200">
                          <a:solidFill>
                            <a:schemeClr val="bg1"/>
                          </a:solidFill>
                          <a:latin typeface="Poppins"/>
                          <a:ea typeface="+mn-ea"/>
                          <a:cs typeface="Poppins"/>
                        </a:rPr>
                        <a:t>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Energi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Elektricitet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a:ea typeface="+mn-ea"/>
                          <a:cs typeface="Poppins"/>
                        </a:rPr>
                        <a:t>Risk för betydande negativ påverkan för </a:t>
                      </a:r>
                    </a:p>
                    <a:p>
                      <a:pPr marL="0" indent="0">
                        <a:buFontTx/>
                        <a:buNone/>
                      </a:pPr>
                      <a:r>
                        <a:rPr lang="sv-SE" sz="800" b="0" i="0" kern="1200" dirty="0">
                          <a:solidFill>
                            <a:schemeClr val="bg1"/>
                          </a:solidFill>
                          <a:effectLst/>
                          <a:latin typeface="Poppins"/>
                          <a:ea typeface="+mn-ea"/>
                          <a:cs typeface="Poppins"/>
                        </a:rPr>
                        <a:t>fossilbaserad och biomassakälla är kopplat till växthusgasutsläpp, förorening och avskogning, tvångsförflyttning, samt förlust av försörjnings-möjligheter.</a:t>
                      </a:r>
                    </a:p>
                    <a:p>
                      <a:pPr marL="0" indent="0">
                        <a:buFontTx/>
                        <a:buNone/>
                      </a:pPr>
                      <a:r>
                        <a:rPr lang="sv-SE" sz="800" b="0" i="0" kern="1200" dirty="0">
                          <a:solidFill>
                            <a:schemeClr val="bg1"/>
                          </a:solidFill>
                          <a:effectLst/>
                          <a:latin typeface="Poppins"/>
                          <a:ea typeface="+mn-ea"/>
                          <a:cs typeface="Poppins"/>
                        </a:rPr>
                        <a:t>Vattenkraft är kopplad till negativa effekter på vattenflöden och fiskebestånd som kan påverka försörjningsmöjligheterna för lokalsamhällen och ursprungsbefolkningar.  Dammprojekt kan leda till tvångsförflyttningar och förlust av landområden.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a:ea typeface="+mn-ea"/>
                          <a:cs typeface="Poppins"/>
                        </a:rPr>
                        <a:t>Sol- och vindkraft tar ofta stora ytor i anspråk vilket kan påverka ursprungsbefolkningar och lokalsamhällens rätt att nyttja marken, samt kan leda till tvångsförflyttningar.  </a:t>
                      </a:r>
                    </a:p>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extLst>
                  <a:ext uri="{0D108BD9-81ED-4DB2-BD59-A6C34878D82A}">
                    <a16:rowId xmlns:a16="http://schemas.microsoft.com/office/drawing/2014/main" val="3882169462"/>
                  </a:ext>
                </a:extLst>
              </a:tr>
              <a:tr h="137423">
                <a:tc>
                  <a:txBody>
                    <a:bodyPr/>
                    <a:lstStyle/>
                    <a:p>
                      <a:endParaRPr lang="sv-SE" sz="10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Gas, olja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a:ea typeface="+mn-ea"/>
                          <a:cs typeface="Poppins"/>
                        </a:rPr>
                        <a:t>Utvinning av olja och gas innebär en risk för betydande negativ påverkan på ursprungsbefolkningar och lokalsamhällen. Tvångsförflyttning, migration, förlust av försörjningsmöjligheter,  våld inklusive könsrelaterat våld. Sårbara grupper är kvinnor, barn och miljörättsförsvarare.</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2201495"/>
                  </a:ext>
                </a:extLst>
              </a:tr>
              <a:tr h="137423">
                <a:tc>
                  <a:txBody>
                    <a:bodyPr/>
                    <a:lstStyle/>
                    <a:p>
                      <a:r>
                        <a:rPr lang="sv-SE" sz="800" b="0">
                          <a:solidFill>
                            <a:schemeClr val="tx1">
                              <a:lumMod val="75000"/>
                              <a:lumOff val="25000"/>
                            </a:schemeClr>
                          </a:solidFill>
                          <a:latin typeface="Poppins"/>
                          <a:cs typeface="Poppins"/>
                        </a:rPr>
                        <a:t>Bygg &amp; fastighet</a:t>
                      </a:r>
                    </a:p>
                    <a:p>
                      <a:r>
                        <a:rPr lang="sv-SE" sz="800" b="0">
                          <a:solidFill>
                            <a:schemeClr val="tx1">
                              <a:lumMod val="75000"/>
                              <a:lumOff val="25000"/>
                            </a:schemeClr>
                          </a:solidFill>
                          <a:latin typeface="Poppins"/>
                          <a:cs typeface="Poppins"/>
                        </a:rPr>
                        <a:t>Teknisk infrastruktur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Bygg- och anläggningsmaterial, järn-, bygg- och elhandelsvaror, fastighetsrelaterad teknisk utrustning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a:ea typeface="+mn-ea"/>
                          <a:cs typeface="Poppins"/>
                        </a:rPr>
                        <a:t>Risk för betydande negativ påverkan är kopplat till avskogning, oljeutvinning, mineralutvinning och förorening. </a:t>
                      </a:r>
                    </a:p>
                    <a:p>
                      <a:endParaRPr lang="sv-SE" sz="800" b="0" i="0" kern="1200">
                        <a:solidFill>
                          <a:schemeClr val="bg1"/>
                        </a:solidFill>
                        <a:effectLst/>
                        <a:latin typeface="Poppins" panose="00000500000000000000" pitchFamily="2" charset="0"/>
                        <a:ea typeface="+mn-ea"/>
                        <a:cs typeface="Poppins" panose="00000500000000000000" pitchFamily="2" charset="0"/>
                      </a:endParaRPr>
                    </a:p>
                    <a:p>
                      <a:r>
                        <a:rPr lang="sv-SE" sz="800" b="0" i="0" kern="1200">
                          <a:solidFill>
                            <a:schemeClr val="bg1"/>
                          </a:solidFill>
                          <a:effectLst/>
                          <a:latin typeface="Poppins"/>
                          <a:ea typeface="+mn-ea"/>
                          <a:cs typeface="Poppins"/>
                        </a:rPr>
                        <a:t>Omfattar produkter och material med hög miljöpåverkan såsom oljebaserade produkter, aluminium, stål/metall, betong/cement.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9888686"/>
                  </a:ext>
                </a:extLst>
              </a:tr>
            </a:tbl>
          </a:graphicData>
        </a:graphic>
      </p:graphicFrame>
      <p:sp>
        <p:nvSpPr>
          <p:cNvPr id="2" name="Platshållare för bildnummer 1">
            <a:extLst>
              <a:ext uri="{FF2B5EF4-FFF2-40B4-BE49-F238E27FC236}">
                <a16:creationId xmlns:a16="http://schemas.microsoft.com/office/drawing/2014/main" id="{4BA2BF1E-016F-7C00-A229-2B84AD0FBE4D}"/>
              </a:ext>
            </a:extLst>
          </p:cNvPr>
          <p:cNvSpPr>
            <a:spLocks noGrp="1"/>
          </p:cNvSpPr>
          <p:nvPr>
            <p:ph type="sldNum" sz="quarter" idx="12"/>
          </p:nvPr>
        </p:nvSpPr>
        <p:spPr/>
        <p:txBody>
          <a:bodyPr/>
          <a:lstStyle/>
          <a:p>
            <a:fld id="{D57F1E4F-1CFF-5643-939E-217C01CDF565}" type="slidenum">
              <a:rPr lang="en-US" smtClean="0"/>
              <a:pPr/>
              <a:t>10</a:t>
            </a:fld>
            <a:endParaRPr lang="en-US"/>
          </a:p>
        </p:txBody>
      </p:sp>
    </p:spTree>
    <p:extLst>
      <p:ext uri="{BB962C8B-B14F-4D97-AF65-F5344CB8AC3E}">
        <p14:creationId xmlns:p14="http://schemas.microsoft.com/office/powerpoint/2010/main" val="3429578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55DF0-6E1A-2819-B539-BAC763A2235E}"/>
            </a:ext>
          </a:extLst>
        </p:cNvPr>
        <p:cNvGrpSpPr/>
        <p:nvPr/>
      </p:nvGrpSpPr>
      <p:grpSpPr>
        <a:xfrm>
          <a:off x="0" y="0"/>
          <a:ext cx="0" cy="0"/>
          <a:chOff x="0" y="0"/>
          <a:chExt cx="0" cy="0"/>
        </a:xfrm>
      </p:grpSpPr>
      <p:graphicFrame>
        <p:nvGraphicFramePr>
          <p:cNvPr id="11" name="Tabell 10">
            <a:extLst>
              <a:ext uri="{FF2B5EF4-FFF2-40B4-BE49-F238E27FC236}">
                <a16:creationId xmlns:a16="http://schemas.microsoft.com/office/drawing/2014/main" id="{2E3944D3-3BE3-5E0A-02DE-FCEE7191302A}"/>
              </a:ext>
            </a:extLst>
          </p:cNvPr>
          <p:cNvGraphicFramePr>
            <a:graphicFrameLocks noGrp="1"/>
          </p:cNvGraphicFramePr>
          <p:nvPr>
            <p:extLst>
              <p:ext uri="{D42A27DB-BD31-4B8C-83A1-F6EECF244321}">
                <p14:modId xmlns:p14="http://schemas.microsoft.com/office/powerpoint/2010/main" val="2758029851"/>
              </p:ext>
            </p:extLst>
          </p:nvPr>
        </p:nvGraphicFramePr>
        <p:xfrm>
          <a:off x="416572" y="343660"/>
          <a:ext cx="11270330" cy="560832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3073425">
                  <a:extLst>
                    <a:ext uri="{9D8B030D-6E8A-4147-A177-3AD203B41FA5}">
                      <a16:colId xmlns:a16="http://schemas.microsoft.com/office/drawing/2014/main" val="3870005160"/>
                    </a:ext>
                  </a:extLst>
                </a:gridCol>
                <a:gridCol w="2144473">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4">
                              <a:lumMod val="25000"/>
                            </a:schemeClr>
                          </a:solidFill>
                          <a:latin typeface="Poppins"/>
                          <a:cs typeface="Poppins"/>
                        </a:rPr>
                        <a:t>Mänskliga rättigheter inkl. miljörättigheter</a:t>
                      </a:r>
                      <a:r>
                        <a:rPr lang="sv-SE" sz="1300">
                          <a:latin typeface="Poppins"/>
                          <a:cs typeface="Poppins"/>
                        </a:rPr>
                        <a:t> </a:t>
                      </a:r>
                      <a:r>
                        <a:rPr lang="sv-SE" sz="1300" b="0">
                          <a:solidFill>
                            <a:schemeClr val="tx1">
                              <a:lumMod val="75000"/>
                              <a:lumOff val="25000"/>
                            </a:schemeClr>
                          </a:solidFill>
                          <a:latin typeface="Poppins"/>
                          <a:cs typeface="Poppins"/>
                        </a:rPr>
                        <a:t>- inköpskategorier</a:t>
                      </a:r>
                      <a:endParaRPr lang="sv-SE" sz="130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Tillverkning</a:t>
                      </a:r>
                      <a:endParaRPr lang="sv-SE" sz="900">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a:cs typeface="Poppins"/>
                        </a:rPr>
                        <a:t>IT &amp; 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r>
                        <a:rPr lang="sv-SE" sz="800" b="0">
                          <a:solidFill>
                            <a:schemeClr val="tx1">
                              <a:lumMod val="75000"/>
                              <a:lumOff val="25000"/>
                            </a:schemeClr>
                          </a:solidFill>
                          <a:latin typeface="Poppins"/>
                          <a:cs typeface="Poppins"/>
                        </a:rPr>
                        <a:t>IT Arbetsplats</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Hårdvara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a:cs typeface="Poppins"/>
                        </a:rPr>
                        <a:t>Risk för betydande negativ påverkan på ursprungsbefolkningar och lokalsamhällen vid mineralutvinning.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2725573"/>
                  </a:ext>
                </a:extLst>
              </a:tr>
              <a:tr h="156962">
                <a:tc gridSpan="2">
                  <a:txBody>
                    <a:bodyPr/>
                    <a:lstStyle/>
                    <a:p>
                      <a:r>
                        <a:rPr lang="sv-SE" sz="800" b="1" kern="1200">
                          <a:solidFill>
                            <a:schemeClr val="bg1"/>
                          </a:solidFill>
                          <a:latin typeface="Poppins"/>
                          <a:ea typeface="+mn-ea"/>
                          <a:cs typeface="Poppins"/>
                        </a:rPr>
                        <a:t>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Personbilar, bussar, lastbilar, tåg, utryckningsfordon, övriga fordon, fartyg, spårfordon, arbetsfordon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Köp &amp; leasing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rtl="0" eaLnBrk="1" fontAlgn="auto" latinLnBrk="0" hangingPunct="1">
                        <a:lnSpc>
                          <a:spcPct val="100000"/>
                        </a:lnSpc>
                        <a:spcBef>
                          <a:spcPts val="0"/>
                        </a:spcBef>
                        <a:spcAft>
                          <a:spcPts val="0"/>
                        </a:spcAft>
                        <a:buClrTx/>
                        <a:buSzTx/>
                        <a:buFontTx/>
                        <a:buNone/>
                      </a:pPr>
                      <a:r>
                        <a:rPr lang="sv-SE" sz="800">
                          <a:solidFill>
                            <a:schemeClr val="bg1"/>
                          </a:solidFill>
                          <a:latin typeface="Poppins"/>
                          <a:cs typeface="Poppins"/>
                        </a:rPr>
                        <a:t>Risk för betydande negativ påverkan på ursprungsbefolkningar och lokalsamhällen vid mineralutvinning. </a:t>
                      </a:r>
                    </a:p>
                    <a:p>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kern="1200">
                        <a:solidFill>
                          <a:schemeClr val="tx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37423">
                <a:tc>
                  <a:txBody>
                    <a:bodyPr/>
                    <a:lstStyle/>
                    <a:p>
                      <a:r>
                        <a:rPr lang="sv-SE" sz="800" b="0">
                          <a:solidFill>
                            <a:schemeClr val="tx1">
                              <a:lumMod val="75000"/>
                              <a:lumOff val="25000"/>
                            </a:schemeClr>
                          </a:solidFill>
                          <a:latin typeface="Poppins"/>
                          <a:cs typeface="Poppins"/>
                        </a:rPr>
                        <a:t>Drivmedel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a:solidFill>
                            <a:schemeClr val="bg1"/>
                          </a:solidFill>
                          <a:effectLst/>
                          <a:latin typeface="Poppins"/>
                          <a:ea typeface="+mn-ea"/>
                          <a:cs typeface="Poppins"/>
                        </a:rPr>
                        <a:t>Utvinning och förädling av olja och gas innebär en risk för betydande negativ påverkan på ursprungsbefolkningar och lokalsamhällen. Exempelvis tvångsförflyttning, migration, förlust av försörjningsmöjligheter,  våld inklusive könsrelaterat våld. Sårbara grupper är kvinnor, barn och miljörättsförsvarare.</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kern="1200">
                        <a:solidFill>
                          <a:schemeClr val="tx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5793262"/>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err="1">
                          <a:solidFill>
                            <a:schemeClr val="bg1"/>
                          </a:solidFill>
                          <a:latin typeface="Poppins"/>
                          <a:ea typeface="+mn-ea"/>
                          <a:cs typeface="Poppins"/>
                        </a:rPr>
                        <a:t>Facility</a:t>
                      </a:r>
                      <a:r>
                        <a:rPr lang="sv-SE" sz="800" b="1" kern="1200" noProof="0">
                          <a:solidFill>
                            <a:schemeClr val="bg1"/>
                          </a:solidFill>
                          <a:latin typeface="Poppins"/>
                          <a:ea typeface="+mn-ea"/>
                          <a:cs typeface="Poppins"/>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057137541"/>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Livsmedel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Catering och fika, livsmedel, patientmåltider, kaffe- och </a:t>
                      </a:r>
                      <a:r>
                        <a:rPr lang="sv-SE" sz="800" b="0" err="1">
                          <a:solidFill>
                            <a:schemeClr val="tx1">
                              <a:lumMod val="75000"/>
                              <a:lumOff val="25000"/>
                            </a:schemeClr>
                          </a:solidFill>
                          <a:latin typeface="Poppins"/>
                          <a:cs typeface="Poppins"/>
                        </a:rPr>
                        <a:t>vending</a:t>
                      </a:r>
                      <a:r>
                        <a:rPr lang="sv-SE" sz="800" b="0">
                          <a:solidFill>
                            <a:schemeClr val="tx1">
                              <a:lumMod val="75000"/>
                              <a:lumOff val="25000"/>
                            </a:schemeClr>
                          </a:solidFill>
                          <a:latin typeface="Poppins"/>
                          <a:cs typeface="Poppins"/>
                        </a:rPr>
                        <a:t> maskiner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a:ea typeface="+mn-ea"/>
                          <a:cs typeface="Poppins"/>
                        </a:rPr>
                        <a:t>Beredning av mark för bl.a. djurhållning, odling av soja, kakao, kaffe och oljepalm innebär höga risker för avskogning. Tar stora landområden i anspråk samt hög vattenanvändning. Risk för betydande negativ påverkan på ursprungsbefolkningar och lokalsamhällen. Exempelvis tvångsförflyttning, migration, förlust av försörjningsmöjligheter. </a:t>
                      </a:r>
                    </a:p>
                    <a:p>
                      <a:endParaRPr lang="sv-SE" sz="800" i="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pPr marL="0" marR="0" lvl="0" indent="0" algn="l">
                        <a:lnSpc>
                          <a:spcPct val="100000"/>
                        </a:lnSpc>
                        <a:spcBef>
                          <a:spcPts val="0"/>
                        </a:spcBef>
                        <a:spcAft>
                          <a:spcPts val="0"/>
                        </a:spcAft>
                        <a:buNone/>
                      </a:pPr>
                      <a:r>
                        <a:rPr lang="sv-SE" sz="800" b="0" i="0" u="none" strike="noStrike" kern="1200" noProof="0">
                          <a:solidFill>
                            <a:schemeClr val="bg1"/>
                          </a:solidFill>
                          <a:latin typeface="Poppins"/>
                        </a:rPr>
                        <a:t>Föroreningar från jordbruk, ohållbar vattenanvändning som påverkar omkringliggande samhällen samt föroreningar från bekämpningsmedel innebär risk för negativ påverkan på lokalsamhällen och ursprungsbefolkningar. </a:t>
                      </a:r>
                      <a:endParaRPr lang="sv-SE"/>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2048652"/>
                  </a:ext>
                </a:extLst>
              </a:tr>
              <a:tr h="137423">
                <a:tc>
                  <a:txBody>
                    <a:bodyPr/>
                    <a:lstStyle/>
                    <a:p>
                      <a:pPr marL="0" lvl="0" indent="0" algn="l" defTabSz="457200">
                        <a:lnSpc>
                          <a:spcPct val="100000"/>
                        </a:lnSpc>
                        <a:spcBef>
                          <a:spcPts val="0"/>
                        </a:spcBef>
                        <a:spcAft>
                          <a:spcPts val="0"/>
                        </a:spcAft>
                        <a:buNone/>
                        <a:tabLst/>
                        <a:defRPr/>
                      </a:pPr>
                      <a:r>
                        <a:rPr lang="sv-SE" sz="800" b="0" i="0" u="none" strike="noStrike" noProof="0">
                          <a:solidFill>
                            <a:schemeClr val="tx1">
                              <a:lumMod val="75000"/>
                              <a:lumOff val="25000"/>
                            </a:schemeClr>
                          </a:solidFill>
                          <a:latin typeface="Poppins"/>
                        </a:rPr>
                        <a:t>Möbler</a:t>
                      </a:r>
                      <a:endParaRPr lang="sv-SE"/>
                    </a:p>
                  </a:txBody>
                  <a:tcPr>
                    <a:lnL w="3174">
                      <a:solidFill>
                        <a:schemeClr val="accent6">
                          <a:lumMod val="60000"/>
                          <a:lumOff val="40000"/>
                        </a:schemeClr>
                      </a:solidFill>
                    </a:lnL>
                    <a:lnR w="3174">
                      <a:solidFill>
                        <a:schemeClr val="accent6">
                          <a:lumMod val="60000"/>
                          <a:lumOff val="40000"/>
                        </a:schemeClr>
                      </a:solidFill>
                    </a:lnR>
                    <a:lnT w="3175" cap="flat" cmpd="sng" algn="ctr">
                      <a:solidFill>
                        <a:schemeClr val="accent6">
                          <a:lumMod val="60000"/>
                          <a:lumOff val="40000"/>
                        </a:schemeClr>
                      </a:solidFill>
                      <a:prstDash val="solid"/>
                      <a:round/>
                      <a:headEnd type="none" w="med" len="med"/>
                      <a:tailEnd type="none" w="med" len="med"/>
                    </a:lnT>
                    <a:lnB w="3174" cap="flat" cmpd="sng" algn="ctr">
                      <a:solidFill>
                        <a:schemeClr val="accent6">
                          <a:lumMod val="60000"/>
                          <a:lumOff val="40000"/>
                        </a:schemeClr>
                      </a:solidFill>
                      <a:prstDash val="solid"/>
                      <a:round/>
                      <a:headEnd type="none" w="med" len="med"/>
                      <a:tailEnd type="none" w="med" len="med"/>
                    </a:lnB>
                    <a:lnTlToBr w="0">
                      <a:noFill/>
                    </a:lnTlToBr>
                    <a:lnBlToTr w="0">
                      <a:noFill/>
                    </a:lnBlToTr>
                    <a:solidFill>
                      <a:schemeClr val="accent6">
                        <a:lumMod val="40000"/>
                        <a:lumOff val="60000"/>
                      </a:schemeClr>
                    </a:solidFill>
                  </a:tcPr>
                </a:tc>
                <a:tc>
                  <a:txBody>
                    <a:bodyPr/>
                    <a:lstStyle/>
                    <a:p>
                      <a:pPr lvl="0">
                        <a:buNone/>
                      </a:pPr>
                      <a:r>
                        <a:rPr lang="sv-SE" sz="800" b="0" i="0" u="none" strike="noStrike" noProof="0">
                          <a:solidFill>
                            <a:schemeClr val="tx1">
                              <a:lumMod val="75000"/>
                              <a:lumOff val="25000"/>
                            </a:schemeClr>
                          </a:solidFill>
                          <a:latin typeface="Poppins"/>
                        </a:rPr>
                        <a:t>Möbler kontor, offentlig miljö</a:t>
                      </a:r>
                      <a:endParaRPr lang="sv-SE"/>
                    </a:p>
                  </a:txBody>
                  <a:tcPr>
                    <a:lnL w="3174">
                      <a:solidFill>
                        <a:schemeClr val="accent6">
                          <a:lumMod val="60000"/>
                          <a:lumOff val="40000"/>
                        </a:schemeClr>
                      </a:solidFill>
                    </a:lnL>
                    <a:lnR w="3174">
                      <a:solidFill>
                        <a:schemeClr val="accent6">
                          <a:lumMod val="60000"/>
                          <a:lumOff val="40000"/>
                        </a:schemeClr>
                      </a:solidFill>
                    </a:lnR>
                    <a:lnT w="3175" cap="flat" cmpd="sng" algn="ctr">
                      <a:solidFill>
                        <a:schemeClr val="accent6">
                          <a:lumMod val="60000"/>
                          <a:lumOff val="40000"/>
                        </a:schemeClr>
                      </a:solidFill>
                      <a:prstDash val="solid"/>
                      <a:round/>
                      <a:headEnd type="none" w="med" len="med"/>
                      <a:tailEnd type="none" w="med" len="med"/>
                    </a:lnT>
                    <a:lnB w="3174" cap="flat" cmpd="sng" algn="ctr">
                      <a:solidFill>
                        <a:schemeClr val="accent6">
                          <a:lumMod val="60000"/>
                          <a:lumOff val="40000"/>
                        </a:schemeClr>
                      </a:solidFill>
                      <a:prstDash val="solid"/>
                      <a:round/>
                      <a:headEnd type="none" w="med" len="med"/>
                      <a:tailEnd type="none" w="med" len="med"/>
                    </a:lnB>
                    <a:lnTlToBr w="0">
                      <a:noFill/>
                    </a:lnTlToBr>
                    <a:lnBlToTr w="0">
                      <a:noFill/>
                    </a:lnBlToTr>
                    <a:solidFill>
                      <a:schemeClr val="accent6">
                        <a:lumMod val="20000"/>
                        <a:lumOff val="80000"/>
                      </a:schemeClr>
                    </a:solidFill>
                  </a:tcPr>
                </a:tc>
                <a:tc>
                  <a:txBody>
                    <a:bodyPr/>
                    <a:lstStyle/>
                    <a:p>
                      <a:pPr lvl="0">
                        <a:buNone/>
                      </a:pPr>
                      <a:r>
                        <a:rPr lang="sv-SE" sz="800" b="0" i="0" u="none" strike="noStrike" kern="1200" noProof="0">
                          <a:solidFill>
                            <a:schemeClr val="bg1"/>
                          </a:solidFill>
                          <a:latin typeface="Poppins"/>
                        </a:rPr>
                        <a:t>Risk för betydande negativ påverkan är kopplat till utvinning av råmaterial såsom olja (plast och konstfiber/textil), trä, metall och bomull (textil). </a:t>
                      </a:r>
                      <a:endParaRPr lang="sv-SE"/>
                    </a:p>
                  </a:txBody>
                  <a:tcPr>
                    <a:lnL w="3174">
                      <a:solidFill>
                        <a:schemeClr val="accent6">
                          <a:lumMod val="60000"/>
                          <a:lumOff val="40000"/>
                        </a:schemeClr>
                      </a:solidFill>
                    </a:lnL>
                    <a:lnR w="3174">
                      <a:solidFill>
                        <a:schemeClr val="accent6">
                          <a:lumMod val="60000"/>
                          <a:lumOff val="40000"/>
                        </a:schemeClr>
                      </a:solidFill>
                    </a:lnR>
                    <a:lnT w="3175" cap="flat" cmpd="sng" algn="ctr">
                      <a:solidFill>
                        <a:schemeClr val="accent6">
                          <a:lumMod val="60000"/>
                          <a:lumOff val="40000"/>
                        </a:schemeClr>
                      </a:solidFill>
                      <a:prstDash val="solid"/>
                      <a:round/>
                      <a:headEnd type="none" w="med" len="med"/>
                      <a:tailEnd type="none" w="med" len="med"/>
                    </a:lnT>
                    <a:lnB w="3174" cap="flat" cmpd="sng" algn="ctr">
                      <a:solidFill>
                        <a:schemeClr val="accent6">
                          <a:lumMod val="60000"/>
                          <a:lumOff val="40000"/>
                        </a:schemeClr>
                      </a:solidFill>
                      <a:prstDash val="solid"/>
                      <a:round/>
                      <a:headEnd type="none" w="med" len="med"/>
                      <a:tailEnd type="none" w="med" len="med"/>
                    </a:lnB>
                    <a:lnTlToBr w="0">
                      <a:noFill/>
                    </a:lnTlToBr>
                    <a:lnBlToTr w="0">
                      <a:noFill/>
                    </a:lnBlToTr>
                    <a:solidFill>
                      <a:schemeClr val="accent4">
                        <a:lumMod val="25000"/>
                      </a:schemeClr>
                    </a:solidFill>
                  </a:tcPr>
                </a:tc>
                <a:tc>
                  <a:txBody>
                    <a:bodyPr/>
                    <a:lstStyle/>
                    <a:p>
                      <a:pPr marL="0" lvl="0" indent="0" algn="l">
                        <a:lnSpc>
                          <a:spcPct val="100000"/>
                        </a:lnSpc>
                        <a:spcBef>
                          <a:spcPts val="0"/>
                        </a:spcBef>
                        <a:spcAft>
                          <a:spcPts val="0"/>
                        </a:spcAft>
                        <a:buNone/>
                      </a:pPr>
                      <a:r>
                        <a:rPr lang="sv-SE" sz="800" kern="1200">
                          <a:solidFill>
                            <a:schemeClr val="bg1"/>
                          </a:solidFill>
                          <a:latin typeface="Poppins"/>
                          <a:ea typeface="+mn-ea"/>
                          <a:cs typeface="Poppins"/>
                        </a:rPr>
                        <a:t>Risk för betydande negativ påverkan vid plasttillverkning där stora mängder vatten samt kemikalier krävs i framställningsprocessen vilket kan påverka omgivande samhällen.</a:t>
                      </a:r>
                    </a:p>
                  </a:txBody>
                  <a:tcPr>
                    <a:lnL w="3174">
                      <a:solidFill>
                        <a:schemeClr val="accent6">
                          <a:lumMod val="60000"/>
                          <a:lumOff val="40000"/>
                        </a:schemeClr>
                      </a:solidFill>
                    </a:lnL>
                    <a:lnR w="3174">
                      <a:solidFill>
                        <a:schemeClr val="accent6">
                          <a:lumMod val="60000"/>
                          <a:lumOff val="40000"/>
                        </a:schemeClr>
                      </a:solidFill>
                    </a:lnR>
                    <a:lnT w="3175" cap="flat" cmpd="sng" algn="ctr">
                      <a:solidFill>
                        <a:schemeClr val="accent6">
                          <a:lumMod val="60000"/>
                          <a:lumOff val="40000"/>
                        </a:schemeClr>
                      </a:solidFill>
                      <a:prstDash val="solid"/>
                      <a:round/>
                      <a:headEnd type="none" w="med" len="med"/>
                      <a:tailEnd type="none" w="med" len="med"/>
                    </a:lnT>
                    <a:lnB w="3174" cap="flat" cmpd="sng" algn="ctr">
                      <a:solidFill>
                        <a:schemeClr val="accent6">
                          <a:lumMod val="60000"/>
                          <a:lumOff val="40000"/>
                        </a:schemeClr>
                      </a:solidFill>
                      <a:prstDash val="solid"/>
                      <a:round/>
                      <a:headEnd type="none" w="med" len="med"/>
                      <a:tailEnd type="none" w="med" len="med"/>
                    </a:lnB>
                    <a:lnTlToBr w="0">
                      <a:noFill/>
                    </a:lnTlToBr>
                    <a:lnBlToTr w="0">
                      <a:noFill/>
                    </a:lnBlToTr>
                    <a:solidFill>
                      <a:schemeClr val="accent4">
                        <a:lumMod val="25000"/>
                      </a:schemeClr>
                    </a:solidFill>
                  </a:tcPr>
                </a:tc>
                <a:tc>
                  <a:txBody>
                    <a:bodyPr/>
                    <a:lstStyle/>
                    <a:p>
                      <a:pPr lvl="0">
                        <a:buNone/>
                      </a:pPr>
                      <a:endParaRPr lang="sv-SE" sz="800">
                        <a:solidFill>
                          <a:schemeClr val="bg1"/>
                        </a:solidFill>
                        <a:latin typeface="Poppins"/>
                        <a:cs typeface="Poppins"/>
                      </a:endParaRPr>
                    </a:p>
                  </a:txBody>
                  <a:tcPr>
                    <a:lnL w="3174">
                      <a:solidFill>
                        <a:schemeClr val="accent6">
                          <a:lumMod val="60000"/>
                          <a:lumOff val="40000"/>
                        </a:schemeClr>
                      </a:solidFill>
                    </a:lnL>
                    <a:lnR w="3174">
                      <a:solidFill>
                        <a:schemeClr val="accent6">
                          <a:lumMod val="60000"/>
                          <a:lumOff val="40000"/>
                        </a:schemeClr>
                      </a:solidFill>
                    </a:lnR>
                    <a:lnT w="3175" cap="flat" cmpd="sng" algn="ctr">
                      <a:solidFill>
                        <a:schemeClr val="accent6">
                          <a:lumMod val="60000"/>
                          <a:lumOff val="40000"/>
                        </a:schemeClr>
                      </a:solidFill>
                      <a:prstDash val="solid"/>
                      <a:round/>
                      <a:headEnd type="none" w="med" len="med"/>
                      <a:tailEnd type="none" w="med" len="med"/>
                    </a:lnT>
                    <a:lnB w="3174" cap="flat" cmpd="sng" algn="ctr">
                      <a:solidFill>
                        <a:schemeClr val="accent6">
                          <a:lumMod val="60000"/>
                          <a:lumOff val="40000"/>
                        </a:schemeClr>
                      </a:solidFill>
                      <a:prstDash val="solid"/>
                      <a:round/>
                      <a:headEnd type="none" w="med" len="med"/>
                      <a:tailEnd type="none" w="med" len="med"/>
                    </a:lnB>
                    <a:lnTlToBr w="0">
                      <a:noFill/>
                    </a:lnTlToBr>
                    <a:lnBlToTr w="0">
                      <a:noFill/>
                    </a:lnBlToTr>
                    <a:solidFill>
                      <a:schemeClr val="bg1"/>
                    </a:solidFill>
                  </a:tcPr>
                </a:tc>
                <a:extLst>
                  <a:ext uri="{0D108BD9-81ED-4DB2-BD59-A6C34878D82A}">
                    <a16:rowId xmlns:a16="http://schemas.microsoft.com/office/drawing/2014/main" val="4291911375"/>
                  </a:ext>
                </a:extLst>
              </a:tr>
              <a:tr h="137423">
                <a:tc>
                  <a:txBody>
                    <a:bodyPr/>
                    <a:lstStyle/>
                    <a:p>
                      <a:pPr marL="0" lvl="0" indent="0" algn="l">
                        <a:lnSpc>
                          <a:spcPct val="100000"/>
                        </a:lnSpc>
                        <a:spcBef>
                          <a:spcPts val="0"/>
                        </a:spcBef>
                        <a:spcAft>
                          <a:spcPts val="0"/>
                        </a:spcAft>
                        <a:buNone/>
                      </a:pPr>
                      <a:r>
                        <a:rPr lang="sv-SE" sz="800" b="0" i="0" u="none" strike="noStrike" noProof="0">
                          <a:solidFill>
                            <a:schemeClr val="tx1">
                              <a:lumMod val="75000"/>
                              <a:lumOff val="25000"/>
                            </a:schemeClr>
                          </a:solidFill>
                          <a:latin typeface="Poppins"/>
                        </a:rPr>
                        <a:t>Tvätt och textilier</a:t>
                      </a:r>
                      <a:endParaRPr lang="sv-SE"/>
                    </a:p>
                  </a:txBody>
                  <a:tcPr>
                    <a:lnL w="3174">
                      <a:solidFill>
                        <a:schemeClr val="accent6">
                          <a:lumMod val="60000"/>
                          <a:lumOff val="40000"/>
                        </a:schemeClr>
                      </a:solidFill>
                    </a:lnL>
                    <a:lnR w="3174">
                      <a:solidFill>
                        <a:schemeClr val="accent6">
                          <a:lumMod val="60000"/>
                          <a:lumOff val="40000"/>
                        </a:schemeClr>
                      </a:solidFill>
                    </a:lnR>
                    <a:lnT w="3174">
                      <a:solidFill>
                        <a:schemeClr val="accent6">
                          <a:lumMod val="60000"/>
                          <a:lumOff val="40000"/>
                        </a:schemeClr>
                      </a:solidFill>
                    </a:lnT>
                    <a:lnB w="3174">
                      <a:solidFill>
                        <a:schemeClr val="accent6">
                          <a:lumMod val="60000"/>
                          <a:lumOff val="40000"/>
                        </a:schemeClr>
                      </a:solidFill>
                    </a:lnB>
                    <a:lnTlToBr w="0">
                      <a:noFill/>
                    </a:lnTlToBr>
                    <a:lnBlToTr w="0">
                      <a:noFill/>
                    </a:lnBlToTr>
                    <a:solidFill>
                      <a:schemeClr val="accent6">
                        <a:lumMod val="40000"/>
                        <a:lumOff val="60000"/>
                      </a:schemeClr>
                    </a:solidFill>
                  </a:tcPr>
                </a:tc>
                <a:tc>
                  <a:txBody>
                    <a:bodyPr/>
                    <a:lstStyle/>
                    <a:p>
                      <a:pPr lvl="0">
                        <a:buNone/>
                      </a:pPr>
                      <a:r>
                        <a:rPr lang="sv-SE" sz="800" b="0" i="0" u="none" strike="noStrike" noProof="0">
                          <a:solidFill>
                            <a:schemeClr val="tx1">
                              <a:lumMod val="85000"/>
                              <a:lumOff val="15000"/>
                            </a:schemeClr>
                          </a:solidFill>
                          <a:latin typeface="Poppins"/>
                        </a:rPr>
                        <a:t>Textilier</a:t>
                      </a:r>
                      <a:endParaRPr lang="sv-SE"/>
                    </a:p>
                  </a:txBody>
                  <a:tcPr>
                    <a:lnL w="3174">
                      <a:solidFill>
                        <a:schemeClr val="accent6">
                          <a:lumMod val="60000"/>
                          <a:lumOff val="40000"/>
                        </a:schemeClr>
                      </a:solidFill>
                    </a:lnL>
                    <a:lnR w="3174">
                      <a:solidFill>
                        <a:schemeClr val="accent6">
                          <a:lumMod val="60000"/>
                          <a:lumOff val="40000"/>
                        </a:schemeClr>
                      </a:solidFill>
                    </a:lnR>
                    <a:lnT w="3174">
                      <a:solidFill>
                        <a:schemeClr val="accent6">
                          <a:lumMod val="60000"/>
                          <a:lumOff val="40000"/>
                        </a:schemeClr>
                      </a:solidFill>
                    </a:lnT>
                    <a:lnB w="3174">
                      <a:solidFill>
                        <a:schemeClr val="accent6">
                          <a:lumMod val="60000"/>
                          <a:lumOff val="40000"/>
                        </a:schemeClr>
                      </a:solidFill>
                    </a:lnB>
                    <a:lnTlToBr w="0">
                      <a:noFill/>
                    </a:lnTlToBr>
                    <a:lnBlToTr w="0">
                      <a:noFill/>
                    </a:lnBlToTr>
                    <a:solidFill>
                      <a:schemeClr val="accent6">
                        <a:lumMod val="20000"/>
                        <a:lumOff val="80000"/>
                      </a:schemeClr>
                    </a:solidFill>
                  </a:tcPr>
                </a:tc>
                <a:tc>
                  <a:txBody>
                    <a:bodyPr/>
                    <a:lstStyle/>
                    <a:p>
                      <a:pPr lvl="0">
                        <a:buNone/>
                      </a:pPr>
                      <a:r>
                        <a:rPr lang="sv-SE" sz="800" b="0" i="0" u="none" strike="noStrike" kern="1200" baseline="0" noProof="0">
                          <a:solidFill>
                            <a:srgbClr val="FFFFFF"/>
                          </a:solidFill>
                          <a:latin typeface="Poppins"/>
                        </a:rPr>
                        <a:t>Vid bomullsproduktion kan kemikalie- och vattenanvändning negativt påverka lokalsamhällen, t.ex. genom förorenat vatten och minskad tillgång till resurser. Textilier innehåller ofta oljebaserade material, vilket innebär risker för negativ påverkan.</a:t>
                      </a:r>
                      <a:r>
                        <a:rPr lang="sv-SE" sz="800" b="0" i="0" u="none" strike="noStrike" kern="1200" noProof="0">
                          <a:solidFill>
                            <a:schemeClr val="bg1"/>
                          </a:solidFill>
                          <a:latin typeface="Poppins"/>
                        </a:rPr>
                        <a:t> </a:t>
                      </a:r>
                      <a:endParaRPr lang="sv-SE"/>
                    </a:p>
                  </a:txBody>
                  <a:tcPr>
                    <a:lnL w="3174">
                      <a:solidFill>
                        <a:schemeClr val="accent6">
                          <a:lumMod val="60000"/>
                          <a:lumOff val="40000"/>
                        </a:schemeClr>
                      </a:solidFill>
                    </a:lnL>
                    <a:lnR w="3174">
                      <a:solidFill>
                        <a:schemeClr val="accent6">
                          <a:lumMod val="60000"/>
                          <a:lumOff val="40000"/>
                        </a:schemeClr>
                      </a:solidFill>
                    </a:lnR>
                    <a:lnT w="3174">
                      <a:solidFill>
                        <a:schemeClr val="accent6">
                          <a:lumMod val="60000"/>
                          <a:lumOff val="40000"/>
                        </a:schemeClr>
                      </a:solidFill>
                    </a:lnT>
                    <a:lnB w="3174">
                      <a:solidFill>
                        <a:schemeClr val="accent6">
                          <a:lumMod val="60000"/>
                          <a:lumOff val="40000"/>
                        </a:schemeClr>
                      </a:solidFill>
                    </a:lnB>
                    <a:lnTlToBr w="0">
                      <a:noFill/>
                    </a:lnTlToBr>
                    <a:lnBlToTr w="0">
                      <a:noFill/>
                    </a:lnBlToTr>
                    <a:solidFill>
                      <a:schemeClr val="accent4">
                        <a:lumMod val="25000"/>
                      </a:schemeClr>
                    </a:solidFill>
                  </a:tcPr>
                </a:tc>
                <a:tc>
                  <a:txBody>
                    <a:bodyPr/>
                    <a:lstStyle/>
                    <a:p>
                      <a:pPr marL="0" lvl="0" indent="0" algn="l">
                        <a:lnSpc>
                          <a:spcPct val="100000"/>
                        </a:lnSpc>
                        <a:spcBef>
                          <a:spcPts val="0"/>
                        </a:spcBef>
                        <a:spcAft>
                          <a:spcPts val="0"/>
                        </a:spcAft>
                        <a:buNone/>
                      </a:pPr>
                      <a:r>
                        <a:rPr lang="sv-SE" sz="800" b="0" i="0" u="none" strike="noStrike" kern="1200" noProof="0">
                          <a:solidFill>
                            <a:schemeClr val="bg1"/>
                          </a:solidFill>
                          <a:latin typeface="Poppins"/>
                        </a:rPr>
                        <a:t>Risk för betydande negativ påverkan vid plasttillverkning där stora mängder vatten samt kemikalier krävs i framställningsprocessen vilket kan påverka omgivande samhällen.</a:t>
                      </a:r>
                      <a:endParaRPr lang="sv-SE"/>
                    </a:p>
                  </a:txBody>
                  <a:tcPr>
                    <a:lnL w="3174">
                      <a:solidFill>
                        <a:schemeClr val="accent6">
                          <a:lumMod val="60000"/>
                          <a:lumOff val="40000"/>
                        </a:schemeClr>
                      </a:solidFill>
                    </a:lnL>
                    <a:lnR w="3174">
                      <a:solidFill>
                        <a:schemeClr val="accent6">
                          <a:lumMod val="60000"/>
                          <a:lumOff val="40000"/>
                        </a:schemeClr>
                      </a:solidFill>
                    </a:lnR>
                    <a:lnT w="3174">
                      <a:solidFill>
                        <a:schemeClr val="accent6">
                          <a:lumMod val="60000"/>
                          <a:lumOff val="40000"/>
                        </a:schemeClr>
                      </a:solidFill>
                    </a:lnT>
                    <a:lnB w="3174">
                      <a:solidFill>
                        <a:schemeClr val="accent6">
                          <a:lumMod val="60000"/>
                          <a:lumOff val="40000"/>
                        </a:schemeClr>
                      </a:solidFill>
                    </a:lnB>
                    <a:lnTlToBr w="0">
                      <a:noFill/>
                    </a:lnTlToBr>
                    <a:lnBlToTr w="0">
                      <a:noFill/>
                    </a:lnBlToTr>
                    <a:solidFill>
                      <a:schemeClr val="accent4">
                        <a:lumMod val="25000"/>
                      </a:schemeClr>
                    </a:solidFill>
                  </a:tcPr>
                </a:tc>
                <a:tc>
                  <a:txBody>
                    <a:bodyPr/>
                    <a:lstStyle/>
                    <a:p>
                      <a:pPr lvl="0">
                        <a:buNone/>
                      </a:pPr>
                      <a:endParaRPr lang="sv-SE" sz="800">
                        <a:solidFill>
                          <a:schemeClr val="bg1"/>
                        </a:solidFill>
                        <a:latin typeface="Poppins"/>
                        <a:cs typeface="Poppins"/>
                      </a:endParaRPr>
                    </a:p>
                  </a:txBody>
                  <a:tcPr>
                    <a:lnL w="3174">
                      <a:solidFill>
                        <a:schemeClr val="accent6">
                          <a:lumMod val="60000"/>
                          <a:lumOff val="40000"/>
                        </a:schemeClr>
                      </a:solidFill>
                    </a:lnL>
                    <a:lnR w="3174">
                      <a:solidFill>
                        <a:schemeClr val="accent6">
                          <a:lumMod val="60000"/>
                          <a:lumOff val="40000"/>
                        </a:schemeClr>
                      </a:solidFill>
                    </a:lnR>
                    <a:lnT w="3174">
                      <a:solidFill>
                        <a:schemeClr val="accent6">
                          <a:lumMod val="60000"/>
                          <a:lumOff val="40000"/>
                        </a:schemeClr>
                      </a:solidFill>
                    </a:lnT>
                    <a:lnB w="3174">
                      <a:solidFill>
                        <a:schemeClr val="accent6">
                          <a:lumMod val="60000"/>
                          <a:lumOff val="40000"/>
                        </a:schemeClr>
                      </a:solidFill>
                    </a:lnB>
                    <a:lnTlToBr w="0">
                      <a:noFill/>
                    </a:lnTlToBr>
                    <a:lnBlToTr w="0">
                      <a:noFill/>
                    </a:lnBlToTr>
                    <a:solidFill>
                      <a:schemeClr val="bg1"/>
                    </a:solidFill>
                  </a:tcPr>
                </a:tc>
                <a:extLst>
                  <a:ext uri="{0D108BD9-81ED-4DB2-BD59-A6C34878D82A}">
                    <a16:rowId xmlns:a16="http://schemas.microsoft.com/office/drawing/2014/main" val="1858039286"/>
                  </a:ext>
                </a:extLst>
              </a:tr>
            </a:tbl>
          </a:graphicData>
        </a:graphic>
      </p:graphicFrame>
      <p:sp>
        <p:nvSpPr>
          <p:cNvPr id="2" name="Platshållare för bildnummer 1">
            <a:extLst>
              <a:ext uri="{FF2B5EF4-FFF2-40B4-BE49-F238E27FC236}">
                <a16:creationId xmlns:a16="http://schemas.microsoft.com/office/drawing/2014/main" id="{55782FAF-AE70-218D-70CA-FF17446D8757}"/>
              </a:ext>
            </a:extLst>
          </p:cNvPr>
          <p:cNvSpPr>
            <a:spLocks noGrp="1"/>
          </p:cNvSpPr>
          <p:nvPr>
            <p:ph type="sldNum" sz="quarter" idx="12"/>
          </p:nvPr>
        </p:nvSpPr>
        <p:spPr/>
        <p:txBody>
          <a:bodyPr/>
          <a:lstStyle/>
          <a:p>
            <a:fld id="{D57F1E4F-1CFF-5643-939E-217C01CDF565}" type="slidenum">
              <a:rPr lang="en-US" smtClean="0"/>
              <a:pPr/>
              <a:t>11</a:t>
            </a:fld>
            <a:endParaRPr lang="en-US"/>
          </a:p>
        </p:txBody>
      </p:sp>
    </p:spTree>
    <p:extLst>
      <p:ext uri="{BB962C8B-B14F-4D97-AF65-F5344CB8AC3E}">
        <p14:creationId xmlns:p14="http://schemas.microsoft.com/office/powerpoint/2010/main" val="2836457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0618D-55ED-68B0-C6FD-0B993CCF8AC4}"/>
            </a:ext>
          </a:extLst>
        </p:cNvPr>
        <p:cNvGrpSpPr/>
        <p:nvPr/>
      </p:nvGrpSpPr>
      <p:grpSpPr>
        <a:xfrm>
          <a:off x="0" y="0"/>
          <a:ext cx="0" cy="0"/>
          <a:chOff x="0" y="0"/>
          <a:chExt cx="0" cy="0"/>
        </a:xfrm>
      </p:grpSpPr>
      <p:graphicFrame>
        <p:nvGraphicFramePr>
          <p:cNvPr id="10" name="Tabell 9">
            <a:extLst>
              <a:ext uri="{FF2B5EF4-FFF2-40B4-BE49-F238E27FC236}">
                <a16:creationId xmlns:a16="http://schemas.microsoft.com/office/drawing/2014/main" id="{25D7380F-A896-7300-F63A-A4E59A4FF3F5}"/>
              </a:ext>
            </a:extLst>
          </p:cNvPr>
          <p:cNvGraphicFramePr>
            <a:graphicFrameLocks noGrp="1"/>
          </p:cNvGraphicFramePr>
          <p:nvPr>
            <p:extLst>
              <p:ext uri="{D42A27DB-BD31-4B8C-83A1-F6EECF244321}">
                <p14:modId xmlns:p14="http://schemas.microsoft.com/office/powerpoint/2010/main" val="2740623982"/>
              </p:ext>
            </p:extLst>
          </p:nvPr>
        </p:nvGraphicFramePr>
        <p:xfrm>
          <a:off x="439738" y="315668"/>
          <a:ext cx="11270330" cy="387096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4">
                              <a:lumMod val="25000"/>
                            </a:schemeClr>
                          </a:solidFill>
                          <a:latin typeface="Poppins"/>
                          <a:cs typeface="Poppins"/>
                        </a:rPr>
                        <a:t>Mänskliga rättigheter inkl. miljörättigheter</a:t>
                      </a:r>
                      <a:r>
                        <a:rPr lang="sv-SE" sz="1300">
                          <a:latin typeface="Poppins"/>
                          <a:cs typeface="Poppins"/>
                        </a:rPr>
                        <a:t> </a:t>
                      </a:r>
                      <a:r>
                        <a:rPr lang="sv-SE" sz="1300" b="0">
                          <a:solidFill>
                            <a:schemeClr val="tx1">
                              <a:lumMod val="75000"/>
                              <a:lumOff val="25000"/>
                            </a:schemeClr>
                          </a:solidFill>
                          <a:latin typeface="Poppins"/>
                          <a:cs typeface="Poppins"/>
                        </a:rPr>
                        <a:t> - inköpskategorier</a:t>
                      </a:r>
                      <a:endParaRPr lang="sv-SE" sz="130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Tillverkning</a:t>
                      </a:r>
                      <a:endParaRPr lang="sv-SE" sz="900">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56962">
                <a:tc gridSpan="2">
                  <a:txBody>
                    <a:bodyPr/>
                    <a:lstStyle/>
                    <a:p>
                      <a:r>
                        <a:rPr kumimoji="0" lang="sv-SE" sz="800" b="1" i="0" u="none" strike="noStrike" kern="1200" cap="none" spc="0" normalizeH="0" baseline="0" noProof="0">
                          <a:ln>
                            <a:noFill/>
                          </a:ln>
                          <a:solidFill>
                            <a:schemeClr val="bg1"/>
                          </a:solidFill>
                          <a:effectLst/>
                          <a:uLnTx/>
                          <a:uFillTx/>
                          <a:latin typeface="Poppins"/>
                          <a:cs typeface="Poppins"/>
                        </a:rPr>
                        <a:t>Vårdutrustning &amp; förbrukningsvaror</a:t>
                      </a:r>
                      <a:endParaRPr lang="sv-SE" sz="800" b="1" kern="1200">
                        <a:solidFill>
                          <a:schemeClr val="bg1"/>
                        </a:solidFill>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54080">
                <a:tc>
                  <a:txBody>
                    <a:bodyPr/>
                    <a:lstStyle/>
                    <a:p>
                      <a:pPr marL="0" marR="0" lvl="0" indent="0" algn="l" rtl="0" eaLnBrk="1" fontAlgn="auto" latinLnBrk="0" hangingPunct="1">
                        <a:lnSpc>
                          <a:spcPct val="100000"/>
                        </a:lnSpc>
                        <a:spcBef>
                          <a:spcPts val="0"/>
                        </a:spcBef>
                        <a:spcAft>
                          <a:spcPts val="0"/>
                        </a:spcAft>
                        <a:buClrTx/>
                        <a:buSzTx/>
                        <a:buFontTx/>
                        <a:buNone/>
                      </a:pPr>
                      <a:r>
                        <a:rPr lang="sv-SE" sz="800" b="0" dirty="0">
                          <a:solidFill>
                            <a:schemeClr val="tx1">
                              <a:lumMod val="75000"/>
                              <a:lumOff val="25000"/>
                            </a:schemeClr>
                          </a:solidFill>
                          <a:latin typeface="Poppins"/>
                          <a:cs typeface="Poppins"/>
                        </a:rPr>
                        <a:t>Generella förbrukningsvaror, nutrition, medicinsk grundutrustning, övnings- och simuleringsutrustning, tandvårdsutrustning &amp;  förbrukningsmaterial, fysioterapiutrustning och 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dirty="0">
                          <a:solidFill>
                            <a:schemeClr val="tx1">
                              <a:lumMod val="75000"/>
                              <a:lumOff val="25000"/>
                            </a:schemeClr>
                          </a:solidFill>
                          <a:latin typeface="Poppins"/>
                          <a:cs typeface="Poppins"/>
                        </a:rPr>
                        <a:t>Kirurgiska instrument, handskar, övriga generella förbrukningsvaror, Akutpatientvagnar, laboratoriespecifik inredning, rostfria bänkar, rostfria vagnar, Tand-vårdsutrustning (dental-möbler, tandläkar-inredning- se kat II Möbler), träningsutrustning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a:cs typeface="Poppins"/>
                        </a:rPr>
                        <a:t>Risk för betydande negativ påverkan på ursprungsbefolkningar och lokalsamhällen vid bauxitbrytning, oljeutvinning, mineralutvinning då stora landområden tas i anspråk, mark och vatten i intilliggande områden kan påverkas negativt, samt tvångsförflyttningar kan ske. Vid utvinning av konfliktmineraler finns stora risker för finansiering av väpnad konflikt, våld och våld mot kvinnor.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37423">
                <a:tc gridSpan="2">
                  <a:txBody>
                    <a:bodyPr/>
                    <a:lstStyle/>
                    <a:p>
                      <a:r>
                        <a:rPr kumimoji="0" lang="sv-SE" sz="800" b="1" i="0" u="none" strike="noStrike" kern="1200" cap="none" spc="0" normalizeH="0" baseline="0">
                          <a:ln>
                            <a:noFill/>
                          </a:ln>
                          <a:solidFill>
                            <a:schemeClr val="bg1"/>
                          </a:solidFill>
                          <a:effectLst/>
                          <a:uLnTx/>
                          <a:uFillTx/>
                          <a:latin typeface="Poppins"/>
                          <a:ea typeface="+mn-ea"/>
                          <a:cs typeface="Poppins"/>
                        </a:rPr>
                        <a:t>Läkemed</a:t>
                      </a:r>
                      <a:r>
                        <a:rPr lang="sv-SE" sz="800" b="1">
                          <a:solidFill>
                            <a:schemeClr val="bg1"/>
                          </a:solidFill>
                          <a:latin typeface="Poppins"/>
                          <a:cs typeface="Poppins"/>
                        </a:rPr>
                        <a:t>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464032787"/>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Läkemedel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Olika typer av läkemedel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a:solidFill>
                          <a:schemeClr val="bg1"/>
                        </a:solidFill>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r>
                        <a:rPr lang="sv-SE" sz="800" b="0" i="0" u="none" strike="noStrike" noProof="0" dirty="0">
                          <a:solidFill>
                            <a:schemeClr val="bg1"/>
                          </a:solidFill>
                          <a:latin typeface="Poppins"/>
                        </a:rPr>
                        <a:t>Risk för betydande negativ påverkan vid tillverkning av medicin i länder med svagare reglering. I Kina och Indien har höga halter av antibiotika och kemikalier uppmätts i vattnet som släpps ut vilket påverkar intilliggande samhällen. </a:t>
                      </a:r>
                      <a:endParaRPr lang="sv-SE" dirty="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b="0" i="0" kern="1200">
                        <a:solidFill>
                          <a:schemeClr val="tx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4818985"/>
                  </a:ext>
                </a:extLst>
              </a:tr>
              <a:tr h="0">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a:ln>
                            <a:noFill/>
                          </a:ln>
                          <a:solidFill>
                            <a:schemeClr val="bg1"/>
                          </a:solidFill>
                          <a:effectLst/>
                          <a:uLnTx/>
                          <a:uFillTx/>
                          <a:latin typeface="Poppins"/>
                          <a:ea typeface="+mn-ea"/>
                          <a:cs typeface="Poppins"/>
                        </a:rPr>
                        <a:t>Medicinteknik &amp; relaterade förbrukningsvaror</a:t>
                      </a:r>
                      <a:endParaRPr kumimoji="0" lang="sv-SE" sz="800" b="1" i="0" u="none" strike="noStrike" kern="1200" cap="none" spc="0" normalizeH="0" baseline="0">
                        <a:ln>
                          <a:noFill/>
                        </a:ln>
                        <a:solidFill>
                          <a:schemeClr val="bg1"/>
                        </a:solidFill>
                        <a:effectLst/>
                        <a:uLnTx/>
                        <a:uFillTx/>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b="0" i="0" kern="1200">
                        <a:solidFill>
                          <a:schemeClr val="tx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606045894"/>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Anestesi &amp; intensivvård, bild &amp; funktion, operation, terapi &amp; diagnostik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Förbrukningsvaror, produkter innehållandes elektronik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a:cs typeface="Poppins"/>
                        </a:rPr>
                        <a:t>Risk för betydande negativ påverkan på ursprungsbefolkningar och lokalsamhällen vid mineralutvinning.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9342774"/>
                  </a:ext>
                </a:extLst>
              </a:tr>
            </a:tbl>
          </a:graphicData>
        </a:graphic>
      </p:graphicFrame>
      <p:sp>
        <p:nvSpPr>
          <p:cNvPr id="2" name="Platshållare för bildnummer 1">
            <a:extLst>
              <a:ext uri="{FF2B5EF4-FFF2-40B4-BE49-F238E27FC236}">
                <a16:creationId xmlns:a16="http://schemas.microsoft.com/office/drawing/2014/main" id="{1452C9A3-F79C-4FAB-252B-0E95C897F358}"/>
              </a:ext>
            </a:extLst>
          </p:cNvPr>
          <p:cNvSpPr>
            <a:spLocks noGrp="1"/>
          </p:cNvSpPr>
          <p:nvPr>
            <p:ph type="sldNum" sz="quarter" idx="12"/>
          </p:nvPr>
        </p:nvSpPr>
        <p:spPr/>
        <p:txBody>
          <a:bodyPr/>
          <a:lstStyle/>
          <a:p>
            <a:fld id="{D57F1E4F-1CFF-5643-939E-217C01CDF565}" type="slidenum">
              <a:rPr lang="en-US" smtClean="0"/>
              <a:pPr/>
              <a:t>12</a:t>
            </a:fld>
            <a:endParaRPr lang="en-US"/>
          </a:p>
        </p:txBody>
      </p:sp>
    </p:spTree>
    <p:extLst>
      <p:ext uri="{BB962C8B-B14F-4D97-AF65-F5344CB8AC3E}">
        <p14:creationId xmlns:p14="http://schemas.microsoft.com/office/powerpoint/2010/main" val="1381447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1CCEA-58D4-8202-6E21-A914BFEBD75B}"/>
            </a:ext>
          </a:extLst>
        </p:cNvPr>
        <p:cNvGrpSpPr/>
        <p:nvPr/>
      </p:nvGrpSpPr>
      <p:grpSpPr>
        <a:xfrm>
          <a:off x="0" y="0"/>
          <a:ext cx="0" cy="0"/>
          <a:chOff x="0" y="0"/>
          <a:chExt cx="0" cy="0"/>
        </a:xfrm>
      </p:grpSpPr>
      <p:sp>
        <p:nvSpPr>
          <p:cNvPr id="2" name="Rektangel 1">
            <a:extLst>
              <a:ext uri="{FF2B5EF4-FFF2-40B4-BE49-F238E27FC236}">
                <a16:creationId xmlns:a16="http://schemas.microsoft.com/office/drawing/2014/main" id="{9F1A5704-3066-CD6A-9E7B-6E6357038F4D}"/>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69778A02-97E9-4D56-96AF-4C2401C7CED6}"/>
              </a:ext>
            </a:extLst>
          </p:cNvPr>
          <p:cNvSpPr/>
          <p:nvPr/>
        </p:nvSpPr>
        <p:spPr>
          <a:xfrm>
            <a:off x="1472200" y="3102976"/>
            <a:ext cx="1275882" cy="1754327"/>
          </a:xfrm>
          <a:prstGeom prst="rect">
            <a:avLst/>
          </a:prstGeom>
          <a:solidFill>
            <a:schemeClr val="accent4">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 name="textruta 4">
            <a:extLst>
              <a:ext uri="{FF2B5EF4-FFF2-40B4-BE49-F238E27FC236}">
                <a16:creationId xmlns:a16="http://schemas.microsoft.com/office/drawing/2014/main" id="{F3339766-61CB-5CB4-4982-C6F89F5D4548}"/>
              </a:ext>
            </a:extLst>
          </p:cNvPr>
          <p:cNvSpPr txBox="1"/>
          <p:nvPr/>
        </p:nvSpPr>
        <p:spPr>
          <a:xfrm>
            <a:off x="1469319" y="3619810"/>
            <a:ext cx="1233397" cy="738664"/>
          </a:xfrm>
          <a:prstGeom prst="rect">
            <a:avLst/>
          </a:prstGeom>
          <a:noFill/>
        </p:spPr>
        <p:txBody>
          <a:bodyPr wrap="square">
            <a:spAutoFit/>
          </a:bodyPr>
          <a:lstStyle/>
          <a:p>
            <a:pPr algn="ctr">
              <a:spcBef>
                <a:spcPts val="0"/>
              </a:spcBef>
            </a:pPr>
            <a:endParaRPr lang="sv-SE" sz="1050">
              <a:solidFill>
                <a:schemeClr val="bg1"/>
              </a:solidFill>
              <a:latin typeface="Poppins" panose="00000500000000000000" pitchFamily="2" charset="0"/>
              <a:cs typeface="Poppins" panose="00000500000000000000" pitchFamily="2" charset="0"/>
            </a:endParaRPr>
          </a:p>
          <a:p>
            <a:pPr algn="ctr">
              <a:spcBef>
                <a:spcPts val="0"/>
              </a:spcBef>
            </a:pPr>
            <a:r>
              <a:rPr lang="sv-SE" sz="1050">
                <a:solidFill>
                  <a:schemeClr val="bg1"/>
                </a:solidFill>
                <a:latin typeface="Poppins" panose="00000500000000000000" pitchFamily="2" charset="0"/>
                <a:cs typeface="Poppins" panose="00000500000000000000" pitchFamily="2" charset="0"/>
              </a:rPr>
              <a:t>ARBETARES RÄTTIGHETER</a:t>
            </a:r>
          </a:p>
          <a:p>
            <a:pPr algn="ctr">
              <a:spcBef>
                <a:spcPts val="0"/>
              </a:spcBef>
            </a:pPr>
            <a:endParaRPr lang="sv-SE" sz="1050">
              <a:solidFill>
                <a:schemeClr val="bg1"/>
              </a:solidFill>
              <a:latin typeface="Poppins" panose="00000500000000000000" pitchFamily="2" charset="0"/>
              <a:cs typeface="Poppins" panose="00000500000000000000" pitchFamily="2" charset="0"/>
            </a:endParaRPr>
          </a:p>
        </p:txBody>
      </p:sp>
      <p:sp>
        <p:nvSpPr>
          <p:cNvPr id="8" name="Rektangel 7">
            <a:extLst>
              <a:ext uri="{FF2B5EF4-FFF2-40B4-BE49-F238E27FC236}">
                <a16:creationId xmlns:a16="http://schemas.microsoft.com/office/drawing/2014/main" id="{5BDF7A02-6365-AA35-8B77-7E0D0F34BD50}"/>
              </a:ext>
            </a:extLst>
          </p:cNvPr>
          <p:cNvSpPr/>
          <p:nvPr/>
        </p:nvSpPr>
        <p:spPr>
          <a:xfrm>
            <a:off x="1103107" y="2804844"/>
            <a:ext cx="567835" cy="562086"/>
          </a:xfrm>
          <a:prstGeom prst="rect">
            <a:avLst/>
          </a:prstGeom>
          <a:solidFill>
            <a:schemeClr val="accent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9" name="Bild 8" descr="Länk med hel fyllning">
            <a:extLst>
              <a:ext uri="{FF2B5EF4-FFF2-40B4-BE49-F238E27FC236}">
                <a16:creationId xmlns:a16="http://schemas.microsoft.com/office/drawing/2014/main" id="{63E47D85-AF10-702D-7D5B-21BDCF068A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5281" y="2848343"/>
            <a:ext cx="478939" cy="478939"/>
          </a:xfrm>
          <a:prstGeom prst="rect">
            <a:avLst/>
          </a:prstGeom>
        </p:spPr>
      </p:pic>
      <p:sp>
        <p:nvSpPr>
          <p:cNvPr id="4" name="textruta 3">
            <a:extLst>
              <a:ext uri="{FF2B5EF4-FFF2-40B4-BE49-F238E27FC236}">
                <a16:creationId xmlns:a16="http://schemas.microsoft.com/office/drawing/2014/main" id="{0EE11632-DD32-B76E-F82B-FC0C4558E3DE}"/>
              </a:ext>
            </a:extLst>
          </p:cNvPr>
          <p:cNvSpPr txBox="1"/>
          <p:nvPr/>
        </p:nvSpPr>
        <p:spPr>
          <a:xfrm>
            <a:off x="3646692" y="3033726"/>
            <a:ext cx="7390027" cy="1892826"/>
          </a:xfrm>
          <a:prstGeom prst="rect">
            <a:avLst/>
          </a:prstGeom>
          <a:solidFill>
            <a:schemeClr val="bg1"/>
          </a:solidFill>
        </p:spPr>
        <p:txBody>
          <a:bodyPr wrap="square">
            <a:spAutoFit/>
          </a:bodyPr>
          <a:lstStyle/>
          <a:p>
            <a:r>
              <a:rPr lang="sv-SE" sz="900" b="1" dirty="0">
                <a:solidFill>
                  <a:schemeClr val="tx1">
                    <a:lumMod val="75000"/>
                    <a:lumOff val="25000"/>
                  </a:schemeClr>
                </a:solidFill>
                <a:latin typeface="Poppins" panose="00000500000000000000" pitchFamily="2" charset="0"/>
                <a:cs typeface="Poppins" panose="00000500000000000000" pitchFamily="2" charset="0"/>
              </a:rPr>
              <a:t>Arbetares rättigheter </a:t>
            </a:r>
          </a:p>
          <a:p>
            <a:pPr marL="171450" indent="-171450">
              <a:buFont typeface="Arial" panose="020B0604020202020204" pitchFamily="34" charset="0"/>
              <a:buChar char="•"/>
            </a:pPr>
            <a:endParaRPr lang="sv-SE" sz="900" dirty="0">
              <a:solidFill>
                <a:schemeClr val="tx1">
                  <a:lumMod val="75000"/>
                  <a:lumOff val="25000"/>
                </a:schemeClr>
              </a:solidFill>
              <a:latin typeface="Poppins" panose="00000500000000000000" pitchFamily="2" charset="0"/>
              <a:cs typeface="Poppins" panose="00000500000000000000" pitchFamily="2" charset="0"/>
            </a:endParaRP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Föreningsfriheten och rätten till kollektiva förhandlingar respekteras</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Anställningen är fritt vald </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Barnarbete får inte användas </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Ingen diskriminering utövas och ingen omänsklig behandling är tillåten</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Arbetsförhållandena är säkra och hygieniska</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Levnadslöner främjas </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Arbetstiden är inte oskälig </a:t>
            </a:r>
          </a:p>
          <a:p>
            <a:pPr marL="171450" indent="-171450">
              <a:buFont typeface="Arial" panose="020B0604020202020204" pitchFamily="34" charset="0"/>
              <a:buChar char="•"/>
            </a:pPr>
            <a:r>
              <a:rPr lang="sv-SE" sz="900" dirty="0">
                <a:solidFill>
                  <a:schemeClr val="tx1">
                    <a:lumMod val="75000"/>
                    <a:lumOff val="25000"/>
                  </a:schemeClr>
                </a:solidFill>
                <a:latin typeface="Poppins" panose="00000500000000000000" pitchFamily="2" charset="0"/>
                <a:cs typeface="Poppins" panose="00000500000000000000" pitchFamily="2" charset="0"/>
              </a:rPr>
              <a:t>Reguljär anställning tillhandahålls   </a:t>
            </a:r>
          </a:p>
          <a:p>
            <a:pPr marL="171450" indent="-171450">
              <a:buFont typeface="Arial" panose="020B0604020202020204" pitchFamily="34" charset="0"/>
              <a:buChar char="•"/>
            </a:pPr>
            <a:endParaRPr lang="sv-SE" sz="900" dirty="0">
              <a:solidFill>
                <a:schemeClr val="tx1">
                  <a:lumMod val="75000"/>
                  <a:lumOff val="25000"/>
                </a:schemeClr>
              </a:solidFill>
              <a:latin typeface="Poppins" panose="00000500000000000000" pitchFamily="2" charset="0"/>
              <a:cs typeface="Poppins" panose="00000500000000000000" pitchFamily="2" charset="0"/>
            </a:endParaRPr>
          </a:p>
          <a:p>
            <a:r>
              <a:rPr lang="sv-SE" sz="900" dirty="0">
                <a:solidFill>
                  <a:schemeClr val="tx1">
                    <a:lumMod val="75000"/>
                    <a:lumOff val="25000"/>
                  </a:schemeClr>
                </a:solidFill>
                <a:latin typeface="Poppins" panose="00000500000000000000" pitchFamily="2" charset="0"/>
                <a:cs typeface="Poppins" panose="00000500000000000000" pitchFamily="2" charset="0"/>
              </a:rPr>
              <a:t>Särskilt fokus har lagts på områden som i uppförandekoden pekas ut som särskilt allvarliga (”allvarliga avvikelser, nämligen: </a:t>
            </a:r>
            <a:r>
              <a:rPr lang="sv-SE" sz="900" b="1" dirty="0">
                <a:solidFill>
                  <a:schemeClr val="tx1">
                    <a:lumMod val="75000"/>
                    <a:lumOff val="25000"/>
                  </a:schemeClr>
                </a:solidFill>
                <a:latin typeface="Poppins" panose="00000500000000000000" pitchFamily="2" charset="0"/>
                <a:cs typeface="Poppins" panose="00000500000000000000" pitchFamily="2" charset="0"/>
              </a:rPr>
              <a:t>tvångsarbete, barnarbete, arbetsförhållanden som medför fara för liv</a:t>
            </a:r>
            <a:r>
              <a:rPr lang="sv-SE" sz="900" dirty="0">
                <a:solidFill>
                  <a:schemeClr val="tx1">
                    <a:lumMod val="75000"/>
                    <a:lumOff val="25000"/>
                  </a:schemeClr>
                </a:solidFill>
                <a:latin typeface="Poppins" panose="00000500000000000000" pitchFamily="2" charset="0"/>
                <a:cs typeface="Poppins" panose="00000500000000000000" pitchFamily="2" charset="0"/>
              </a:rPr>
              <a:t>.)</a:t>
            </a:r>
          </a:p>
        </p:txBody>
      </p:sp>
      <p:sp>
        <p:nvSpPr>
          <p:cNvPr id="12" name="Rubrik 1">
            <a:extLst>
              <a:ext uri="{FF2B5EF4-FFF2-40B4-BE49-F238E27FC236}">
                <a16:creationId xmlns:a16="http://schemas.microsoft.com/office/drawing/2014/main" id="{D7E355B8-5C6B-E105-28FD-5FCE7DE2CBF3}"/>
              </a:ext>
            </a:extLst>
          </p:cNvPr>
          <p:cNvSpPr txBox="1">
            <a:spLocks/>
          </p:cNvSpPr>
          <p:nvPr/>
        </p:nvSpPr>
        <p:spPr>
          <a:xfrm>
            <a:off x="515938" y="469788"/>
            <a:ext cx="10489776"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dirty="0">
                <a:solidFill>
                  <a:schemeClr val="tx1">
                    <a:lumMod val="75000"/>
                    <a:lumOff val="25000"/>
                  </a:schemeClr>
                </a:solidFill>
              </a:rPr>
              <a:t>Arbetares rättigheter</a:t>
            </a:r>
          </a:p>
          <a:p>
            <a:r>
              <a:rPr lang="sv-SE" sz="2200" b="0" dirty="0">
                <a:solidFill>
                  <a:schemeClr val="tx1">
                    <a:lumMod val="75000"/>
                    <a:lumOff val="25000"/>
                  </a:schemeClr>
                </a:solidFill>
              </a:rPr>
              <a:t>Krav enligt regionernas uppförandekod för leverantörer</a:t>
            </a:r>
            <a:endParaRPr lang="sv-SE" sz="2200" dirty="0">
              <a:solidFill>
                <a:schemeClr val="tx1">
                  <a:lumMod val="75000"/>
                  <a:lumOff val="25000"/>
                </a:schemeClr>
              </a:solidFill>
            </a:endParaRPr>
          </a:p>
        </p:txBody>
      </p:sp>
      <p:sp>
        <p:nvSpPr>
          <p:cNvPr id="6" name="Platshållare för bildnummer 5">
            <a:extLst>
              <a:ext uri="{FF2B5EF4-FFF2-40B4-BE49-F238E27FC236}">
                <a16:creationId xmlns:a16="http://schemas.microsoft.com/office/drawing/2014/main" id="{0B403DFD-BD1E-FCDE-63C0-A064717AC205}"/>
              </a:ext>
            </a:extLst>
          </p:cNvPr>
          <p:cNvSpPr>
            <a:spLocks noGrp="1"/>
          </p:cNvSpPr>
          <p:nvPr>
            <p:ph type="sldNum" sz="quarter" idx="12"/>
          </p:nvPr>
        </p:nvSpPr>
        <p:spPr/>
        <p:txBody>
          <a:bodyPr/>
          <a:lstStyle/>
          <a:p>
            <a:fld id="{D57F1E4F-1CFF-5643-939E-217C01CDF565}" type="slidenum">
              <a:rPr lang="en-US" smtClean="0"/>
              <a:pPr/>
              <a:t>13</a:t>
            </a:fld>
            <a:endParaRPr lang="en-US"/>
          </a:p>
        </p:txBody>
      </p:sp>
    </p:spTree>
    <p:extLst>
      <p:ext uri="{BB962C8B-B14F-4D97-AF65-F5344CB8AC3E}">
        <p14:creationId xmlns:p14="http://schemas.microsoft.com/office/powerpoint/2010/main" val="850586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9EFA7CCE-78F7-8F38-02DD-9720D17A7682}"/>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4401029C-CFDA-15A0-D074-8C31AE2479C4}"/>
              </a:ext>
            </a:extLst>
          </p:cNvPr>
          <p:cNvSpPr/>
          <p:nvPr/>
        </p:nvSpPr>
        <p:spPr>
          <a:xfrm>
            <a:off x="144586" y="194870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10B1C958-CC10-62F1-090C-9A129A2955C8}"/>
              </a:ext>
            </a:extLst>
          </p:cNvPr>
          <p:cNvSpPr/>
          <p:nvPr/>
        </p:nvSpPr>
        <p:spPr>
          <a:xfrm>
            <a:off x="1385765" y="194870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Energi</a:t>
            </a:r>
          </a:p>
        </p:txBody>
      </p:sp>
      <p:sp>
        <p:nvSpPr>
          <p:cNvPr id="7" name="Rektangel: rundade hörn 6">
            <a:extLst>
              <a:ext uri="{FF2B5EF4-FFF2-40B4-BE49-F238E27FC236}">
                <a16:creationId xmlns:a16="http://schemas.microsoft.com/office/drawing/2014/main" id="{863C2ED1-CACE-3645-6676-F3963A2BF276}"/>
              </a:ext>
            </a:extLst>
          </p:cNvPr>
          <p:cNvSpPr/>
          <p:nvPr/>
        </p:nvSpPr>
        <p:spPr>
          <a:xfrm>
            <a:off x="2592089"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tx1">
                    <a:lumMod val="85000"/>
                    <a:lumOff val="15000"/>
                  </a:schemeClr>
                </a:solidFill>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2E0EF389-F33D-8367-9BEB-C1D63EAB56FC}"/>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Fleet</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managment</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 name="Rektangel: rundade hörn 8">
            <a:extLst>
              <a:ext uri="{FF2B5EF4-FFF2-40B4-BE49-F238E27FC236}">
                <a16:creationId xmlns:a16="http://schemas.microsoft.com/office/drawing/2014/main" id="{7B10D1E5-FBBE-8E36-F6E9-CA6BB25DC841}"/>
              </a:ext>
            </a:extLst>
          </p:cNvPr>
          <p:cNvSpPr/>
          <p:nvPr/>
        </p:nvSpPr>
        <p:spPr>
          <a:xfrm>
            <a:off x="5024755" y="1947356"/>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DDDD0E95-23BD-840B-E585-9910525B5529}"/>
              </a:ext>
            </a:extLst>
          </p:cNvPr>
          <p:cNvSpPr/>
          <p:nvPr/>
        </p:nvSpPr>
        <p:spPr>
          <a:xfrm>
            <a:off x="6230637" y="1948700"/>
            <a:ext cx="996697" cy="280702"/>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0F332E5A-2A09-C095-114D-0001BCA52C83}"/>
              </a:ext>
            </a:extLst>
          </p:cNvPr>
          <p:cNvSpPr/>
          <p:nvPr/>
        </p:nvSpPr>
        <p:spPr>
          <a:xfrm>
            <a:off x="7462208" y="1947356"/>
            <a:ext cx="996697" cy="28204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Diabetesspecifika förbrukningsvaror</a:t>
            </a:r>
          </a:p>
        </p:txBody>
      </p:sp>
      <p:sp>
        <p:nvSpPr>
          <p:cNvPr id="12" name="Rektangel: rundade hörn 11">
            <a:extLst>
              <a:ext uri="{FF2B5EF4-FFF2-40B4-BE49-F238E27FC236}">
                <a16:creationId xmlns:a16="http://schemas.microsoft.com/office/drawing/2014/main" id="{C9CDC85F-C0DC-A159-33EE-094B16112D59}"/>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HR</a:t>
            </a:r>
          </a:p>
        </p:txBody>
      </p:sp>
      <p:sp>
        <p:nvSpPr>
          <p:cNvPr id="13" name="Rektangel: rundade hörn 12">
            <a:extLst>
              <a:ext uri="{FF2B5EF4-FFF2-40B4-BE49-F238E27FC236}">
                <a16:creationId xmlns:a16="http://schemas.microsoft.com/office/drawing/2014/main" id="{004CC9CE-C867-0C38-393A-43899EF2A429}"/>
              </a:ext>
            </a:extLst>
          </p:cNvPr>
          <p:cNvSpPr/>
          <p:nvPr/>
        </p:nvSpPr>
        <p:spPr>
          <a:xfrm>
            <a:off x="1385765" y="2276649"/>
            <a:ext cx="996697" cy="271442"/>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E6335554-0A0D-5495-5871-0F6B5BA5B943}"/>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DB0755F3-BF4B-43C0-AD35-4E795E60A6D3}"/>
              </a:ext>
            </a:extLst>
          </p:cNvPr>
          <p:cNvSpPr/>
          <p:nvPr/>
        </p:nvSpPr>
        <p:spPr>
          <a:xfrm>
            <a:off x="3833268" y="2274234"/>
            <a:ext cx="996697" cy="273284"/>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Personbilar</a:t>
            </a:r>
          </a:p>
        </p:txBody>
      </p:sp>
      <p:sp>
        <p:nvSpPr>
          <p:cNvPr id="16" name="Rektangel: rundade hörn 15">
            <a:extLst>
              <a:ext uri="{FF2B5EF4-FFF2-40B4-BE49-F238E27FC236}">
                <a16:creationId xmlns:a16="http://schemas.microsoft.com/office/drawing/2014/main" id="{4CED9AD7-FFD3-6612-FB5F-2D96A1ACFEFB}"/>
              </a:ext>
            </a:extLst>
          </p:cNvPr>
          <p:cNvSpPr/>
          <p:nvPr/>
        </p:nvSpPr>
        <p:spPr>
          <a:xfrm>
            <a:off x="5024755" y="2274234"/>
            <a:ext cx="996697" cy="273284"/>
          </a:xfrm>
          <a:prstGeom prst="roundRect">
            <a:avLst>
              <a:gd name="adj" fmla="val 15854"/>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Logistik &amp; transport</a:t>
            </a:r>
          </a:p>
        </p:txBody>
      </p:sp>
      <p:sp>
        <p:nvSpPr>
          <p:cNvPr id="17" name="Rektangel: rundade hörn 16">
            <a:extLst>
              <a:ext uri="{FF2B5EF4-FFF2-40B4-BE49-F238E27FC236}">
                <a16:creationId xmlns:a16="http://schemas.microsoft.com/office/drawing/2014/main" id="{EF6C8352-072B-021C-1B4D-E4DB9EE7EFAC}"/>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Outsourcing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18" name="Rektangel: rundade hörn 17">
            <a:extLst>
              <a:ext uri="{FF2B5EF4-FFF2-40B4-BE49-F238E27FC236}">
                <a16:creationId xmlns:a16="http://schemas.microsoft.com/office/drawing/2014/main" id="{BE568F59-65B1-8504-B125-6C37794534DB}"/>
              </a:ext>
            </a:extLst>
          </p:cNvPr>
          <p:cNvSpPr/>
          <p:nvPr/>
        </p:nvSpPr>
        <p:spPr>
          <a:xfrm>
            <a:off x="7462208" y="2274233"/>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Generella förbrukningsvaror</a:t>
            </a:r>
          </a:p>
        </p:txBody>
      </p:sp>
      <p:sp>
        <p:nvSpPr>
          <p:cNvPr id="19" name="Rektangel: rundade hörn 18">
            <a:extLst>
              <a:ext uri="{FF2B5EF4-FFF2-40B4-BE49-F238E27FC236}">
                <a16:creationId xmlns:a16="http://schemas.microsoft.com/office/drawing/2014/main" id="{A2AC727C-1A90-4B94-74BB-D99A1A9E4DED}"/>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D1021BAD-86C3-7DDA-323C-04D359C47671}"/>
              </a:ext>
            </a:extLst>
          </p:cNvPr>
          <p:cNvSpPr/>
          <p:nvPr/>
        </p:nvSpPr>
        <p:spPr>
          <a:xfrm>
            <a:off x="1385764" y="2603580"/>
            <a:ext cx="996697" cy="271443"/>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CE3AC647-E9BF-133D-4C06-4B659A77FFC3}"/>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Mjukvara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vårdrel</a:t>
            </a:r>
            <a:r>
              <a:rPr lang="sv-SE" sz="650" err="1">
                <a:solidFill>
                  <a:schemeClr val="tx1">
                    <a:lumMod val="85000"/>
                    <a:lumOff val="15000"/>
                  </a:schemeClr>
                </a:solidFill>
                <a:latin typeface="Poppins" panose="00000500000000000000" pitchFamily="2" charset="0"/>
                <a:cs typeface="Poppins" panose="00000500000000000000" pitchFamily="2" charset="0"/>
              </a:rPr>
              <a:t>aterad</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E-hälsa</a:t>
            </a:r>
          </a:p>
        </p:txBody>
      </p:sp>
      <p:sp>
        <p:nvSpPr>
          <p:cNvPr id="22" name="Rektangel: rundade hörn 21">
            <a:extLst>
              <a:ext uri="{FF2B5EF4-FFF2-40B4-BE49-F238E27FC236}">
                <a16:creationId xmlns:a16="http://schemas.microsoft.com/office/drawing/2014/main" id="{ADA2C530-1F49-AF37-D93C-59A8BA0F34DE}"/>
              </a:ext>
            </a:extLst>
          </p:cNvPr>
          <p:cNvSpPr/>
          <p:nvPr/>
        </p:nvSpPr>
        <p:spPr>
          <a:xfrm>
            <a:off x="3833267" y="2602372"/>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Bussar</a:t>
            </a:r>
          </a:p>
        </p:txBody>
      </p:sp>
      <p:sp>
        <p:nvSpPr>
          <p:cNvPr id="23" name="Rektangel: rundade hörn 22">
            <a:extLst>
              <a:ext uri="{FF2B5EF4-FFF2-40B4-BE49-F238E27FC236}">
                <a16:creationId xmlns:a16="http://schemas.microsoft.com/office/drawing/2014/main" id="{117671C6-610A-AC87-AAB7-F27AA2142418}"/>
              </a:ext>
            </a:extLst>
          </p:cNvPr>
          <p:cNvSpPr/>
          <p:nvPr/>
        </p:nvSpPr>
        <p:spPr>
          <a:xfrm>
            <a:off x="5024755" y="2602372"/>
            <a:ext cx="996697" cy="272651"/>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Persontransport</a:t>
            </a:r>
          </a:p>
        </p:txBody>
      </p:sp>
      <p:sp>
        <p:nvSpPr>
          <p:cNvPr id="24" name="Rektangel: rundade hörn 23">
            <a:extLst>
              <a:ext uri="{FF2B5EF4-FFF2-40B4-BE49-F238E27FC236}">
                <a16:creationId xmlns:a16="http://schemas.microsoft.com/office/drawing/2014/main" id="{59D226C2-19A6-E62F-D186-A230450D94B4}"/>
              </a:ext>
            </a:extLst>
          </p:cNvPr>
          <p:cNvSpPr/>
          <p:nvPr/>
        </p:nvSpPr>
        <p:spPr>
          <a:xfrm>
            <a:off x="7462208" y="2604161"/>
            <a:ext cx="996697" cy="276280"/>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2E738538-DF2E-DE44-CB87-97A8CC093F90}"/>
              </a:ext>
            </a:extLst>
          </p:cNvPr>
          <p:cNvSpPr/>
          <p:nvPr/>
        </p:nvSpPr>
        <p:spPr>
          <a:xfrm>
            <a:off x="144585" y="2935211"/>
            <a:ext cx="996697" cy="271443"/>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F56011FC-B0E1-1FC4-0CF2-688C6BE1DF1A}"/>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837FDE10-4A19-F014-19C9-B213C5C63848}"/>
              </a:ext>
            </a:extLst>
          </p:cNvPr>
          <p:cNvSpPr/>
          <p:nvPr/>
        </p:nvSpPr>
        <p:spPr>
          <a:xfrm>
            <a:off x="3833267" y="294108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F69CFA08-A00F-E296-FED0-7E80A50217A0}"/>
              </a:ext>
            </a:extLst>
          </p:cNvPr>
          <p:cNvSpPr/>
          <p:nvPr/>
        </p:nvSpPr>
        <p:spPr>
          <a:xfrm>
            <a:off x="5024754" y="2941083"/>
            <a:ext cx="996697" cy="26144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8EA46ADD-2B2B-6BA9-86DB-88902CABDD0B}"/>
              </a:ext>
            </a:extLst>
          </p:cNvPr>
          <p:cNvSpPr/>
          <p:nvPr/>
        </p:nvSpPr>
        <p:spPr>
          <a:xfrm>
            <a:off x="2577859" y="3261882"/>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Arbetsplats</a:t>
            </a:r>
          </a:p>
        </p:txBody>
      </p:sp>
      <p:sp>
        <p:nvSpPr>
          <p:cNvPr id="30" name="Rektangel: rundade hörn 29">
            <a:extLst>
              <a:ext uri="{FF2B5EF4-FFF2-40B4-BE49-F238E27FC236}">
                <a16:creationId xmlns:a16="http://schemas.microsoft.com/office/drawing/2014/main" id="{43C82293-5EEA-7F6A-6852-9499015CAB16}"/>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92C9F61B-7862-DDBC-5A8F-65C5AE46398C}"/>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CB1DD0EE-974D-C569-729D-53CFE5E34A57}"/>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6E34519A-DF14-EE93-5C29-888ED726ABC9}"/>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4" name="Rektangel: rundade hörn 33">
            <a:extLst>
              <a:ext uri="{FF2B5EF4-FFF2-40B4-BE49-F238E27FC236}">
                <a16:creationId xmlns:a16="http://schemas.microsoft.com/office/drawing/2014/main" id="{C340B650-A5C8-C0E1-7F11-A52014036827}"/>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Fastighet</a:t>
            </a:r>
          </a:p>
        </p:txBody>
      </p:sp>
      <p:sp>
        <p:nvSpPr>
          <p:cNvPr id="35" name="Likbent triangel 34">
            <a:extLst>
              <a:ext uri="{FF2B5EF4-FFF2-40B4-BE49-F238E27FC236}">
                <a16:creationId xmlns:a16="http://schemas.microsoft.com/office/drawing/2014/main" id="{2861DA7B-DF5B-C258-B3B1-0722F35684D1}"/>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6" name="Rektangel: rundade hörn 35">
            <a:extLst>
              <a:ext uri="{FF2B5EF4-FFF2-40B4-BE49-F238E27FC236}">
                <a16:creationId xmlns:a16="http://schemas.microsoft.com/office/drawing/2014/main" id="{FDA4004E-2B63-2AD6-E4B1-2DAEFEF7D7A4}"/>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37" name="Likbent triangel 36">
            <a:extLst>
              <a:ext uri="{FF2B5EF4-FFF2-40B4-BE49-F238E27FC236}">
                <a16:creationId xmlns:a16="http://schemas.microsoft.com/office/drawing/2014/main" id="{73F51BAC-AFA8-BB5E-8E60-6C4D1517D90E}"/>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8" name="Rektangel: rundade hörn 37">
            <a:extLst>
              <a:ext uri="{FF2B5EF4-FFF2-40B4-BE49-F238E27FC236}">
                <a16:creationId xmlns:a16="http://schemas.microsoft.com/office/drawing/2014/main" id="{C469BD85-80FE-438E-6E92-EE2E2D65119D}"/>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Fordon</a:t>
            </a:r>
          </a:p>
        </p:txBody>
      </p:sp>
      <p:sp>
        <p:nvSpPr>
          <p:cNvPr id="39" name="Likbent triangel 38">
            <a:extLst>
              <a:ext uri="{FF2B5EF4-FFF2-40B4-BE49-F238E27FC236}">
                <a16:creationId xmlns:a16="http://schemas.microsoft.com/office/drawing/2014/main" id="{F2B2E3F4-0D29-1706-16A0-CF5522003406}"/>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0" name="Rektangel: rundade hörn 39">
            <a:extLst>
              <a:ext uri="{FF2B5EF4-FFF2-40B4-BE49-F238E27FC236}">
                <a16:creationId xmlns:a16="http://schemas.microsoft.com/office/drawing/2014/main" id="{D98F7220-0E7C-640B-B5BD-BA55E161075B}"/>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Transporter</a:t>
            </a:r>
          </a:p>
        </p:txBody>
      </p:sp>
      <p:sp>
        <p:nvSpPr>
          <p:cNvPr id="41" name="Likbent triangel 40">
            <a:extLst>
              <a:ext uri="{FF2B5EF4-FFF2-40B4-BE49-F238E27FC236}">
                <a16:creationId xmlns:a16="http://schemas.microsoft.com/office/drawing/2014/main" id="{FD009647-41F9-182E-5C46-86B6EC0DB3C9}"/>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2" name="Rektangel: rundade hörn 41">
            <a:extLst>
              <a:ext uri="{FF2B5EF4-FFF2-40B4-BE49-F238E27FC236}">
                <a16:creationId xmlns:a16="http://schemas.microsoft.com/office/drawing/2014/main" id="{A7EB81DA-0AB9-09EF-11B6-5052F3A4AFA7}"/>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C6DE6408-B6DB-E0D2-B47C-4154B133F4EA}"/>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4" name="Rektangel: rundade hörn 43">
            <a:extLst>
              <a:ext uri="{FF2B5EF4-FFF2-40B4-BE49-F238E27FC236}">
                <a16:creationId xmlns:a16="http://schemas.microsoft.com/office/drawing/2014/main" id="{3C194C75-B1A4-2614-446C-6ADA18C96050}"/>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D0970969-BD20-A40E-4ECE-CE4BDD7B62C7}"/>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6" name="Rektangel: rundade hörn 45">
            <a:extLst>
              <a:ext uri="{FF2B5EF4-FFF2-40B4-BE49-F238E27FC236}">
                <a16:creationId xmlns:a16="http://schemas.microsoft.com/office/drawing/2014/main" id="{24530FE1-6E90-D094-1DFE-CD53DDA8287C}"/>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0F72AE97-1A91-108E-96E5-626F6ABB8D59}"/>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8" name="Rektangel: rundade hörn 47">
            <a:extLst>
              <a:ext uri="{FF2B5EF4-FFF2-40B4-BE49-F238E27FC236}">
                <a16:creationId xmlns:a16="http://schemas.microsoft.com/office/drawing/2014/main" id="{BA8E4853-8B17-03B6-9044-72848DE615A8}"/>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8AE37A54-CBCB-DFA3-4FD8-BC01989D69C2}"/>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0" name="Rektangel: rundade hörn 49">
            <a:extLst>
              <a:ext uri="{FF2B5EF4-FFF2-40B4-BE49-F238E27FC236}">
                <a16:creationId xmlns:a16="http://schemas.microsoft.com/office/drawing/2014/main" id="{4097A620-7139-8110-8C83-B744075E31AA}"/>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D9FFF1BA-E84C-B12B-E85B-1BEFD2A83401}"/>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2" name="Rektangel: rundade hörn 51">
            <a:extLst>
              <a:ext uri="{FF2B5EF4-FFF2-40B4-BE49-F238E27FC236}">
                <a16:creationId xmlns:a16="http://schemas.microsoft.com/office/drawing/2014/main" id="{BE0A1AD0-0C73-8E46-56E5-54E71EB17065}"/>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Dosdispensering</a:t>
            </a:r>
          </a:p>
        </p:txBody>
      </p:sp>
      <p:sp>
        <p:nvSpPr>
          <p:cNvPr id="53" name="Rektangel: rundade hörn 52">
            <a:extLst>
              <a:ext uri="{FF2B5EF4-FFF2-40B4-BE49-F238E27FC236}">
                <a16:creationId xmlns:a16="http://schemas.microsoft.com/office/drawing/2014/main" id="{909C0431-354E-65DE-2D75-C21FA2D987F4}"/>
              </a:ext>
            </a:extLst>
          </p:cNvPr>
          <p:cNvSpPr/>
          <p:nvPr/>
        </p:nvSpPr>
        <p:spPr>
          <a:xfrm>
            <a:off x="8674930"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Läkemedel</a:t>
            </a:r>
          </a:p>
        </p:txBody>
      </p:sp>
      <p:sp>
        <p:nvSpPr>
          <p:cNvPr id="54" name="Rektangel: rundade hörn 53">
            <a:extLst>
              <a:ext uri="{FF2B5EF4-FFF2-40B4-BE49-F238E27FC236}">
                <a16:creationId xmlns:a16="http://schemas.microsoft.com/office/drawing/2014/main" id="{3291C2A1-09BE-0E4A-9623-E8FB3FF71E58}"/>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Läkemedels-försörjning sjukhus</a:t>
            </a:r>
          </a:p>
        </p:txBody>
      </p:sp>
      <p:sp>
        <p:nvSpPr>
          <p:cNvPr id="55" name="Rektangel: rundade hörn 54">
            <a:extLst>
              <a:ext uri="{FF2B5EF4-FFF2-40B4-BE49-F238E27FC236}">
                <a16:creationId xmlns:a16="http://schemas.microsoft.com/office/drawing/2014/main" id="{15ED4839-6CB4-25C6-BAF9-89983BF5EE75}"/>
              </a:ext>
            </a:extLst>
          </p:cNvPr>
          <p:cNvSpPr/>
          <p:nvPr/>
        </p:nvSpPr>
        <p:spPr>
          <a:xfrm>
            <a:off x="11049294" y="1955544"/>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Anestesi &amp; intensivvård </a:t>
            </a:r>
          </a:p>
        </p:txBody>
      </p:sp>
      <p:sp>
        <p:nvSpPr>
          <p:cNvPr id="56" name="Rektangel: rundade hörn 55">
            <a:extLst>
              <a:ext uri="{FF2B5EF4-FFF2-40B4-BE49-F238E27FC236}">
                <a16:creationId xmlns:a16="http://schemas.microsoft.com/office/drawing/2014/main" id="{ED96E885-BCDC-4EE9-D024-E5CFA2CA1A26}"/>
              </a:ext>
            </a:extLst>
          </p:cNvPr>
          <p:cNvSpPr/>
          <p:nvPr/>
        </p:nvSpPr>
        <p:spPr>
          <a:xfrm>
            <a:off x="11049294" y="2274233"/>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A24DAEEC-D074-C4E7-92B1-1012C96AA5A4}"/>
              </a:ext>
            </a:extLst>
          </p:cNvPr>
          <p:cNvSpPr/>
          <p:nvPr/>
        </p:nvSpPr>
        <p:spPr>
          <a:xfrm>
            <a:off x="11049293" y="2598744"/>
            <a:ext cx="996697" cy="27627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E00D53EF-4267-148E-AA7F-1FBDDF20DD63}"/>
              </a:ext>
            </a:extLst>
          </p:cNvPr>
          <p:cNvSpPr/>
          <p:nvPr/>
        </p:nvSpPr>
        <p:spPr>
          <a:xfrm>
            <a:off x="3833267" y="357634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527C138D-9D2D-81D4-5A78-0EC57DAEF6AA}"/>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Ombyggnad fordon</a:t>
            </a:r>
          </a:p>
        </p:txBody>
      </p:sp>
      <p:sp>
        <p:nvSpPr>
          <p:cNvPr id="60" name="Rektangel: rundade hörn 59">
            <a:extLst>
              <a:ext uri="{FF2B5EF4-FFF2-40B4-BE49-F238E27FC236}">
                <a16:creationId xmlns:a16="http://schemas.microsoft.com/office/drawing/2014/main" id="{7DDFC900-838E-451B-8D71-CDB710FF5B69}"/>
              </a:ext>
            </a:extLst>
          </p:cNvPr>
          <p:cNvSpPr/>
          <p:nvPr/>
        </p:nvSpPr>
        <p:spPr>
          <a:xfrm>
            <a:off x="3833266" y="423218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Tåg</a:t>
            </a:r>
          </a:p>
        </p:txBody>
      </p:sp>
      <p:sp>
        <p:nvSpPr>
          <p:cNvPr id="61" name="Rektangel: rundade hörn 60">
            <a:extLst>
              <a:ext uri="{FF2B5EF4-FFF2-40B4-BE49-F238E27FC236}">
                <a16:creationId xmlns:a16="http://schemas.microsoft.com/office/drawing/2014/main" id="{92A40960-E6C4-B600-DC2E-C8EDF29DB772}"/>
              </a:ext>
            </a:extLst>
          </p:cNvPr>
          <p:cNvSpPr/>
          <p:nvPr/>
        </p:nvSpPr>
        <p:spPr>
          <a:xfrm>
            <a:off x="3833266" y="4564848"/>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Utryckningsfordon</a:t>
            </a:r>
          </a:p>
        </p:txBody>
      </p:sp>
      <p:sp>
        <p:nvSpPr>
          <p:cNvPr id="62" name="Rektangel: rundade hörn 61">
            <a:extLst>
              <a:ext uri="{FF2B5EF4-FFF2-40B4-BE49-F238E27FC236}">
                <a16:creationId xmlns:a16="http://schemas.microsoft.com/office/drawing/2014/main" id="{0EA44C1D-6546-0451-E2E0-3567B8687586}"/>
              </a:ext>
            </a:extLst>
          </p:cNvPr>
          <p:cNvSpPr/>
          <p:nvPr/>
        </p:nvSpPr>
        <p:spPr>
          <a:xfrm>
            <a:off x="3833265" y="489398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a:t>
            </a:r>
          </a:p>
        </p:txBody>
      </p:sp>
      <p:sp>
        <p:nvSpPr>
          <p:cNvPr id="63" name="Rektangel: rundade hörn 62">
            <a:extLst>
              <a:ext uri="{FF2B5EF4-FFF2-40B4-BE49-F238E27FC236}">
                <a16:creationId xmlns:a16="http://schemas.microsoft.com/office/drawing/2014/main" id="{2348CF42-941F-5F00-D580-ADB9B1A6D45B}"/>
              </a:ext>
            </a:extLst>
          </p:cNvPr>
          <p:cNvSpPr/>
          <p:nvPr/>
        </p:nvSpPr>
        <p:spPr>
          <a:xfrm>
            <a:off x="3833264" y="5217719"/>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fordonsrelaterade kostnader</a:t>
            </a:r>
          </a:p>
        </p:txBody>
      </p:sp>
      <p:sp>
        <p:nvSpPr>
          <p:cNvPr id="64" name="Rektangel: rundade hörn 63">
            <a:extLst>
              <a:ext uri="{FF2B5EF4-FFF2-40B4-BE49-F238E27FC236}">
                <a16:creationId xmlns:a16="http://schemas.microsoft.com/office/drawing/2014/main" id="{749335DA-FBDC-D45F-A9BF-2DEDD6ED7B32}"/>
              </a:ext>
            </a:extLst>
          </p:cNvPr>
          <p:cNvSpPr/>
          <p:nvPr/>
        </p:nvSpPr>
        <p:spPr>
          <a:xfrm>
            <a:off x="3833263" y="554982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Fartyg</a:t>
            </a:r>
          </a:p>
        </p:txBody>
      </p:sp>
      <p:sp>
        <p:nvSpPr>
          <p:cNvPr id="65" name="Rektangel: rundade hörn 64">
            <a:extLst>
              <a:ext uri="{FF2B5EF4-FFF2-40B4-BE49-F238E27FC236}">
                <a16:creationId xmlns:a16="http://schemas.microsoft.com/office/drawing/2014/main" id="{C17C65F6-C159-E3AB-4B6F-0400D9B29E8F}"/>
              </a:ext>
            </a:extLst>
          </p:cNvPr>
          <p:cNvSpPr/>
          <p:nvPr/>
        </p:nvSpPr>
        <p:spPr>
          <a:xfrm>
            <a:off x="3833262" y="5867937"/>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Spårfordon</a:t>
            </a:r>
          </a:p>
        </p:txBody>
      </p:sp>
      <p:sp>
        <p:nvSpPr>
          <p:cNvPr id="66" name="Rektangel: rundade hörn 65">
            <a:extLst>
              <a:ext uri="{FF2B5EF4-FFF2-40B4-BE49-F238E27FC236}">
                <a16:creationId xmlns:a16="http://schemas.microsoft.com/office/drawing/2014/main" id="{9A32D359-38EA-CFFE-DF8F-9B9E7AC191F1}"/>
              </a:ext>
            </a:extLst>
          </p:cNvPr>
          <p:cNvSpPr/>
          <p:nvPr/>
        </p:nvSpPr>
        <p:spPr>
          <a:xfrm>
            <a:off x="3833261" y="6191676"/>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Arbetsfordon</a:t>
            </a:r>
          </a:p>
        </p:txBody>
      </p:sp>
      <p:sp>
        <p:nvSpPr>
          <p:cNvPr id="67" name="Rektangel: rundade hörn 66">
            <a:extLst>
              <a:ext uri="{FF2B5EF4-FFF2-40B4-BE49-F238E27FC236}">
                <a16:creationId xmlns:a16="http://schemas.microsoft.com/office/drawing/2014/main" id="{3AA12921-0A4F-FD34-BF32-3EA430176009}"/>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Finans</a:t>
            </a:r>
          </a:p>
        </p:txBody>
      </p:sp>
      <p:sp>
        <p:nvSpPr>
          <p:cNvPr id="68" name="Rektangel: rundade hörn 67">
            <a:extLst>
              <a:ext uri="{FF2B5EF4-FFF2-40B4-BE49-F238E27FC236}">
                <a16:creationId xmlns:a16="http://schemas.microsoft.com/office/drawing/2014/main" id="{DBA0E73C-4265-01F0-9F42-7A9B7047909F}"/>
              </a:ext>
            </a:extLst>
          </p:cNvPr>
          <p:cNvSpPr/>
          <p:nvPr/>
        </p:nvSpPr>
        <p:spPr>
          <a:xfrm>
            <a:off x="144584" y="3576340"/>
            <a:ext cx="996697" cy="271445"/>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Kontor</a:t>
            </a:r>
          </a:p>
        </p:txBody>
      </p:sp>
      <p:sp>
        <p:nvSpPr>
          <p:cNvPr id="69" name="Rektangel: rundade hörn 68">
            <a:extLst>
              <a:ext uri="{FF2B5EF4-FFF2-40B4-BE49-F238E27FC236}">
                <a16:creationId xmlns:a16="http://schemas.microsoft.com/office/drawing/2014/main" id="{2A3D55FD-A5DC-22F9-EFB0-F52D54F19C0F}"/>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Kultur</a:t>
            </a:r>
          </a:p>
        </p:txBody>
      </p:sp>
      <p:sp>
        <p:nvSpPr>
          <p:cNvPr id="70" name="Rektangel: rundade hörn 69">
            <a:extLst>
              <a:ext uri="{FF2B5EF4-FFF2-40B4-BE49-F238E27FC236}">
                <a16:creationId xmlns:a16="http://schemas.microsoft.com/office/drawing/2014/main" id="{F88EC4E8-0A06-87BF-3B34-500D391C1202}"/>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Sponsring &amp; avgifter</a:t>
            </a:r>
          </a:p>
        </p:txBody>
      </p:sp>
      <p:sp>
        <p:nvSpPr>
          <p:cNvPr id="71" name="Rektangel: rundade hörn 70">
            <a:extLst>
              <a:ext uri="{FF2B5EF4-FFF2-40B4-BE49-F238E27FC236}">
                <a16:creationId xmlns:a16="http://schemas.microsoft.com/office/drawing/2014/main" id="{2D95D474-AD0B-308A-D31E-B484A3772F98}"/>
              </a:ext>
            </a:extLst>
          </p:cNvPr>
          <p:cNvSpPr/>
          <p:nvPr/>
        </p:nvSpPr>
        <p:spPr>
          <a:xfrm>
            <a:off x="144582" y="4555199"/>
            <a:ext cx="996697" cy="271443"/>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Naturbruk</a:t>
            </a:r>
          </a:p>
        </p:txBody>
      </p:sp>
      <p:sp>
        <p:nvSpPr>
          <p:cNvPr id="72" name="Rektangel: rundade hörn 71">
            <a:extLst>
              <a:ext uri="{FF2B5EF4-FFF2-40B4-BE49-F238E27FC236}">
                <a16:creationId xmlns:a16="http://schemas.microsoft.com/office/drawing/2014/main" id="{6D89D752-E452-B0A0-C960-1B9721BB6B22}"/>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34B76E9D-22DA-D001-16A5-784C6474647F}"/>
              </a:ext>
            </a:extLst>
          </p:cNvPr>
          <p:cNvSpPr/>
          <p:nvPr/>
        </p:nvSpPr>
        <p:spPr>
          <a:xfrm>
            <a:off x="1375756" y="2935212"/>
            <a:ext cx="996697" cy="271442"/>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0C63E8D8-6727-C6DF-4014-4E86D31CC79F}"/>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1D495A8B-3188-73F4-4B3C-788EC62EA679}"/>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Fastighets-relaterade</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9B4F409B-4119-80F5-3856-FFD60EF53368}"/>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C49431B5-086A-C613-CE50-2F67EA9602F5}"/>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dirty="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9EAE01A7-D207-E780-F776-AE7554D548B3}"/>
              </a:ext>
            </a:extLst>
          </p:cNvPr>
          <p:cNvSpPr/>
          <p:nvPr/>
        </p:nvSpPr>
        <p:spPr>
          <a:xfrm>
            <a:off x="6230636" y="2598744"/>
            <a:ext cx="996697" cy="276280"/>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96E3ECB2-1716-AC54-B376-9F7C8D52799F}"/>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F65E480D-DE86-1554-5A39-D3BB20267D7B}"/>
              </a:ext>
            </a:extLst>
          </p:cNvPr>
          <p:cNvSpPr/>
          <p:nvPr/>
        </p:nvSpPr>
        <p:spPr>
          <a:xfrm>
            <a:off x="6237477" y="3270630"/>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Flyttjänster</a:t>
            </a:r>
            <a:endPar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81" name="Rektangel: rundade hörn 80">
            <a:extLst>
              <a:ext uri="{FF2B5EF4-FFF2-40B4-BE49-F238E27FC236}">
                <a16:creationId xmlns:a16="http://schemas.microsoft.com/office/drawing/2014/main" id="{959F1BBC-07CB-C3A5-7F96-6D9EB0FBF2CC}"/>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Post</a:t>
            </a:r>
          </a:p>
        </p:txBody>
      </p:sp>
      <p:sp>
        <p:nvSpPr>
          <p:cNvPr id="82" name="Rektangel: rundade hörn 81">
            <a:extLst>
              <a:ext uri="{FF2B5EF4-FFF2-40B4-BE49-F238E27FC236}">
                <a16:creationId xmlns:a16="http://schemas.microsoft.com/office/drawing/2014/main" id="{C903EF9D-82E1-502B-913D-5FC6FF054D34}"/>
              </a:ext>
            </a:extLst>
          </p:cNvPr>
          <p:cNvSpPr/>
          <p:nvPr/>
        </p:nvSpPr>
        <p:spPr>
          <a:xfrm>
            <a:off x="6230634" y="4215919"/>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4B93EC04-DE23-EAAC-16EA-811BCE989406}"/>
              </a:ext>
            </a:extLst>
          </p:cNvPr>
          <p:cNvSpPr/>
          <p:nvPr/>
        </p:nvSpPr>
        <p:spPr>
          <a:xfrm>
            <a:off x="6237477" y="454701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29F2CCF9-DA74-1942-585F-354A70B5403C}"/>
              </a:ext>
            </a:extLst>
          </p:cNvPr>
          <p:cNvSpPr/>
          <p:nvPr/>
        </p:nvSpPr>
        <p:spPr>
          <a:xfrm>
            <a:off x="6237477" y="487452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Bevakning, säkerhet, värdetransport</a:t>
            </a:r>
          </a:p>
        </p:txBody>
      </p:sp>
      <p:sp>
        <p:nvSpPr>
          <p:cNvPr id="85" name="Rektangel: rundade hörn 84">
            <a:extLst>
              <a:ext uri="{FF2B5EF4-FFF2-40B4-BE49-F238E27FC236}">
                <a16:creationId xmlns:a16="http://schemas.microsoft.com/office/drawing/2014/main" id="{E74E55DB-81DD-BB8E-099E-74FFD8095B4D}"/>
              </a:ext>
            </a:extLst>
          </p:cNvPr>
          <p:cNvSpPr/>
          <p:nvPr/>
        </p:nvSpPr>
        <p:spPr>
          <a:xfrm>
            <a:off x="6237477" y="5211613"/>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Livsmedel &amp; </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tillh</a:t>
            </a:r>
            <a:r>
              <a:rPr lang="sv-SE" sz="650" err="1">
                <a:solidFill>
                  <a:schemeClr val="bg1"/>
                </a:solidFill>
                <a:latin typeface="Poppins" panose="00000500000000000000" pitchFamily="2" charset="0"/>
                <a:cs typeface="Poppins" panose="00000500000000000000" pitchFamily="2" charset="0"/>
              </a:rPr>
              <a:t>örande</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tjänster</a:t>
            </a:r>
          </a:p>
        </p:txBody>
      </p:sp>
      <p:sp>
        <p:nvSpPr>
          <p:cNvPr id="86" name="Rektangel: rundade hörn 85">
            <a:extLst>
              <a:ext uri="{FF2B5EF4-FFF2-40B4-BE49-F238E27FC236}">
                <a16:creationId xmlns:a16="http://schemas.microsoft.com/office/drawing/2014/main" id="{0F743998-E3B3-3EA8-5C9F-F903AE4E4DDD}"/>
              </a:ext>
            </a:extLst>
          </p:cNvPr>
          <p:cNvSpPr/>
          <p:nvPr/>
        </p:nvSpPr>
        <p:spPr>
          <a:xfrm>
            <a:off x="6237477" y="5535352"/>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Tvätt &amp; textilier</a:t>
            </a:r>
          </a:p>
        </p:txBody>
      </p:sp>
      <p:sp>
        <p:nvSpPr>
          <p:cNvPr id="87" name="Rektangel: rundade hörn 86">
            <a:extLst>
              <a:ext uri="{FF2B5EF4-FFF2-40B4-BE49-F238E27FC236}">
                <a16:creationId xmlns:a16="http://schemas.microsoft.com/office/drawing/2014/main" id="{CE149F84-CCD5-A8C6-A760-4F36E66D9E8C}"/>
              </a:ext>
            </a:extLst>
          </p:cNvPr>
          <p:cNvSpPr/>
          <p:nvPr/>
        </p:nvSpPr>
        <p:spPr>
          <a:xfrm>
            <a:off x="7453196"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Inkontinens</a:t>
            </a:r>
          </a:p>
        </p:txBody>
      </p:sp>
      <p:sp>
        <p:nvSpPr>
          <p:cNvPr id="88" name="Rektangel: rundade hörn 87">
            <a:extLst>
              <a:ext uri="{FF2B5EF4-FFF2-40B4-BE49-F238E27FC236}">
                <a16:creationId xmlns:a16="http://schemas.microsoft.com/office/drawing/2014/main" id="{0242808D-AE2C-23B6-AB55-884941F81CF4}"/>
              </a:ext>
            </a:extLst>
          </p:cNvPr>
          <p:cNvSpPr/>
          <p:nvPr/>
        </p:nvSpPr>
        <p:spPr>
          <a:xfrm>
            <a:off x="7468648" y="3261882"/>
            <a:ext cx="996697" cy="28204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Nutrition</a:t>
            </a:r>
          </a:p>
        </p:txBody>
      </p:sp>
      <p:sp>
        <p:nvSpPr>
          <p:cNvPr id="89" name="Rektangel: rundade hörn 88">
            <a:extLst>
              <a:ext uri="{FF2B5EF4-FFF2-40B4-BE49-F238E27FC236}">
                <a16:creationId xmlns:a16="http://schemas.microsoft.com/office/drawing/2014/main" id="{1364C265-695D-C5B9-079E-4415544D52DB}"/>
              </a:ext>
            </a:extLst>
          </p:cNvPr>
          <p:cNvSpPr/>
          <p:nvPr/>
        </p:nvSpPr>
        <p:spPr>
          <a:xfrm>
            <a:off x="7453196" y="3586842"/>
            <a:ext cx="996697" cy="260943"/>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Medicinsk grundutrustning</a:t>
            </a:r>
          </a:p>
        </p:txBody>
      </p:sp>
      <p:sp>
        <p:nvSpPr>
          <p:cNvPr id="90" name="Rektangel: rundade hörn 89">
            <a:extLst>
              <a:ext uri="{FF2B5EF4-FFF2-40B4-BE49-F238E27FC236}">
                <a16:creationId xmlns:a16="http://schemas.microsoft.com/office/drawing/2014/main" id="{DF914766-8EC1-32B3-4621-F4BCACDC7AF5}"/>
              </a:ext>
            </a:extLst>
          </p:cNvPr>
          <p:cNvSpPr/>
          <p:nvPr/>
        </p:nvSpPr>
        <p:spPr>
          <a:xfrm>
            <a:off x="7453196" y="3896635"/>
            <a:ext cx="996697" cy="285663"/>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Sårvård &amp; kompression</a:t>
            </a:r>
          </a:p>
        </p:txBody>
      </p:sp>
      <p:sp>
        <p:nvSpPr>
          <p:cNvPr id="91" name="Rektangel: rundade hörn 90">
            <a:extLst>
              <a:ext uri="{FF2B5EF4-FFF2-40B4-BE49-F238E27FC236}">
                <a16:creationId xmlns:a16="http://schemas.microsoft.com/office/drawing/2014/main" id="{80047D62-0389-3DA0-965B-0FAF632C265E}"/>
              </a:ext>
            </a:extLst>
          </p:cNvPr>
          <p:cNvSpPr/>
          <p:nvPr/>
        </p:nvSpPr>
        <p:spPr>
          <a:xfrm>
            <a:off x="7448558" y="4225990"/>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Tandvård</a:t>
            </a:r>
            <a:r>
              <a:rPr lang="sv-SE" sz="650">
                <a:solidFill>
                  <a:schemeClr val="bg1"/>
                </a:solidFill>
                <a:latin typeface="Poppins" panose="00000500000000000000" pitchFamily="2" charset="0"/>
                <a:cs typeface="Poppins" panose="00000500000000000000" pitchFamily="2" charset="0"/>
              </a:rPr>
              <a:t>s-</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utrustning &amp; material </a:t>
            </a:r>
          </a:p>
        </p:txBody>
      </p:sp>
      <p:sp>
        <p:nvSpPr>
          <p:cNvPr id="92" name="Rektangel: rundade hörn 91">
            <a:extLst>
              <a:ext uri="{FF2B5EF4-FFF2-40B4-BE49-F238E27FC236}">
                <a16:creationId xmlns:a16="http://schemas.microsoft.com/office/drawing/2014/main" id="{08FE7D3C-F758-4E7C-47F0-4396B0F48D9D}"/>
              </a:ext>
            </a:extLst>
          </p:cNvPr>
          <p:cNvSpPr/>
          <p:nvPr/>
        </p:nvSpPr>
        <p:spPr>
          <a:xfrm>
            <a:off x="7448558" y="4564848"/>
            <a:ext cx="996697" cy="258400"/>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Fysioterapi-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utrustning &amp; material</a:t>
            </a:r>
          </a:p>
        </p:txBody>
      </p:sp>
      <p:sp>
        <p:nvSpPr>
          <p:cNvPr id="93" name="Rektangel: rundade hörn 92">
            <a:extLst>
              <a:ext uri="{FF2B5EF4-FFF2-40B4-BE49-F238E27FC236}">
                <a16:creationId xmlns:a16="http://schemas.microsoft.com/office/drawing/2014/main" id="{65770194-05DC-6018-AFD0-94399246BB34}"/>
              </a:ext>
            </a:extLst>
          </p:cNvPr>
          <p:cNvSpPr/>
          <p:nvPr/>
        </p:nvSpPr>
        <p:spPr>
          <a:xfrm>
            <a:off x="8674930"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B84B1B20-81C0-4FFE-712A-A059624938F7}"/>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 läkemedels-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tj</a:t>
            </a:r>
            <a:r>
              <a:rPr lang="sv-SE" sz="650" err="1">
                <a:solidFill>
                  <a:schemeClr val="tx1">
                    <a:lumMod val="85000"/>
                    <a:lumOff val="15000"/>
                  </a:schemeClr>
                </a:solidFill>
                <a:latin typeface="Poppins" panose="00000500000000000000" pitchFamily="2" charset="0"/>
                <a:cs typeface="Poppins" panose="00000500000000000000" pitchFamily="2" charset="0"/>
              </a:rPr>
              <a:t>änster</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5" name="Rektangel: rundade hörn 94">
            <a:extLst>
              <a:ext uri="{FF2B5EF4-FFF2-40B4-BE49-F238E27FC236}">
                <a16:creationId xmlns:a16="http://schemas.microsoft.com/office/drawing/2014/main" id="{B7BC131B-3B9B-514D-B004-991E33A642DF}"/>
              </a:ext>
            </a:extLst>
          </p:cNvPr>
          <p:cNvSpPr/>
          <p:nvPr/>
        </p:nvSpPr>
        <p:spPr>
          <a:xfrm>
            <a:off x="11058255" y="2931088"/>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A1BC8891-8409-7FB4-1F08-DAC3824327DC}"/>
              </a:ext>
            </a:extLst>
          </p:cNvPr>
          <p:cNvSpPr/>
          <p:nvPr/>
        </p:nvSpPr>
        <p:spPr>
          <a:xfrm>
            <a:off x="9882865" y="1955544"/>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dirty="0" err="1">
                <a:ln>
                  <a:noFill/>
                </a:ln>
                <a:solidFill>
                  <a:schemeClr val="bg1"/>
                </a:solidFill>
                <a:effectLst/>
                <a:uLnTx/>
                <a:uFillTx/>
                <a:latin typeface="Poppins" panose="00000500000000000000" pitchFamily="2" charset="0"/>
                <a:cs typeface="Poppins" panose="00000500000000000000" pitchFamily="2" charset="0"/>
              </a:rPr>
              <a:t>Vårdrel</a:t>
            </a:r>
            <a:r>
              <a:rPr lang="sv-SE" sz="650" dirty="0">
                <a:solidFill>
                  <a:schemeClr val="bg1"/>
                </a:solidFill>
                <a:latin typeface="Poppins" panose="00000500000000000000" pitchFamily="2" charset="0"/>
                <a:cs typeface="Poppins" panose="00000500000000000000" pitchFamily="2" charset="0"/>
              </a:rPr>
              <a:t>a</a:t>
            </a:r>
            <a:r>
              <a:rPr kumimoji="0" lang="sv-SE" sz="650" b="0" i="0" u="none" strike="noStrike" kern="1200" cap="none" spc="0" normalizeH="0" baseline="0" noProof="0" dirty="0" err="1">
                <a:ln>
                  <a:noFill/>
                </a:ln>
                <a:solidFill>
                  <a:schemeClr val="bg1"/>
                </a:solidFill>
                <a:effectLst/>
                <a:uLnTx/>
                <a:uFillTx/>
                <a:latin typeface="Poppins" panose="00000500000000000000" pitchFamily="2" charset="0"/>
                <a:cs typeface="Poppins" panose="00000500000000000000" pitchFamily="2" charset="0"/>
              </a:rPr>
              <a:t>terade</a:t>
            </a:r>
            <a:r>
              <a:rPr kumimoji="0" lang="sv-SE" sz="650" b="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B2A07CD5-18CA-4B42-5000-E02A35182E45}"/>
              </a:ext>
            </a:extLst>
          </p:cNvPr>
          <p:cNvSpPr/>
          <p:nvPr/>
        </p:nvSpPr>
        <p:spPr>
          <a:xfrm>
            <a:off x="9894875"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5F4F6BB1-EBEF-C24E-C1BB-22A940CFD849}"/>
              </a:ext>
            </a:extLst>
          </p:cNvPr>
          <p:cNvSpPr/>
          <p:nvPr/>
        </p:nvSpPr>
        <p:spPr>
          <a:xfrm>
            <a:off x="9887652" y="2601166"/>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Barn</a:t>
            </a:r>
            <a:r>
              <a:rPr lang="sv-SE" sz="650">
                <a:solidFill>
                  <a:schemeClr val="tx1">
                    <a:lumMod val="85000"/>
                    <a:lumOff val="15000"/>
                  </a:schemeClr>
                </a:solidFill>
                <a:latin typeface="Poppins" panose="00000500000000000000" pitchFamily="2" charset="0"/>
                <a:cs typeface="Poppins" panose="00000500000000000000" pitchFamily="2" charset="0"/>
              </a:rPr>
              <a:t>- och ungdomsmedicinska</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specialiteter</a:t>
            </a:r>
          </a:p>
        </p:txBody>
      </p:sp>
      <p:sp>
        <p:nvSpPr>
          <p:cNvPr id="99" name="Rektangel: rundade hörn 98">
            <a:extLst>
              <a:ext uri="{FF2B5EF4-FFF2-40B4-BE49-F238E27FC236}">
                <a16:creationId xmlns:a16="http://schemas.microsoft.com/office/drawing/2014/main" id="{2C60D77A-BDE4-1A58-6682-9C1E6BDF5312}"/>
              </a:ext>
            </a:extLst>
          </p:cNvPr>
          <p:cNvSpPr/>
          <p:nvPr/>
        </p:nvSpPr>
        <p:spPr>
          <a:xfrm>
            <a:off x="9888691" y="294108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7C49D786-814F-B81C-68C0-38318552CDA3}"/>
              </a:ext>
            </a:extLst>
          </p:cNvPr>
          <p:cNvSpPr/>
          <p:nvPr/>
        </p:nvSpPr>
        <p:spPr>
          <a:xfrm>
            <a:off x="9892781"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080BCC3B-A35C-086B-8324-1392458CCB99}"/>
              </a:ext>
            </a:extLst>
          </p:cNvPr>
          <p:cNvSpPr/>
          <p:nvPr/>
        </p:nvSpPr>
        <p:spPr>
          <a:xfrm>
            <a:off x="9892781" y="358684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A2B59E3F-ACC3-1ECF-0895-ED82C5E088A5}"/>
              </a:ext>
            </a:extLst>
          </p:cNvPr>
          <p:cNvSpPr/>
          <p:nvPr/>
        </p:nvSpPr>
        <p:spPr>
          <a:xfrm>
            <a:off x="9892781"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BABDCCB7-19C0-5F51-94FA-DFE96A9B9DCD}"/>
              </a:ext>
            </a:extLst>
          </p:cNvPr>
          <p:cNvSpPr/>
          <p:nvPr/>
        </p:nvSpPr>
        <p:spPr>
          <a:xfrm>
            <a:off x="9888690" y="422357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D6277B13-546F-3324-0962-E2393BFD9316}"/>
              </a:ext>
            </a:extLst>
          </p:cNvPr>
          <p:cNvSpPr/>
          <p:nvPr/>
        </p:nvSpPr>
        <p:spPr>
          <a:xfrm>
            <a:off x="9892781" y="454788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D4D7B3CA-E822-EAED-B987-80C832DCE140}"/>
              </a:ext>
            </a:extLst>
          </p:cNvPr>
          <p:cNvSpPr/>
          <p:nvPr/>
        </p:nvSpPr>
        <p:spPr>
          <a:xfrm>
            <a:off x="9892784" y="487656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D2A4597C-CD11-A63D-DB00-5979404E07B4}"/>
              </a:ext>
            </a:extLst>
          </p:cNvPr>
          <p:cNvSpPr/>
          <p:nvPr/>
        </p:nvSpPr>
        <p:spPr>
          <a:xfrm>
            <a:off x="9889287" y="52177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9224BB38-1EE0-07D2-5451-BBBCAD3AEF2C}"/>
              </a:ext>
            </a:extLst>
          </p:cNvPr>
          <p:cNvSpPr/>
          <p:nvPr/>
        </p:nvSpPr>
        <p:spPr>
          <a:xfrm>
            <a:off x="9892781" y="55411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E817B7FA-C894-2B4A-FBEE-7656E102C43B}"/>
              </a:ext>
            </a:extLst>
          </p:cNvPr>
          <p:cNvSpPr/>
          <p:nvPr/>
        </p:nvSpPr>
        <p:spPr>
          <a:xfrm>
            <a:off x="9883728" y="586793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7AD303F0-F229-ABF7-C47C-74A4D5AE8849}"/>
              </a:ext>
            </a:extLst>
          </p:cNvPr>
          <p:cNvSpPr/>
          <p:nvPr/>
        </p:nvSpPr>
        <p:spPr>
          <a:xfrm>
            <a:off x="9856569" y="618425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a:t>
            </a:r>
            <a:r>
              <a:rPr lang="sv-SE" sz="650" err="1">
                <a:solidFill>
                  <a:schemeClr val="tx1">
                    <a:lumMod val="85000"/>
                    <a:lumOff val="15000"/>
                  </a:schemeClr>
                </a:solidFill>
                <a:latin typeface="Poppins" panose="00000500000000000000" pitchFamily="2" charset="0"/>
                <a:cs typeface="Poppins" panose="00000500000000000000" pitchFamily="2" charset="0"/>
              </a:rPr>
              <a:t>iga</a:t>
            </a:r>
            <a:r>
              <a:rPr lang="sv-SE" sz="650">
                <a:solidFill>
                  <a:schemeClr val="tx1">
                    <a:lumMod val="85000"/>
                    <a:lumOff val="15000"/>
                  </a:schemeClr>
                </a:solidFill>
                <a:latin typeface="Poppins" panose="00000500000000000000" pitchFamily="2" charset="0"/>
                <a:cs typeface="Poppins" panose="00000500000000000000" pitchFamily="2" charset="0"/>
              </a:rPr>
              <a:t> vårdrelaterade </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tjänster</a:t>
            </a:r>
          </a:p>
        </p:txBody>
      </p:sp>
      <p:sp>
        <p:nvSpPr>
          <p:cNvPr id="4" name="Rektangel: rundade hörn 3">
            <a:extLst>
              <a:ext uri="{FF2B5EF4-FFF2-40B4-BE49-F238E27FC236}">
                <a16:creationId xmlns:a16="http://schemas.microsoft.com/office/drawing/2014/main" id="{3CBF5260-21A3-B845-09E5-D952C87CF281}"/>
              </a:ext>
            </a:extLst>
          </p:cNvPr>
          <p:cNvSpPr/>
          <p:nvPr/>
        </p:nvSpPr>
        <p:spPr>
          <a:xfrm>
            <a:off x="6239615" y="3891944"/>
            <a:ext cx="996697" cy="276135"/>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Möbler</a:t>
            </a:r>
          </a:p>
        </p:txBody>
      </p:sp>
      <p:sp>
        <p:nvSpPr>
          <p:cNvPr id="3" name="Rubrik 2">
            <a:extLst>
              <a:ext uri="{FF2B5EF4-FFF2-40B4-BE49-F238E27FC236}">
                <a16:creationId xmlns:a16="http://schemas.microsoft.com/office/drawing/2014/main" id="{66F7F59C-8659-CA83-7202-FA2241B3543D}"/>
              </a:ext>
            </a:extLst>
          </p:cNvPr>
          <p:cNvSpPr txBox="1">
            <a:spLocks/>
          </p:cNvSpPr>
          <p:nvPr/>
        </p:nvSpPr>
        <p:spPr>
          <a:xfrm>
            <a:off x="215252" y="35302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a:solidFill>
                  <a:schemeClr val="accent4">
                    <a:lumMod val="75000"/>
                  </a:schemeClr>
                </a:solidFill>
              </a:rPr>
              <a:t>Arbetares rättigheter </a:t>
            </a:r>
            <a:endParaRPr lang="sv-SE" sz="1400"/>
          </a:p>
        </p:txBody>
      </p:sp>
      <p:sp>
        <p:nvSpPr>
          <p:cNvPr id="110" name="Platshållare för bildnummer 109">
            <a:extLst>
              <a:ext uri="{FF2B5EF4-FFF2-40B4-BE49-F238E27FC236}">
                <a16:creationId xmlns:a16="http://schemas.microsoft.com/office/drawing/2014/main" id="{38FD7C51-C0EA-66B3-4B74-C87C0341E46D}"/>
              </a:ext>
            </a:extLst>
          </p:cNvPr>
          <p:cNvSpPr>
            <a:spLocks noGrp="1"/>
          </p:cNvSpPr>
          <p:nvPr>
            <p:ph type="sldNum" sz="quarter" idx="12"/>
          </p:nvPr>
        </p:nvSpPr>
        <p:spPr/>
        <p:txBody>
          <a:bodyPr/>
          <a:lstStyle/>
          <a:p>
            <a:fld id="{D57F1E4F-1CFF-5643-939E-217C01CDF565}" type="slidenum">
              <a:rPr lang="en-US" smtClean="0"/>
              <a:pPr/>
              <a:t>14</a:t>
            </a:fld>
            <a:endParaRPr lang="en-US"/>
          </a:p>
        </p:txBody>
      </p:sp>
    </p:spTree>
    <p:extLst>
      <p:ext uri="{BB962C8B-B14F-4D97-AF65-F5344CB8AC3E}">
        <p14:creationId xmlns:p14="http://schemas.microsoft.com/office/powerpoint/2010/main" val="3302804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876DD-0477-1EB9-E4D1-8861447B907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7837ED-1DE2-C892-BF3F-204BF0ED8901}"/>
              </a:ext>
            </a:extLst>
          </p:cNvPr>
          <p:cNvSpPr>
            <a:spLocks noGrp="1"/>
          </p:cNvSpPr>
          <p:nvPr>
            <p:ph type="title"/>
          </p:nvPr>
        </p:nvSpPr>
        <p:spPr>
          <a:xfrm>
            <a:off x="420159" y="315269"/>
            <a:ext cx="10489776" cy="278456"/>
          </a:xfrm>
        </p:spPr>
        <p:txBody>
          <a:bodyPr>
            <a:normAutofit fontScale="90000"/>
          </a:bodyPr>
          <a:lstStyle/>
          <a:p>
            <a:r>
              <a:rPr lang="sv-SE" sz="1400" b="1" i="0" kern="1200">
                <a:solidFill>
                  <a:schemeClr val="accent4">
                    <a:lumMod val="75000"/>
                  </a:schemeClr>
                </a:solidFill>
                <a:latin typeface="Poppins" pitchFamily="2" charset="77"/>
                <a:ea typeface="+mn-ea"/>
                <a:cs typeface="Poppins" pitchFamily="2" charset="77"/>
              </a:rPr>
              <a:t>Arbetares rättigheter  </a:t>
            </a:r>
            <a:r>
              <a:rPr lang="sv-SE" sz="1400" b="0">
                <a:solidFill>
                  <a:schemeClr val="tx1">
                    <a:lumMod val="75000"/>
                    <a:lumOff val="25000"/>
                  </a:schemeClr>
                </a:solidFill>
                <a:latin typeface="Poppins" panose="00000500000000000000" pitchFamily="2" charset="0"/>
                <a:cs typeface="Poppins" panose="00000500000000000000" pitchFamily="2" charset="0"/>
              </a:rPr>
              <a:t>- metod</a:t>
            </a:r>
            <a:endParaRPr lang="sv-SE" sz="1400">
              <a:solidFill>
                <a:schemeClr val="tx1">
                  <a:lumMod val="75000"/>
                  <a:lumOff val="25000"/>
                </a:schemeClr>
              </a:solidFill>
              <a:latin typeface="Poppins" panose="00000500000000000000" pitchFamily="2" charset="0"/>
              <a:cs typeface="Poppins" panose="00000500000000000000" pitchFamily="2" charset="0"/>
            </a:endParaRPr>
          </a:p>
        </p:txBody>
      </p:sp>
      <p:sp>
        <p:nvSpPr>
          <p:cNvPr id="3" name="Underrubrik 2">
            <a:extLst>
              <a:ext uri="{FF2B5EF4-FFF2-40B4-BE49-F238E27FC236}">
                <a16:creationId xmlns:a16="http://schemas.microsoft.com/office/drawing/2014/main" id="{A8494746-4B0A-A9FB-CC8D-23A32ACDEC35}"/>
              </a:ext>
            </a:extLst>
          </p:cNvPr>
          <p:cNvSpPr>
            <a:spLocks noGrp="1"/>
          </p:cNvSpPr>
          <p:nvPr>
            <p:ph type="subTitle" idx="1"/>
          </p:nvPr>
        </p:nvSpPr>
        <p:spPr>
          <a:xfrm>
            <a:off x="448733" y="646793"/>
            <a:ext cx="10699727" cy="497798"/>
          </a:xfrm>
        </p:spPr>
        <p:txBody>
          <a:bodyPr>
            <a:norm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Kategorierna har lyfts fram baserat på negativ påverkan på arbetstagares rättigheter utifrån områdena barnarbete, tvångsarbete och arbetsmiljö, baserat på att dessa pekas ut som allvarliga avvikelser i regionernas Uppförandekod för Leverantörer. Notera att risker i hög utsträckning är förknippade med tillverkningsland. Även riskkategorier kopplat till arbetsrättsliga villkor i Sverige har kartlagts.</a:t>
            </a:r>
          </a:p>
          <a:p>
            <a:pPr>
              <a:spcBef>
                <a:spcPts val="0"/>
              </a:spcBef>
            </a:pPr>
            <a:endParaRPr lang="sv-SE" sz="900" dirty="0">
              <a:solidFill>
                <a:schemeClr val="tx1">
                  <a:lumMod val="75000"/>
                  <a:lumOff val="25000"/>
                </a:schemeClr>
              </a:solidFill>
              <a:latin typeface="Tenorite" panose="00000500000000000000" pitchFamily="2" charset="0"/>
            </a:endParaRPr>
          </a:p>
        </p:txBody>
      </p:sp>
      <p:sp>
        <p:nvSpPr>
          <p:cNvPr id="9" name="Rectangle 5">
            <a:extLst>
              <a:ext uri="{FF2B5EF4-FFF2-40B4-BE49-F238E27FC236}">
                <a16:creationId xmlns:a16="http://schemas.microsoft.com/office/drawing/2014/main" id="{4EF4DA86-E3B6-171B-65EC-5D9A6F459E1D}"/>
              </a:ext>
            </a:extLst>
          </p:cNvPr>
          <p:cNvSpPr>
            <a:spLocks noChangeArrowheads="1"/>
          </p:cNvSpPr>
          <p:nvPr/>
        </p:nvSpPr>
        <p:spPr bwMode="auto">
          <a:xfrm>
            <a:off x="0" y="28545"/>
            <a:ext cx="65" cy="40011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sv-SE" altLang="sv-SE" sz="800" b="0" i="0" u="none" strike="noStrike" cap="none" normalizeH="0" baseline="0">
                <a:ln>
                  <a:noFill/>
                </a:ln>
                <a:solidFill>
                  <a:srgbClr val="1F1F1F"/>
                </a:solidFill>
                <a:effectLst/>
                <a:latin typeface="Arial" panose="020B0604020202020204" pitchFamily="34" charset="0"/>
                <a:cs typeface="Arial" panose="020B0604020202020204" pitchFamily="34" charset="0"/>
              </a:rPr>
            </a:br>
            <a:endParaRPr kumimoji="0" lang="sv-SE" altLang="sv-SE" sz="1800" b="0" i="0" u="none" strike="noStrike" cap="none" normalizeH="0" baseline="0">
              <a:ln>
                <a:noFill/>
              </a:ln>
              <a:solidFill>
                <a:schemeClr val="tx1"/>
              </a:solidFill>
              <a:effectLst/>
              <a:latin typeface="Arial" panose="020B0604020202020204" pitchFamily="34" charset="0"/>
            </a:endParaRPr>
          </a:p>
        </p:txBody>
      </p:sp>
      <p:sp>
        <p:nvSpPr>
          <p:cNvPr id="15" name="textruta 14">
            <a:extLst>
              <a:ext uri="{FF2B5EF4-FFF2-40B4-BE49-F238E27FC236}">
                <a16:creationId xmlns:a16="http://schemas.microsoft.com/office/drawing/2014/main" id="{1A41C532-1D8B-BB10-41BB-D15187A1C2C7}"/>
              </a:ext>
            </a:extLst>
          </p:cNvPr>
          <p:cNvSpPr txBox="1"/>
          <p:nvPr/>
        </p:nvSpPr>
        <p:spPr>
          <a:xfrm>
            <a:off x="4336601" y="1301632"/>
            <a:ext cx="3573610" cy="4524315"/>
          </a:xfrm>
          <a:prstGeom prst="rect">
            <a:avLst/>
          </a:prstGeom>
          <a:noFill/>
        </p:spPr>
        <p:txBody>
          <a:bodyPr wrap="square">
            <a:spAutoFit/>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The Bureau </a:t>
            </a:r>
            <a:r>
              <a:rPr lang="sv-SE" sz="800" dirty="0" err="1">
                <a:solidFill>
                  <a:schemeClr val="tx1">
                    <a:lumMod val="75000"/>
                    <a:lumOff val="25000"/>
                  </a:schemeClr>
                </a:solidFill>
                <a:latin typeface="Poppins" panose="00000500000000000000" pitchFamily="2" charset="0"/>
                <a:cs typeface="Poppins" panose="00000500000000000000" pitchFamily="2" charset="0"/>
              </a:rPr>
              <a:t>of</a:t>
            </a:r>
            <a:r>
              <a:rPr lang="sv-SE" sz="800" dirty="0">
                <a:solidFill>
                  <a:schemeClr val="tx1">
                    <a:lumMod val="75000"/>
                    <a:lumOff val="25000"/>
                  </a:schemeClr>
                </a:solidFill>
                <a:latin typeface="Poppins" panose="00000500000000000000" pitchFamily="2" charset="0"/>
                <a:cs typeface="Poppins" panose="00000500000000000000" pitchFamily="2" charset="0"/>
              </a:rPr>
              <a:t> International Labor </a:t>
            </a:r>
            <a:r>
              <a:rPr lang="sv-SE" sz="800" dirty="0" err="1">
                <a:solidFill>
                  <a:schemeClr val="tx1">
                    <a:lumMod val="75000"/>
                    <a:lumOff val="25000"/>
                  </a:schemeClr>
                </a:solidFill>
                <a:latin typeface="Poppins" panose="00000500000000000000" pitchFamily="2" charset="0"/>
                <a:cs typeface="Poppins" panose="00000500000000000000" pitchFamily="2" charset="0"/>
              </a:rPr>
              <a:t>Affairs</a:t>
            </a:r>
            <a:r>
              <a:rPr lang="sv-SE" sz="800" dirty="0">
                <a:solidFill>
                  <a:schemeClr val="tx1">
                    <a:lumMod val="75000"/>
                    <a:lumOff val="25000"/>
                  </a:schemeClr>
                </a:solidFill>
                <a:latin typeface="Poppins" panose="00000500000000000000" pitchFamily="2" charset="0"/>
                <a:cs typeface="Poppins" panose="00000500000000000000" pitchFamily="2" charset="0"/>
              </a:rPr>
              <a:t> (ILAB) har identifierat tvångsarbete i leverantörskedjan för bland annat:</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Aluminium (Kina): </a:t>
            </a:r>
            <a:r>
              <a:rPr lang="sv-SE" sz="800" dirty="0">
                <a:solidFill>
                  <a:schemeClr val="tx1">
                    <a:lumMod val="75000"/>
                    <a:lumOff val="25000"/>
                  </a:schemeClr>
                </a:solidFill>
                <a:latin typeface="Poppins" panose="00000500000000000000" pitchFamily="2" charset="0"/>
                <a:cs typeface="Poppins" panose="00000500000000000000" pitchFamily="2" charset="0"/>
              </a:rPr>
              <a:t>fordon, elektronik, byggmaterial</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Bomull (Kina, Vietnam): </a:t>
            </a:r>
            <a:r>
              <a:rPr lang="sv-SE" sz="800" dirty="0">
                <a:solidFill>
                  <a:schemeClr val="tx1">
                    <a:lumMod val="75000"/>
                    <a:lumOff val="25000"/>
                  </a:schemeClr>
                </a:solidFill>
                <a:latin typeface="Poppins" panose="00000500000000000000" pitchFamily="2" charset="0"/>
                <a:cs typeface="Poppins" panose="00000500000000000000" pitchFamily="2" charset="0"/>
              </a:rPr>
              <a:t>textilier, plagg</a:t>
            </a:r>
          </a:p>
          <a:p>
            <a:pPr marL="171450" indent="-171450">
              <a:buFont typeface="Arial" panose="020B0604020202020204" pitchFamily="34" charset="0"/>
              <a:buChar char="•"/>
            </a:pPr>
            <a:r>
              <a:rPr lang="sv-SE" sz="800" b="1" dirty="0" err="1">
                <a:solidFill>
                  <a:schemeClr val="tx1">
                    <a:lumMod val="75000"/>
                    <a:lumOff val="25000"/>
                  </a:schemeClr>
                </a:solidFill>
                <a:latin typeface="Poppins" panose="00000500000000000000" pitchFamily="2" charset="0"/>
                <a:cs typeface="Poppins" panose="00000500000000000000" pitchFamily="2" charset="0"/>
              </a:rPr>
              <a:t>Polysilikon</a:t>
            </a:r>
            <a:r>
              <a:rPr lang="sv-SE" sz="800" b="1" dirty="0">
                <a:solidFill>
                  <a:schemeClr val="tx1">
                    <a:lumMod val="75000"/>
                    <a:lumOff val="25000"/>
                  </a:schemeClr>
                </a:solidFill>
                <a:latin typeface="Poppins" panose="00000500000000000000" pitchFamily="2" charset="0"/>
                <a:cs typeface="Poppins" panose="00000500000000000000" pitchFamily="2" charset="0"/>
              </a:rPr>
              <a:t> (Kina): </a:t>
            </a:r>
            <a:r>
              <a:rPr lang="sv-SE" sz="800" dirty="0">
                <a:solidFill>
                  <a:schemeClr val="tx1">
                    <a:lumMod val="75000"/>
                    <a:lumOff val="25000"/>
                  </a:schemeClr>
                </a:solidFill>
                <a:latin typeface="Poppins" panose="00000500000000000000" pitchFamily="2" charset="0"/>
                <a:cs typeface="Poppins" panose="00000500000000000000" pitchFamily="2" charset="0"/>
              </a:rPr>
              <a:t>solceller</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Sockerrör (Dominikanska republiken): </a:t>
            </a:r>
            <a:r>
              <a:rPr lang="sv-SE" sz="800" dirty="0">
                <a:solidFill>
                  <a:schemeClr val="tx1">
                    <a:lumMod val="75000"/>
                    <a:lumOff val="25000"/>
                  </a:schemeClr>
                </a:solidFill>
                <a:latin typeface="Poppins" panose="00000500000000000000" pitchFamily="2" charset="0"/>
                <a:cs typeface="Poppins" panose="00000500000000000000" pitchFamily="2" charset="0"/>
              </a:rPr>
              <a:t>livsmedel, biobränslen, kemikalier</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Palmolja (Indonesien, Malaysia): </a:t>
            </a:r>
            <a:r>
              <a:rPr lang="sv-SE" sz="800" dirty="0">
                <a:solidFill>
                  <a:schemeClr val="tx1">
                    <a:lumMod val="75000"/>
                    <a:lumOff val="25000"/>
                  </a:schemeClr>
                </a:solidFill>
                <a:latin typeface="Poppins" panose="00000500000000000000" pitchFamily="2" charset="0"/>
                <a:cs typeface="Poppins" panose="00000500000000000000" pitchFamily="2" charset="0"/>
              </a:rPr>
              <a:t>livsmedel, hygienprodukter, biobränslen</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Fisk (Thailand): </a:t>
            </a:r>
            <a:r>
              <a:rPr lang="sv-SE" sz="800" dirty="0">
                <a:solidFill>
                  <a:schemeClr val="tx1">
                    <a:lumMod val="75000"/>
                    <a:lumOff val="25000"/>
                  </a:schemeClr>
                </a:solidFill>
                <a:latin typeface="Poppins" panose="00000500000000000000" pitchFamily="2" charset="0"/>
                <a:cs typeface="Poppins" panose="00000500000000000000" pitchFamily="2" charset="0"/>
              </a:rPr>
              <a:t>räkor, fjäderfä, kosmetika, kosttillskott</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ETI har även identifierat risker för tvångsarbete inom spårfordonsproduktion i Kina.</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Regionerna har upptäckt skuldslaveri inom handsktillverkning i Malaysia. Region F har bidragit till återbetalning av rekryteringsavgifter i flera fabriker, men risken för fortsatt tvångsarbete inom branschen kvarstår.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Arbetsmiljö</a:t>
            </a:r>
          </a:p>
          <a:p>
            <a:r>
              <a:rPr lang="sv-SE" sz="800" dirty="0">
                <a:solidFill>
                  <a:schemeClr val="tx1">
                    <a:lumMod val="75000"/>
                    <a:lumOff val="25000"/>
                  </a:schemeClr>
                </a:solidFill>
                <a:latin typeface="Poppins" panose="00000500000000000000" pitchFamily="2" charset="0"/>
                <a:cs typeface="Poppins" panose="00000500000000000000" pitchFamily="2" charset="0"/>
              </a:rPr>
              <a:t>ILO pekar ut följande sektorer som de farligaste för människor att arbeta inom idag, ur ett hälso- och säkerhetsperspektiv: </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Jordbruk</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Skogsbruk och fiske </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Gruvdrift</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Bygg</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Tillverkning</a:t>
            </a:r>
          </a:p>
          <a:p>
            <a:pPr>
              <a:spcBef>
                <a:spcPts val="0"/>
              </a:spcBef>
            </a:pPr>
            <a:endParaRPr lang="sv-SE" sz="8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800" b="1" dirty="0">
                <a:solidFill>
                  <a:schemeClr val="tx1">
                    <a:lumMod val="75000"/>
                    <a:lumOff val="25000"/>
                  </a:schemeClr>
                </a:solidFill>
                <a:latin typeface="Poppins" panose="00000500000000000000" pitchFamily="2" charset="0"/>
                <a:cs typeface="Poppins" panose="00000500000000000000" pitchFamily="2" charset="0"/>
              </a:rPr>
              <a:t>Övrigt</a:t>
            </a:r>
          </a:p>
          <a:p>
            <a:pPr>
              <a:spcBef>
                <a:spcPts val="0"/>
              </a:spcBef>
            </a:pPr>
            <a:r>
              <a:rPr lang="sv-SE" sz="800" dirty="0">
                <a:solidFill>
                  <a:schemeClr val="tx1">
                    <a:lumMod val="75000"/>
                    <a:lumOff val="25000"/>
                  </a:schemeClr>
                </a:solidFill>
                <a:latin typeface="Poppins" panose="00000500000000000000" pitchFamily="2" charset="0"/>
                <a:cs typeface="Poppins" panose="00000500000000000000" pitchFamily="2" charset="0"/>
              </a:rPr>
              <a:t>I samband med risker för tvångsarbete, barnarbete och farlig arbetsmiljö, föreligger ofta även risker kopplat till exempelvis arbetsvillkor, föreningsfrihet och diskriminering.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endParaRPr lang="sv-SE" sz="800" b="1" dirty="0">
              <a:solidFill>
                <a:schemeClr val="tx1">
                  <a:lumMod val="75000"/>
                  <a:lumOff val="25000"/>
                </a:schemeClr>
              </a:solidFill>
              <a:latin typeface="Tenorite" panose="00000500000000000000" pitchFamily="2" charset="0"/>
            </a:endParaRPr>
          </a:p>
        </p:txBody>
      </p:sp>
      <p:sp>
        <p:nvSpPr>
          <p:cNvPr id="5" name="textruta 4">
            <a:extLst>
              <a:ext uri="{FF2B5EF4-FFF2-40B4-BE49-F238E27FC236}">
                <a16:creationId xmlns:a16="http://schemas.microsoft.com/office/drawing/2014/main" id="{24C0593C-0AAD-1FE2-04FB-5978C0813782}"/>
              </a:ext>
            </a:extLst>
          </p:cNvPr>
          <p:cNvSpPr txBox="1"/>
          <p:nvPr/>
        </p:nvSpPr>
        <p:spPr>
          <a:xfrm>
            <a:off x="425998" y="1171004"/>
            <a:ext cx="3732743" cy="4770537"/>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Barnarbete</a:t>
            </a:r>
          </a:p>
          <a:p>
            <a:r>
              <a:rPr lang="sv-SE" sz="800" dirty="0">
                <a:solidFill>
                  <a:schemeClr val="tx1">
                    <a:lumMod val="75000"/>
                    <a:lumOff val="25000"/>
                  </a:schemeClr>
                </a:solidFill>
                <a:latin typeface="Poppins" panose="00000500000000000000" pitchFamily="2" charset="0"/>
                <a:cs typeface="Poppins" panose="00000500000000000000" pitchFamily="2" charset="0"/>
              </a:rPr>
              <a:t>Barnarbete är vanligast i Afrika söder om Sahara, centrala och södra Asien samt östra och sydöstra Asien. Rädda Barnen identifierar livsmedelsproduktion (t.ex. ris, kakao, kaffe), gruvdrift och textilindustrin som särskilt utsatta sektorer.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Enligt The Bureau </a:t>
            </a:r>
            <a:r>
              <a:rPr lang="sv-SE" sz="800" dirty="0" err="1">
                <a:solidFill>
                  <a:schemeClr val="tx1">
                    <a:lumMod val="75000"/>
                    <a:lumOff val="25000"/>
                  </a:schemeClr>
                </a:solidFill>
                <a:latin typeface="Poppins" panose="00000500000000000000" pitchFamily="2" charset="0"/>
                <a:cs typeface="Poppins" panose="00000500000000000000" pitchFamily="2" charset="0"/>
              </a:rPr>
              <a:t>of</a:t>
            </a:r>
            <a:r>
              <a:rPr lang="sv-SE" sz="800" dirty="0">
                <a:solidFill>
                  <a:schemeClr val="tx1">
                    <a:lumMod val="75000"/>
                    <a:lumOff val="25000"/>
                  </a:schemeClr>
                </a:solidFill>
                <a:latin typeface="Poppins" panose="00000500000000000000" pitchFamily="2" charset="0"/>
                <a:cs typeface="Poppins" panose="00000500000000000000" pitchFamily="2" charset="0"/>
              </a:rPr>
              <a:t> International Labor </a:t>
            </a:r>
            <a:r>
              <a:rPr lang="sv-SE" sz="800" dirty="0" err="1">
                <a:solidFill>
                  <a:schemeClr val="tx1">
                    <a:lumMod val="75000"/>
                    <a:lumOff val="25000"/>
                  </a:schemeClr>
                </a:solidFill>
                <a:latin typeface="Poppins" panose="00000500000000000000" pitchFamily="2" charset="0"/>
                <a:cs typeface="Poppins" panose="00000500000000000000" pitchFamily="2" charset="0"/>
              </a:rPr>
              <a:t>Affairs</a:t>
            </a:r>
            <a:r>
              <a:rPr lang="sv-SE" sz="800" dirty="0">
                <a:solidFill>
                  <a:schemeClr val="tx1">
                    <a:lumMod val="75000"/>
                    <a:lumOff val="25000"/>
                  </a:schemeClr>
                </a:solidFill>
                <a:latin typeface="Poppins" panose="00000500000000000000" pitchFamily="2" charset="0"/>
                <a:cs typeface="Poppins" panose="00000500000000000000" pitchFamily="2" charset="0"/>
              </a:rPr>
              <a:t> (ILAB) förekommer barnarbete vid produktion av:</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Zink (Bolivia):</a:t>
            </a:r>
            <a:r>
              <a:rPr lang="sv-SE" sz="800" dirty="0">
                <a:solidFill>
                  <a:schemeClr val="tx1">
                    <a:lumMod val="75000"/>
                    <a:lumOff val="25000"/>
                  </a:schemeClr>
                </a:solidFill>
                <a:latin typeface="Poppins" panose="00000500000000000000" pitchFamily="2" charset="0"/>
                <a:cs typeface="Poppins" panose="00000500000000000000" pitchFamily="2" charset="0"/>
              </a:rPr>
              <a:t> bl.a. pekskärmsenheter, TV-apparater, telefoner, solpaneler, halvledare</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Kakao (Elfenbenskusten, Ghana):</a:t>
            </a:r>
            <a:r>
              <a:rPr lang="sv-SE" sz="800" dirty="0">
                <a:solidFill>
                  <a:schemeClr val="tx1">
                    <a:lumMod val="75000"/>
                    <a:lumOff val="25000"/>
                  </a:schemeClr>
                </a:solidFill>
                <a:latin typeface="Poppins" panose="00000500000000000000" pitchFamily="2" charset="0"/>
                <a:cs typeface="Poppins" panose="00000500000000000000" pitchFamily="2" charset="0"/>
              </a:rPr>
              <a:t> bl.a. livsmedel, drycker, kosmetika, tvål</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Kobolt (DRC):</a:t>
            </a:r>
            <a:r>
              <a:rPr lang="sv-SE" sz="800" dirty="0">
                <a:solidFill>
                  <a:schemeClr val="tx1">
                    <a:lumMod val="75000"/>
                    <a:lumOff val="25000"/>
                  </a:schemeClr>
                </a:solidFill>
                <a:latin typeface="Poppins" panose="00000500000000000000" pitchFamily="2" charset="0"/>
                <a:cs typeface="Poppins" panose="00000500000000000000" pitchFamily="2" charset="0"/>
              </a:rPr>
              <a:t> mobiltelefoner, elbilar, bärbara datorer, medicinska implantat</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Koppar (DRC):</a:t>
            </a:r>
            <a:r>
              <a:rPr lang="sv-SE" sz="800" dirty="0">
                <a:solidFill>
                  <a:schemeClr val="tx1">
                    <a:lumMod val="75000"/>
                    <a:lumOff val="25000"/>
                  </a:schemeClr>
                </a:solidFill>
                <a:latin typeface="Poppins" panose="00000500000000000000" pitchFamily="2" charset="0"/>
                <a:cs typeface="Poppins" panose="00000500000000000000" pitchFamily="2" charset="0"/>
              </a:rPr>
              <a:t> elfordon, elektriska ledningar, byggmaterial</a:t>
            </a:r>
          </a:p>
          <a:p>
            <a:pPr marL="171450" indent="-171450">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cs typeface="Poppins" panose="00000500000000000000" pitchFamily="2" charset="0"/>
              </a:rPr>
              <a:t>Palmolja (Indonesien, Malaysia):</a:t>
            </a:r>
            <a:r>
              <a:rPr lang="sv-SE" sz="800" dirty="0">
                <a:solidFill>
                  <a:schemeClr val="tx1">
                    <a:lumMod val="75000"/>
                    <a:lumOff val="25000"/>
                  </a:schemeClr>
                </a:solidFill>
                <a:latin typeface="Poppins" panose="00000500000000000000" pitchFamily="2" charset="0"/>
                <a:cs typeface="Poppins" panose="00000500000000000000" pitchFamily="2" charset="0"/>
              </a:rPr>
              <a:t> matoljor, biobränslen, kosmetika, hygienprodukter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Regionerna har också identifierat barnarbete inom produktion av kirurgiska instrument i Pakistan.</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Tvångsarbete</a:t>
            </a:r>
          </a:p>
          <a:p>
            <a:r>
              <a:rPr lang="sv-SE" sz="800" dirty="0">
                <a:solidFill>
                  <a:schemeClr val="tx1">
                    <a:lumMod val="75000"/>
                    <a:lumOff val="25000"/>
                  </a:schemeClr>
                </a:solidFill>
                <a:latin typeface="Poppins" panose="00000500000000000000" pitchFamily="2" charset="0"/>
                <a:cs typeface="Poppins" panose="00000500000000000000" pitchFamily="2" charset="0"/>
              </a:rPr>
              <a:t>Två tredjedelar av alla som lever i tvångsarbete finns i Indien, Kina, Nordkorea, Pakistan, Ryssland, Indonesien, Nigeria, Turkiet, Bangladesh och USA. Statligt påtvingat arbete för ekonomisk utveckling har identifierats i Rwanda, Turkmenistan, Myanmar, Uzbekistan, Nordkorea och Kina.</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Enligt ILO är tvångsarbete särskilt vanligt inom:</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Industri (utvinning, tillverkning, bygg- och försörjningssektorn)</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Tjänstesektorn (handel, hotell, restaurang, underhållning, utbildning, sjukvård, transport)</a:t>
            </a:r>
          </a:p>
          <a:p>
            <a:pPr marL="171450" indent="-171450">
              <a:buFont typeface="Arial" panose="020B0604020202020204" pitchFamily="34" charset="0"/>
              <a:buChar char="•"/>
            </a:pPr>
            <a:r>
              <a:rPr lang="sv-SE" sz="800" dirty="0">
                <a:solidFill>
                  <a:schemeClr val="tx1">
                    <a:lumMod val="75000"/>
                    <a:lumOff val="25000"/>
                  </a:schemeClr>
                </a:solidFill>
                <a:latin typeface="Poppins" panose="00000500000000000000" pitchFamily="2" charset="0"/>
                <a:cs typeface="Poppins" panose="00000500000000000000" pitchFamily="2" charset="0"/>
              </a:rPr>
              <a:t>Jordbruk (skogsbruk, jakt, odling, djuruppfödning, fiske)</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6" name="Platshållare för bildnummer 5">
            <a:extLst>
              <a:ext uri="{FF2B5EF4-FFF2-40B4-BE49-F238E27FC236}">
                <a16:creationId xmlns:a16="http://schemas.microsoft.com/office/drawing/2014/main" id="{C82548E3-7706-1238-AC76-0488E8531780}"/>
              </a:ext>
            </a:extLst>
          </p:cNvPr>
          <p:cNvSpPr>
            <a:spLocks noGrp="1"/>
          </p:cNvSpPr>
          <p:nvPr>
            <p:ph type="sldNum" sz="quarter" idx="12"/>
          </p:nvPr>
        </p:nvSpPr>
        <p:spPr/>
        <p:txBody>
          <a:bodyPr/>
          <a:lstStyle/>
          <a:p>
            <a:fld id="{D57F1E4F-1CFF-5643-939E-217C01CDF565}" type="slidenum">
              <a:rPr lang="en-US" smtClean="0"/>
              <a:pPr/>
              <a:t>15</a:t>
            </a:fld>
            <a:endParaRPr lang="en-US"/>
          </a:p>
        </p:txBody>
      </p:sp>
      <p:sp>
        <p:nvSpPr>
          <p:cNvPr id="7" name="textruta 6">
            <a:extLst>
              <a:ext uri="{FF2B5EF4-FFF2-40B4-BE49-F238E27FC236}">
                <a16:creationId xmlns:a16="http://schemas.microsoft.com/office/drawing/2014/main" id="{ED39EA05-FCD8-6E17-D719-01E128F7D279}"/>
              </a:ext>
            </a:extLst>
          </p:cNvPr>
          <p:cNvSpPr txBox="1"/>
          <p:nvPr/>
        </p:nvSpPr>
        <p:spPr>
          <a:xfrm>
            <a:off x="8195647" y="1171004"/>
            <a:ext cx="3573610" cy="3416320"/>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Arbetsrättsliga villkor i Sverige</a:t>
            </a:r>
          </a:p>
          <a:p>
            <a:r>
              <a:rPr lang="sv-SE" sz="800" dirty="0">
                <a:solidFill>
                  <a:schemeClr val="tx1">
                    <a:lumMod val="75000"/>
                    <a:lumOff val="25000"/>
                  </a:schemeClr>
                </a:solidFill>
                <a:latin typeface="Poppins" panose="00000500000000000000" pitchFamily="2" charset="0"/>
                <a:cs typeface="Poppins" panose="00000500000000000000" pitchFamily="2" charset="0"/>
              </a:rPr>
              <a:t>Flera svenska myndigheter och organisationer har identifierat branscher med förhöjd risk för dåliga arbetsvillkor och arbetslivskriminalitet i Sverige. Enligt Arbetsmiljöverket är olyckor och arbetssjukdomar dubbelt så vanliga bland byggnadsarbetare som hos andra arbetstagare.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Ekobrottsmyndigheten pekar på att branscher med osund konkurrens, såsom bygg- och anläggning, lokalvård, tvätterier, bilverkstäder, transporter, restauranger, vård och omsorg, gröna näringar samt avfallshantering, har en ökad risk för ekonomisk brottslighet och att anställda får arbeta under mycket dåliga arbetsvillkor.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Upphandlingsmyndigheten identifierar särskilda riskkategorier kopplade till arbetsrättsliga villkor enligt kollektivavtal. Dessa omfattar bland annat bygg- och anläggningsarbete, städ- och rengöringstjänster, transport, hotell- och restaurang, vård och omsorg samt jordbruk och skogsbruk. Inom dessa sektorer finns en ökad risk för att arbetstagare inte får lagstadgade löner, skäliga arbetstider och andra grundläggande arbetsvillkor.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Polismyndigheten har också uppmärksammat att många utländska arbetstagare i Sverige riskerar att utsättas för mycket dåliga arbetsvillkor, inklusive låga löner, långa arbetsdagar och farlig arbetsmiljö, särskilt inom byggbranschen. </a:t>
            </a:r>
          </a:p>
        </p:txBody>
      </p:sp>
    </p:spTree>
    <p:extLst>
      <p:ext uri="{BB962C8B-B14F-4D97-AF65-F5344CB8AC3E}">
        <p14:creationId xmlns:p14="http://schemas.microsoft.com/office/powerpoint/2010/main" val="2802559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B4EFE0CB-3146-B25F-5E64-2F4495A367C9}"/>
              </a:ext>
            </a:extLst>
          </p:cNvPr>
          <p:cNvGraphicFramePr>
            <a:graphicFrameLocks noGrp="1"/>
          </p:cNvGraphicFramePr>
          <p:nvPr>
            <p:extLst>
              <p:ext uri="{D42A27DB-BD31-4B8C-83A1-F6EECF244321}">
                <p14:modId xmlns:p14="http://schemas.microsoft.com/office/powerpoint/2010/main" val="2389810216"/>
              </p:ext>
            </p:extLst>
          </p:nvPr>
        </p:nvGraphicFramePr>
        <p:xfrm>
          <a:off x="371028" y="220967"/>
          <a:ext cx="11270330" cy="6132125"/>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r>
                        <a:rPr lang="sv-SE" sz="1300" b="1" i="0" kern="1200">
                          <a:solidFill>
                            <a:schemeClr val="accent4">
                              <a:lumMod val="75000"/>
                            </a:schemeClr>
                          </a:solidFill>
                          <a:latin typeface="Poppins" pitchFamily="2" charset="77"/>
                          <a:ea typeface="+mj-ea"/>
                          <a:cs typeface="Poppins" pitchFamily="2" charset="77"/>
                        </a:rPr>
                        <a:t>Arbetares rättigheter  </a:t>
                      </a:r>
                      <a:r>
                        <a:rPr lang="sv-SE" sz="12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panose="00000500000000000000" pitchFamily="2" charset="0"/>
                          <a:cs typeface="Poppins" panose="00000500000000000000" pitchFamily="2" charset="0"/>
                        </a:rPr>
                        <a:t>Övergripande material och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Resor och möten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Taxi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i="1">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1">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Problem kopplat till arbetsmiljö och arbetstid. Störst problem finns hos de företag som inte är anslutna till kollektivavtal. Även risk för svartarbete och oskäliga villkor i branschen, förekomst av långa underleverantörskedjor (taxiåkerier som är underleverantörer till en taxicentral), samt oskäliga löner. </a:t>
                      </a:r>
                    </a:p>
                  </a:txBody>
                  <a:tcPr anchor="ct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2832725573"/>
                  </a:ext>
                </a:extLst>
              </a:tr>
              <a:tr h="149352">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Trycksaker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Risker kopplat till tvångsarbete, barnarbete, hälsa och säkerhet, mm. är störst kopplat till utvinning och bearbetning av råvaror och är starkt kopplat till produktionsland.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dirty="0">
                          <a:solidFill>
                            <a:schemeClr val="bg1"/>
                          </a:solidFill>
                          <a:latin typeface="Poppins" panose="00000500000000000000" pitchFamily="2" charset="0"/>
                          <a:cs typeface="Poppins" panose="00000500000000000000" pitchFamily="2" charset="0"/>
                        </a:rPr>
                        <a:t>Risker kopplat till arbetsvillkor kan förekomma vid tillverkning i högriskländer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i="1">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6536255"/>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Kontor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Kontorsmaterial, papper och plast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Risker kopplat till tvångsarbete, barnarbete, hälsa och säkerhet, mm. är störst kopplat till utvinning och bearbetning av råvaror och är starkt kopplat till produktionsland.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Risker kopplat till arbetsvillkor kan förekomma vid tillverkning i högriskländer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0592313"/>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Naturbruk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Jordbruk &amp; skogsbruk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dirty="0">
                          <a:solidFill>
                            <a:schemeClr val="bg1"/>
                          </a:solidFill>
                          <a:latin typeface="Poppins" panose="00000500000000000000" pitchFamily="2" charset="0"/>
                          <a:cs typeface="Poppins" panose="00000500000000000000" pitchFamily="2" charset="0"/>
                        </a:rPr>
                        <a:t>Risker </a:t>
                      </a:r>
                      <a:r>
                        <a:rPr lang="sv-SE" sz="800" kern="1200" dirty="0">
                          <a:solidFill>
                            <a:schemeClr val="bg1"/>
                          </a:solidFill>
                          <a:latin typeface="Poppins" panose="00000500000000000000" pitchFamily="2" charset="0"/>
                          <a:ea typeface="+mn-ea"/>
                          <a:cs typeface="Poppins" panose="00000500000000000000" pitchFamily="2" charset="0"/>
                        </a:rPr>
                        <a:t>för arbetstagare inom t.ex. plantering och röjning. Låg kollektivavtalsefterlevnad där säsongsarbetare, och särskilt utländsk och utstationerad arbetskraft, är utsatta.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3764443421"/>
                  </a:ext>
                </a:extLst>
              </a:tr>
              <a:tr h="156962">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55980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dirty="0">
                          <a:solidFill>
                            <a:schemeClr val="tx1">
                              <a:lumMod val="75000"/>
                              <a:lumOff val="25000"/>
                            </a:schemeClr>
                          </a:solidFill>
                          <a:latin typeface="Poppins" panose="00000500000000000000" pitchFamily="2" charset="0"/>
                          <a:cs typeface="Poppins" panose="00000500000000000000" pitchFamily="2" charset="0"/>
                        </a:rPr>
                        <a:t>Energi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Solceller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Kisel som används i tillverkningen kan kopplas till den kinesiska statens förföljelse av uigurer i Xinjiang-provinsen, med bl.a. tvångsarbete som följd.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Det finns risker för tvångsarbete kopplat till solceller som producerats i Kina.</a:t>
                      </a:r>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944880">
                <a:tc>
                  <a:txBody>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Bygg &amp; 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Bygg- och anläggningsmaterial, järn-, bygg- och elhandelsvaror, fastighetsrelaterad teknisk utrustning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Omfattar oljebaserade produkter (plast), stål/metaller, cement, sten, trä, naturgummi och glas som har ursprung i högriskländer där såväl tvångarbete, barnarbete och höga risker för arbetstagares hälsa och säkerhet förekommer. Risker förekommer även vid bearbetning/förädling av råmaterial.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dirty="0">
                          <a:solidFill>
                            <a:schemeClr val="bg1"/>
                          </a:solidFill>
                          <a:latin typeface="Poppins" panose="00000500000000000000" pitchFamily="2" charset="0"/>
                          <a:cs typeface="Poppins" panose="00000500000000000000" pitchFamily="2" charset="0"/>
                        </a:rPr>
                        <a:t>Enklare produkter och komponenter (t.ex. skruv och spik) tillverkas ofta i Asien. Risker kopplat till hälsofarlig arbetsmiljö, rätt till föreningsfrihet/ fackliga rättigheter, levnadslön, extrem övertid samt tvångsarbete föreligger för produkter som framförallt tillverkas i Kina.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2201495"/>
                  </a:ext>
                </a:extLst>
              </a:tr>
              <a:tr h="981005">
                <a:tc>
                  <a:txBody>
                    <a:bodyPr/>
                    <a:lstStyle/>
                    <a:p>
                      <a:endParaRPr lang="sv-SE" sz="900" dirty="0">
                        <a:solidFill>
                          <a:schemeClr val="tx1">
                            <a:lumMod val="75000"/>
                            <a:lumOff val="25000"/>
                          </a:schemeClr>
                        </a:solidFill>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Entreprenader, samtliga</a:t>
                      </a:r>
                    </a:p>
                    <a:p>
                      <a:r>
                        <a:rPr lang="sv-SE" sz="800" b="0" dirty="0">
                          <a:solidFill>
                            <a:schemeClr val="tx1">
                              <a:lumMod val="75000"/>
                              <a:lumOff val="25000"/>
                            </a:schemeClr>
                          </a:solidFill>
                          <a:latin typeface="Poppins" panose="00000500000000000000" pitchFamily="2" charset="0"/>
                          <a:cs typeface="Poppins" panose="00000500000000000000" pitchFamily="2" charset="0"/>
                        </a:rPr>
                        <a:t>övrig byggservice och underhållstjänster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Långa underleverantörskedjor ökar risk för förekomst av kriminella företag. Fusk med skatter och sociala avgifter är väldigt utbrett. Låg kollektivavtalsanslutning bland utländska företag, oskäliga löner &amp; arbetstid, bristande arbetsmiljö. Utländsk och utstationerad arbetskraft är särskilt utsatt.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3589888686"/>
                  </a:ext>
                </a:extLst>
              </a:tr>
            </a:tbl>
          </a:graphicData>
        </a:graphic>
      </p:graphicFrame>
      <p:sp>
        <p:nvSpPr>
          <p:cNvPr id="3" name="Platshållare för bildnummer 2">
            <a:extLst>
              <a:ext uri="{FF2B5EF4-FFF2-40B4-BE49-F238E27FC236}">
                <a16:creationId xmlns:a16="http://schemas.microsoft.com/office/drawing/2014/main" id="{B354D2F3-3957-1DDC-4BA3-7D17DE76F637}"/>
              </a:ext>
            </a:extLst>
          </p:cNvPr>
          <p:cNvSpPr>
            <a:spLocks noGrp="1"/>
          </p:cNvSpPr>
          <p:nvPr>
            <p:ph type="sldNum" sz="quarter" idx="12"/>
          </p:nvPr>
        </p:nvSpPr>
        <p:spPr/>
        <p:txBody>
          <a:bodyPr/>
          <a:lstStyle/>
          <a:p>
            <a:fld id="{D57F1E4F-1CFF-5643-939E-217C01CDF565}" type="slidenum">
              <a:rPr lang="en-US" smtClean="0"/>
              <a:pPr/>
              <a:t>16</a:t>
            </a:fld>
            <a:endParaRPr lang="en-US"/>
          </a:p>
        </p:txBody>
      </p:sp>
    </p:spTree>
    <p:extLst>
      <p:ext uri="{BB962C8B-B14F-4D97-AF65-F5344CB8AC3E}">
        <p14:creationId xmlns:p14="http://schemas.microsoft.com/office/powerpoint/2010/main" val="556206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DE25C-A3AC-5BFB-261F-A6C9D012280A}"/>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DD8E7547-4C8C-65CE-D892-3E07E7359AB1}"/>
              </a:ext>
            </a:extLst>
          </p:cNvPr>
          <p:cNvGraphicFramePr>
            <a:graphicFrameLocks noGrp="1"/>
          </p:cNvGraphicFramePr>
          <p:nvPr>
            <p:extLst>
              <p:ext uri="{D42A27DB-BD31-4B8C-83A1-F6EECF244321}">
                <p14:modId xmlns:p14="http://schemas.microsoft.com/office/powerpoint/2010/main" val="169550651"/>
              </p:ext>
            </p:extLst>
          </p:nvPr>
        </p:nvGraphicFramePr>
        <p:xfrm>
          <a:off x="371028" y="220967"/>
          <a:ext cx="11270330" cy="262128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r>
                        <a:rPr lang="sv-SE" sz="1300" b="1" i="0" kern="1200">
                          <a:solidFill>
                            <a:schemeClr val="accent4">
                              <a:lumMod val="75000"/>
                            </a:schemeClr>
                          </a:solidFill>
                          <a:latin typeface="Poppins" pitchFamily="2" charset="77"/>
                          <a:ea typeface="+mj-ea"/>
                          <a:cs typeface="Poppins" pitchFamily="2" charset="77"/>
                        </a:rPr>
                        <a:t>Arbetares rättigheter  </a:t>
                      </a:r>
                      <a:r>
                        <a:rPr lang="sv-SE" sz="12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dirty="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56962">
                <a:tc gridSpan="2">
                  <a:txBody>
                    <a:bodyPr/>
                    <a:lstStyle/>
                    <a:p>
                      <a:r>
                        <a:rPr lang="sv-SE" sz="800" b="1" kern="1200" dirty="0">
                          <a:solidFill>
                            <a:schemeClr val="bg1"/>
                          </a:solidFill>
                          <a:latin typeface="Poppins" panose="00000500000000000000" pitchFamily="2" charset="0"/>
                          <a:ea typeface="+mn-ea"/>
                          <a:cs typeface="Poppins" panose="00000500000000000000" pitchFamily="2" charset="0"/>
                        </a:rPr>
                        <a:t>Fastighet forts.</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373711">
                <a:tc>
                  <a:txBody>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Köksutrustning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Samtliga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Omfattar oljebaserade material (plast), stål/metaller, glas och elektroniska komponenter som tills stor del har sitt ursprung i högriskländer där såväl tvångarbete, barnarbete och osäkra anställningar förekommer. Höga risker för arbetstagares hälsa och säkerhet på grund av farliga arbetsförhållanden och brist på skyddsutrustning samt exponering för hälsofarliga ämnen och kemikalier.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Generellt finns stora arbetsmiljörisker och sociala utmaningar i hela produktionskedjan dör låga löner, övertid och begränsade fackliga rättigheter samt diskriminering och osäkra anställningar är vanligt förekommande.</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 Höga olycksrisker på grund av farliga arbetsförhållanden, brist på skyddsutrustning och exponering för giftiga ämnen.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3480904"/>
                  </a:ext>
                </a:extLst>
              </a:tr>
              <a:tr h="310101">
                <a:tc>
                  <a:txBody>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Teknisk infrastruktur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Laddinfrastruktur och tankanläggningar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råvaruutvinning och materialframställning. </a:t>
                      </a:r>
                    </a:p>
                    <a:p>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tillverkning.</a:t>
                      </a:r>
                    </a:p>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Se kategori I Bygg &amp; Fastigheter kategori II </a:t>
                      </a:r>
                      <a:r>
                        <a:rPr lang="sv-SE" sz="800" b="0" dirty="0">
                          <a:solidFill>
                            <a:schemeClr val="bg1"/>
                          </a:solidFill>
                          <a:latin typeface="Poppins" panose="00000500000000000000" pitchFamily="2" charset="0"/>
                          <a:cs typeface="Poppins" panose="00000500000000000000" pitchFamily="2" charset="0"/>
                        </a:rPr>
                        <a:t>Entreprenader, samtliga</a:t>
                      </a:r>
                    </a:p>
                    <a:p>
                      <a:r>
                        <a:rPr lang="sv-SE" sz="800" b="0" dirty="0">
                          <a:solidFill>
                            <a:schemeClr val="bg1"/>
                          </a:solidFill>
                          <a:latin typeface="Poppins" panose="00000500000000000000" pitchFamily="2" charset="0"/>
                          <a:cs typeface="Poppins" panose="00000500000000000000" pitchFamily="2" charset="0"/>
                        </a:rPr>
                        <a:t>övrig byggservice och underhållstjänster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2130179755"/>
                  </a:ext>
                </a:extLst>
              </a:tr>
            </a:tbl>
          </a:graphicData>
        </a:graphic>
      </p:graphicFrame>
      <p:sp>
        <p:nvSpPr>
          <p:cNvPr id="3" name="Platshållare för bildnummer 2">
            <a:extLst>
              <a:ext uri="{FF2B5EF4-FFF2-40B4-BE49-F238E27FC236}">
                <a16:creationId xmlns:a16="http://schemas.microsoft.com/office/drawing/2014/main" id="{F5CF2115-A965-071A-5380-A1A8F65C1A1A}"/>
              </a:ext>
            </a:extLst>
          </p:cNvPr>
          <p:cNvSpPr>
            <a:spLocks noGrp="1"/>
          </p:cNvSpPr>
          <p:nvPr>
            <p:ph type="sldNum" sz="quarter" idx="12"/>
          </p:nvPr>
        </p:nvSpPr>
        <p:spPr/>
        <p:txBody>
          <a:bodyPr/>
          <a:lstStyle/>
          <a:p>
            <a:fld id="{D57F1E4F-1CFF-5643-939E-217C01CDF565}" type="slidenum">
              <a:rPr lang="en-US" smtClean="0"/>
              <a:pPr/>
              <a:t>17</a:t>
            </a:fld>
            <a:endParaRPr lang="en-US"/>
          </a:p>
        </p:txBody>
      </p:sp>
      <p:graphicFrame>
        <p:nvGraphicFramePr>
          <p:cNvPr id="5" name="Tabell 4">
            <a:extLst>
              <a:ext uri="{FF2B5EF4-FFF2-40B4-BE49-F238E27FC236}">
                <a16:creationId xmlns:a16="http://schemas.microsoft.com/office/drawing/2014/main" id="{3E2E737A-1F10-6D49-9AFF-9FE5468039D2}"/>
              </a:ext>
            </a:extLst>
          </p:cNvPr>
          <p:cNvGraphicFramePr>
            <a:graphicFrameLocks noGrp="1"/>
          </p:cNvGraphicFramePr>
          <p:nvPr>
            <p:extLst>
              <p:ext uri="{D42A27DB-BD31-4B8C-83A1-F6EECF244321}">
                <p14:modId xmlns:p14="http://schemas.microsoft.com/office/powerpoint/2010/main" val="3975464911"/>
              </p:ext>
            </p:extLst>
          </p:nvPr>
        </p:nvGraphicFramePr>
        <p:xfrm>
          <a:off x="367470" y="2848485"/>
          <a:ext cx="11270333" cy="268224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359130071"/>
                    </a:ext>
                  </a:extLst>
                </a:gridCol>
                <a:gridCol w="1601782">
                  <a:extLst>
                    <a:ext uri="{9D8B030D-6E8A-4147-A177-3AD203B41FA5}">
                      <a16:colId xmlns:a16="http://schemas.microsoft.com/office/drawing/2014/main" val="550093632"/>
                    </a:ext>
                  </a:extLst>
                </a:gridCol>
                <a:gridCol w="2608950">
                  <a:extLst>
                    <a:ext uri="{9D8B030D-6E8A-4147-A177-3AD203B41FA5}">
                      <a16:colId xmlns:a16="http://schemas.microsoft.com/office/drawing/2014/main" val="2687327956"/>
                    </a:ext>
                  </a:extLst>
                </a:gridCol>
                <a:gridCol w="2608950">
                  <a:extLst>
                    <a:ext uri="{9D8B030D-6E8A-4147-A177-3AD203B41FA5}">
                      <a16:colId xmlns:a16="http://schemas.microsoft.com/office/drawing/2014/main" val="3294294828"/>
                    </a:ext>
                  </a:extLst>
                </a:gridCol>
                <a:gridCol w="2608950">
                  <a:extLst>
                    <a:ext uri="{9D8B030D-6E8A-4147-A177-3AD203B41FA5}">
                      <a16:colId xmlns:a16="http://schemas.microsoft.com/office/drawing/2014/main" val="2548980654"/>
                    </a:ext>
                  </a:extLst>
                </a:gridCol>
              </a:tblGrid>
              <a:tr h="0">
                <a:tc gridSpan="2">
                  <a:txBody>
                    <a:bodyPr/>
                    <a:lstStyle/>
                    <a:p>
                      <a:r>
                        <a:rPr lang="sv-SE" sz="800" b="1" dirty="0">
                          <a:solidFill>
                            <a:schemeClr val="bg1"/>
                          </a:solidFill>
                          <a:latin typeface="Poppins"/>
                          <a:cs typeface="Poppins"/>
                        </a:rPr>
                        <a:t>IT &amp; 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584364571"/>
                  </a:ext>
                </a:extLst>
              </a:tr>
              <a:tr h="0">
                <a:tc>
                  <a:txBody>
                    <a:bodyPr/>
                    <a:lstStyle/>
                    <a:p>
                      <a:r>
                        <a:rPr lang="sv-SE" sz="800" b="1" dirty="0">
                          <a:solidFill>
                            <a:schemeClr val="tx1">
                              <a:lumMod val="75000"/>
                              <a:lumOff val="25000"/>
                            </a:schemeClr>
                          </a:solidFill>
                          <a:latin typeface="Poppins"/>
                          <a:cs typeface="Poppins"/>
                        </a:rPr>
                        <a:t>Arbetsplats</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dirty="0">
                          <a:solidFill>
                            <a:schemeClr val="tx1">
                              <a:lumMod val="75000"/>
                              <a:lumOff val="25000"/>
                            </a:schemeClr>
                          </a:solidFill>
                          <a:latin typeface="Poppins"/>
                          <a:cs typeface="Poppins"/>
                        </a:rPr>
                        <a:t>Hårdvara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a:cs typeface="Poppins"/>
                        </a:rPr>
                        <a:t>Konfliktmineraler, men även andra metaller och mineraler som är kritiska för elektronik, utvinns i högriskländer där gruvdriften präglas av hälsofarlig arbetsmiljö (</a:t>
                      </a:r>
                      <a:r>
                        <a:rPr lang="sv-SE" sz="800" kern="1200" dirty="0">
                          <a:solidFill>
                            <a:schemeClr val="bg1"/>
                          </a:solidFill>
                          <a:latin typeface="Poppins"/>
                          <a:ea typeface="+mn-ea"/>
                          <a:cs typeface="Poppins"/>
                        </a:rPr>
                        <a:t>inklusive dödsfall)</a:t>
                      </a:r>
                      <a:r>
                        <a:rPr lang="sv-SE" sz="800" dirty="0">
                          <a:solidFill>
                            <a:schemeClr val="bg1"/>
                          </a:solidFill>
                          <a:latin typeface="Poppins"/>
                          <a:cs typeface="Poppins"/>
                        </a:rPr>
                        <a:t>, låga löner och bristande fackliga rättigheter. </a:t>
                      </a:r>
                      <a:r>
                        <a:rPr lang="sv-SE" sz="800" kern="1200" dirty="0">
                          <a:solidFill>
                            <a:schemeClr val="bg1"/>
                          </a:solidFill>
                          <a:latin typeface="Poppins"/>
                          <a:ea typeface="+mn-ea"/>
                          <a:cs typeface="Poppins"/>
                        </a:rPr>
                        <a:t>Barnarbete inklusive de värsta formerna av barnarbete, tvångsarbete och illegal arbetskraft förekommer.</a:t>
                      </a:r>
                      <a:endParaRPr lang="sv-SE" sz="800" dirty="0">
                        <a:solidFill>
                          <a:schemeClr val="bg1"/>
                        </a:solidFill>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dirty="0">
                          <a:solidFill>
                            <a:schemeClr val="bg1"/>
                          </a:solidFill>
                          <a:latin typeface="Poppins"/>
                          <a:cs typeface="Poppins"/>
                        </a:rPr>
                        <a:t>Bristande arbetsförhållanden med låga löner, dåliga och farliga arbetsförhållanden, brist på fackliga rättigheter, dåliga </a:t>
                      </a:r>
                      <a:r>
                        <a:rPr lang="sv-SE" sz="800" dirty="0" err="1">
                          <a:solidFill>
                            <a:schemeClr val="bg1"/>
                          </a:solidFill>
                          <a:latin typeface="Poppins"/>
                          <a:cs typeface="Poppins"/>
                        </a:rPr>
                        <a:t>levnadsför</a:t>
                      </a:r>
                      <a:r>
                        <a:rPr lang="sv-SE" sz="800" dirty="0">
                          <a:solidFill>
                            <a:schemeClr val="bg1"/>
                          </a:solidFill>
                          <a:latin typeface="Poppins"/>
                          <a:cs typeface="Poppins"/>
                        </a:rPr>
                        <a:t>-hållanden, extrem övertid samt barn- och tvångsarbete.  Migrantarbetare är en särskilt utsatt grupp. Tillverkningsländer (framförallt komponenter) inkluderar Kina, Malaysia, Sydkorea, Vietnam, Taiwan och Indonesien.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dirty="0">
                        <a:solidFill>
                          <a:schemeClr val="bg1"/>
                        </a:solidFill>
                        <a:latin typeface="Poppins" panose="00000500000000000000" pitchFamily="2" charset="0"/>
                        <a:ea typeface="+mn-ea"/>
                        <a:cs typeface="Poppins" panose="00000500000000000000" pitchFamily="2" charset="0"/>
                      </a:endParaRPr>
                    </a:p>
                  </a:txBody>
                  <a:tcPr anchor="ct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8155154"/>
                  </a:ext>
                </a:extLst>
              </a:tr>
              <a:tr h="147557">
                <a:tc gridSpan="2">
                  <a:txBody>
                    <a:bodyPr/>
                    <a:lstStyle/>
                    <a:p>
                      <a:r>
                        <a:rPr lang="sv-SE" sz="800" b="1" kern="1200" dirty="0">
                          <a:solidFill>
                            <a:schemeClr val="bg1"/>
                          </a:solidFill>
                          <a:latin typeface="Poppins"/>
                          <a:ea typeface="+mn-ea"/>
                          <a:cs typeface="Poppins"/>
                        </a:rPr>
                        <a:t>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accent6">
                          <a:lumMod val="20000"/>
                          <a:lumOff val="80000"/>
                        </a:schemeClr>
                      </a:fgClr>
                      <a:bgClr>
                        <a:schemeClr val="bg1"/>
                      </a:bgClr>
                    </a:pattFill>
                  </a:tcPr>
                </a:tc>
                <a:tc hMerge="1">
                  <a:txBody>
                    <a:bodyPr/>
                    <a:lstStyle/>
                    <a:p>
                      <a:endParaRPr lang="sv-SE" sz="800" dirty="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accent6">
                          <a:lumMod val="20000"/>
                          <a:lumOff val="80000"/>
                        </a:schemeClr>
                      </a:fgClr>
                      <a:bgClr>
                        <a:schemeClr val="bg1"/>
                      </a:bgClr>
                    </a:pattFill>
                  </a:tcPr>
                </a:tc>
                <a:tc h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874192415"/>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dirty="0">
                          <a:solidFill>
                            <a:schemeClr val="tx1">
                              <a:lumMod val="75000"/>
                              <a:lumOff val="25000"/>
                            </a:schemeClr>
                          </a:solidFill>
                          <a:latin typeface="Poppins"/>
                          <a:cs typeface="Poppins"/>
                        </a:rPr>
                        <a:t>Personbilar, bussar, lastbilar, tåg, utryckningsfordon, övriga fordon, fartyg, spårfordon, arbetsfordon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a:cs typeface="Poppins"/>
                        </a:rPr>
                        <a:t>Köp &amp; leasing</a:t>
                      </a:r>
                    </a:p>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bg1"/>
                          </a:solidFill>
                          <a:latin typeface="Poppins"/>
                          <a:ea typeface="+mn-ea"/>
                          <a:cs typeface="Poppins"/>
                        </a:rPr>
                        <a:t>Mineraler och metaller utvinns i högriskländer där gruvdriften präglas av hälsofarlig arbetsmiljö (inklusive dödsfall), låga löner och bristande fackliga rättigheter. Barnarbete (inklusive de värsta formerna av barnarbete), tvångsarbete och illegal arbetskraft rapporteras även förekomma.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kern="1200" dirty="0">
                          <a:solidFill>
                            <a:schemeClr val="bg1"/>
                          </a:solidFill>
                          <a:latin typeface="Poppins"/>
                          <a:ea typeface="+mn-ea"/>
                          <a:cs typeface="Poppins"/>
                        </a:rPr>
                        <a:t>Tillverkning i Kina inkluderar barnarbete (genom praktik), statligt sanktionerat tvångsarbete samt andra former av tvångsarbete, diskriminering i rekrytering och oetisk rekryteringspraxis, kränkningar av rätten till fri facklig organisering, låga löner och oskäliga löneavdrag, bristande hälsa och säkerhet samt extrem övertid och låg övertidsersättning.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2435235"/>
                  </a:ext>
                </a:extLst>
              </a:tr>
            </a:tbl>
          </a:graphicData>
        </a:graphic>
      </p:graphicFrame>
    </p:spTree>
    <p:extLst>
      <p:ext uri="{BB962C8B-B14F-4D97-AF65-F5344CB8AC3E}">
        <p14:creationId xmlns:p14="http://schemas.microsoft.com/office/powerpoint/2010/main" val="3246046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B8D561E7-D102-B1D7-E3D3-2E111A599785}"/>
              </a:ext>
            </a:extLst>
          </p:cNvPr>
          <p:cNvGraphicFramePr>
            <a:graphicFrameLocks noGrp="1"/>
          </p:cNvGraphicFramePr>
          <p:nvPr>
            <p:extLst>
              <p:ext uri="{D42A27DB-BD31-4B8C-83A1-F6EECF244321}">
                <p14:modId xmlns:p14="http://schemas.microsoft.com/office/powerpoint/2010/main" val="254790509"/>
              </p:ext>
            </p:extLst>
          </p:nvPr>
        </p:nvGraphicFramePr>
        <p:xfrm>
          <a:off x="460835" y="343432"/>
          <a:ext cx="11270333" cy="527304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50">
                  <a:extLst>
                    <a:ext uri="{9D8B030D-6E8A-4147-A177-3AD203B41FA5}">
                      <a16:colId xmlns:a16="http://schemas.microsoft.com/office/drawing/2014/main" val="3870005160"/>
                    </a:ext>
                  </a:extLst>
                </a:gridCol>
                <a:gridCol w="2608950">
                  <a:extLst>
                    <a:ext uri="{9D8B030D-6E8A-4147-A177-3AD203B41FA5}">
                      <a16:colId xmlns:a16="http://schemas.microsoft.com/office/drawing/2014/main" val="148888320"/>
                    </a:ext>
                  </a:extLst>
                </a:gridCol>
                <a:gridCol w="2608950">
                  <a:extLst>
                    <a:ext uri="{9D8B030D-6E8A-4147-A177-3AD203B41FA5}">
                      <a16:colId xmlns:a16="http://schemas.microsoft.com/office/drawing/2014/main" val="1040460944"/>
                    </a:ext>
                  </a:extLst>
                </a:gridCol>
              </a:tblGrid>
              <a:tr h="0">
                <a:tc gridSpan="5">
                  <a:txBody>
                    <a:bodyPr/>
                    <a:lstStyle/>
                    <a:p>
                      <a:r>
                        <a:rPr lang="sv-SE" sz="1300" b="1" i="0" kern="1200" dirty="0">
                          <a:solidFill>
                            <a:schemeClr val="accent4">
                              <a:lumMod val="75000"/>
                            </a:schemeClr>
                          </a:solidFill>
                          <a:latin typeface="Poppins"/>
                          <a:ea typeface="+mn-ea"/>
                          <a:cs typeface="Poppins"/>
                        </a:rPr>
                        <a:t>Arbetares rättigheter  </a:t>
                      </a:r>
                      <a:r>
                        <a:rPr lang="sv-SE" sz="1300" b="0" dirty="0">
                          <a:solidFill>
                            <a:schemeClr val="tx1">
                              <a:lumMod val="75000"/>
                              <a:lumOff val="25000"/>
                            </a:schemeClr>
                          </a:solidFill>
                          <a:latin typeface="Poppins"/>
                          <a:cs typeface="Poppins"/>
                        </a:rPr>
                        <a:t>- inköpskategorier</a:t>
                      </a:r>
                      <a:endParaRPr lang="sv-SE" sz="1300" dirty="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082756792"/>
                  </a:ext>
                </a:extLst>
              </a:tr>
              <a:tr h="0">
                <a:tc>
                  <a:txBody>
                    <a:bodyPr/>
                    <a:lstStyle/>
                    <a:p>
                      <a:r>
                        <a:rPr lang="sv-SE" sz="900" b="1">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Tillverkning</a:t>
                      </a:r>
                      <a:endParaRPr lang="sv-SE" sz="900" b="1">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chemeClr val="bg1"/>
                          </a:solidFill>
                          <a:latin typeface="Poppins"/>
                          <a:cs typeface="Poppins"/>
                        </a:rPr>
                        <a:t>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604103406"/>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chemeClr val="tx1">
                              <a:lumMod val="75000"/>
                              <a:lumOff val="25000"/>
                            </a:schemeClr>
                          </a:solidFill>
                          <a:latin typeface="Poppins"/>
                          <a:ea typeface="+mn-ea"/>
                          <a:cs typeface="Poppins"/>
                        </a:rPr>
                        <a:t>Logistik &amp; transport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dirty="0">
                          <a:solidFill>
                            <a:schemeClr val="tx1">
                              <a:lumMod val="75000"/>
                              <a:lumOff val="25000"/>
                            </a:schemeClr>
                          </a:solidFill>
                          <a:latin typeface="Poppins"/>
                          <a:cs typeface="Poppins"/>
                        </a:rPr>
                        <a:t>Bud och småtransport, vägfrakt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b="0" i="0" kern="1200" dirty="0">
                          <a:solidFill>
                            <a:schemeClr val="bg1"/>
                          </a:solidFill>
                          <a:effectLst/>
                          <a:latin typeface="Poppins"/>
                          <a:ea typeface="+mn-ea"/>
                          <a:cs typeface="Poppins"/>
                        </a:rPr>
                        <a:t>Risker inkluderar svart arbetskraft och skatteundandragande, oskälig övertid. Det förekommer mycket utstationerad arbetskraft som är särskilt utsatt för risker kopplat till arbetsrättsliga villkor. </a:t>
                      </a:r>
                      <a:endParaRPr lang="sv-SE" sz="800" dirty="0">
                        <a:solidFill>
                          <a:schemeClr val="bg1"/>
                        </a:solidFill>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3441079169"/>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err="1">
                          <a:solidFill>
                            <a:schemeClr val="bg1"/>
                          </a:solidFill>
                          <a:latin typeface="Poppins"/>
                          <a:ea typeface="+mn-ea"/>
                          <a:cs typeface="Poppins"/>
                        </a:rPr>
                        <a:t>Facility</a:t>
                      </a:r>
                      <a:r>
                        <a:rPr lang="sv-SE" sz="800" b="1" kern="1200" noProof="0">
                          <a:solidFill>
                            <a:schemeClr val="bg1"/>
                          </a:solidFill>
                          <a:latin typeface="Poppins"/>
                          <a:ea typeface="+mn-ea"/>
                          <a:cs typeface="Poppins"/>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880921931"/>
                  </a:ext>
                </a:extLst>
              </a:tr>
              <a:tr h="137423">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dirty="0">
                          <a:solidFill>
                            <a:schemeClr val="tx1">
                              <a:lumMod val="75000"/>
                              <a:lumOff val="25000"/>
                            </a:schemeClr>
                          </a:solidFill>
                          <a:latin typeface="Poppins"/>
                          <a:ea typeface="+mn-ea"/>
                          <a:cs typeface="Poppins"/>
                        </a:rPr>
                        <a:t>Lokalvård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a:cs typeface="Poppins"/>
                        </a:rPr>
                        <a:t>Städtjänster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b="0" i="0" kern="1200">
                          <a:solidFill>
                            <a:schemeClr val="bg1"/>
                          </a:solidFill>
                          <a:effectLst/>
                          <a:latin typeface="Poppins"/>
                          <a:ea typeface="+mn-ea"/>
                          <a:cs typeface="Poppins"/>
                        </a:rPr>
                        <a:t>Mikroföretag har låg kollektivavtalstäckning. Utländsk arbetskraft är särskilt utsatt. Risker kopplat till arbetsmiljö, oskäliga löner och arbetstid. Risk för svartarbete och oskäliga villkor. Vanligt med anlitande av under-entreprenörer, vilket ökar ovanstående risker.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2777150110"/>
                  </a:ext>
                </a:extLst>
              </a:tr>
              <a:tr h="13742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a:cs typeface="Poppins"/>
                        </a:rPr>
                        <a:t>Städmaterial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a:ea typeface="+mn-ea"/>
                          <a:cs typeface="Poppins"/>
                        </a:rPr>
                        <a:t>Innehåller kemikalier, t.ex. tensider, syror, zeoliter, etanol och enzymer som framställs bland annat ur palmolja. Risker inkluderar barnarbete, tvångsarbete, hälsa- och säkerhetsrisker, oskäliga arbetsvillkor, diskriminering (t.ex. Indonesien). Råolja är också en riskråvara.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b="0" i="0" kern="1200" dirty="0">
                          <a:solidFill>
                            <a:schemeClr val="bg1"/>
                          </a:solidFill>
                          <a:effectLst/>
                          <a:latin typeface="Poppins"/>
                          <a:ea typeface="+mn-ea"/>
                          <a:cs typeface="Poppins"/>
                        </a:rPr>
                        <a:t>Exploatering av arbetstagarna genom osäkra och ohälsosamma arbetsvillkor inom kemikalieindustrin. Kina vanligt tillverkningsland.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692089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i="0" kern="1200" noProof="0" dirty="0">
                          <a:solidFill>
                            <a:schemeClr val="tx1">
                              <a:lumMod val="75000"/>
                              <a:lumOff val="25000"/>
                            </a:schemeClr>
                          </a:solidFill>
                          <a:latin typeface="Poppins"/>
                          <a:ea typeface="+mn-ea"/>
                          <a:cs typeface="Poppins"/>
                        </a:rPr>
                        <a:t>Byggservice &amp; underhållstjänster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i="0" dirty="0">
                          <a:solidFill>
                            <a:schemeClr val="tx1">
                              <a:lumMod val="75000"/>
                              <a:lumOff val="25000"/>
                            </a:schemeClr>
                          </a:solidFill>
                          <a:latin typeface="Poppins"/>
                          <a:cs typeface="Poppins"/>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dirty="0">
                          <a:solidFill>
                            <a:schemeClr val="bg1"/>
                          </a:solidFill>
                          <a:latin typeface="Poppins"/>
                          <a:cs typeface="Poppins"/>
                        </a:rPr>
                        <a:t>Se risker inom kategori II Bygg och fastighet</a:t>
                      </a:r>
                    </a:p>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dirty="0">
                          <a:solidFill>
                            <a:schemeClr val="bg1"/>
                          </a:solidFill>
                          <a:latin typeface="Poppins"/>
                          <a:cs typeface="Poppins"/>
                        </a:rPr>
                        <a:t>Se risker inom kategori II Bygg och fastighet</a:t>
                      </a:r>
                    </a:p>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3159577"/>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i="0" dirty="0" err="1">
                          <a:solidFill>
                            <a:schemeClr val="tx1">
                              <a:lumMod val="75000"/>
                              <a:lumOff val="25000"/>
                            </a:schemeClr>
                          </a:solidFill>
                          <a:latin typeface="Poppins" panose="00000500000000000000" pitchFamily="2" charset="0"/>
                          <a:cs typeface="Poppins" panose="00000500000000000000" pitchFamily="2" charset="0"/>
                        </a:rPr>
                        <a:t>Flyttjänster</a:t>
                      </a:r>
                      <a:endParaRPr lang="sv-SE" sz="800" b="1"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i="0" dirty="0">
                          <a:solidFill>
                            <a:schemeClr val="tx1">
                              <a:lumMod val="75000"/>
                              <a:lumOff val="25000"/>
                            </a:schemeClr>
                          </a:solidFill>
                          <a:latin typeface="Poppins"/>
                          <a:cs typeface="Poppins"/>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a:ea typeface="+mn-ea"/>
                          <a:cs typeface="Poppins"/>
                        </a:rPr>
                        <a:t>Förekomst av utstationerade arbetstagare, svart arbetskraft, skatteundandragande, oskäliga arbetsvillkor samt a</a:t>
                      </a:r>
                      <a:r>
                        <a:rPr lang="sv-SE" sz="800" b="0" i="0" u="none" strike="noStrike" kern="1200" noProof="0" dirty="0" err="1">
                          <a:solidFill>
                            <a:schemeClr val="bg1"/>
                          </a:solidFill>
                          <a:effectLst/>
                          <a:latin typeface="Poppins"/>
                        </a:rPr>
                        <a:t>rbetsolyckor</a:t>
                      </a:r>
                      <a:r>
                        <a:rPr lang="sv-SE" sz="800" b="0" i="0" kern="1200" dirty="0">
                          <a:solidFill>
                            <a:schemeClr val="bg1"/>
                          </a:solidFill>
                          <a:effectLst/>
                          <a:latin typeface="Poppins"/>
                          <a:ea typeface="+mn-ea"/>
                          <a:cs typeface="Poppins"/>
                        </a:rPr>
                        <a:t>. </a:t>
                      </a:r>
                      <a:endParaRPr lang="sv-SE" sz="800" b="1" i="0" kern="1200" dirty="0">
                        <a:solidFill>
                          <a:schemeClr val="bg1"/>
                        </a:solidFill>
                        <a:effectLst/>
                        <a:latin typeface="Poppins"/>
                        <a:ea typeface="+mn-ea"/>
                        <a:cs typeface="Poppins"/>
                      </a:endParaRPr>
                    </a:p>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1401869422"/>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i="0" dirty="0">
                          <a:solidFill>
                            <a:schemeClr val="tx1">
                              <a:lumMod val="75000"/>
                              <a:lumOff val="25000"/>
                            </a:schemeClr>
                          </a:solidFill>
                          <a:latin typeface="Poppins"/>
                          <a:cs typeface="Poppins"/>
                        </a:rPr>
                        <a:t>Möbler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kern="1200" noProof="0" dirty="0">
                        <a:solidFill>
                          <a:schemeClr val="tx1">
                            <a:lumMod val="75000"/>
                            <a:lumOff val="25000"/>
                          </a:schemeClr>
                        </a:solidFill>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dirty="0">
                          <a:solidFill>
                            <a:schemeClr val="tx1">
                              <a:lumMod val="75000"/>
                              <a:lumOff val="25000"/>
                            </a:schemeClr>
                          </a:solidFill>
                          <a:latin typeface="Poppins"/>
                          <a:cs typeface="Poppins"/>
                        </a:rPr>
                        <a:t>Möbler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dirty="0">
                          <a:solidFill>
                            <a:schemeClr val="bg1"/>
                          </a:solidFill>
                          <a:latin typeface="Poppins"/>
                          <a:cs typeface="Poppins"/>
                        </a:rPr>
                        <a:t>Risker kopplat till gruvdrift (se kategori III hårdvara) samt bomull (se kategori II Textilier). Skogsavverkning för träråvara innebär också risker för bland annat barnarbete och hälsa- och säkerhet. </a:t>
                      </a:r>
                    </a:p>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a:ea typeface="+mn-ea"/>
                          <a:cs typeface="Poppins"/>
                        </a:rPr>
                        <a:t>Tillverkning i Kina innebär höga risker för kränkningar av arbetstagares rättigheter. </a:t>
                      </a:r>
                    </a:p>
                    <a:p>
                      <a:endParaRPr lang="sv-SE" sz="800" b="0" i="0" kern="1200" dirty="0">
                        <a:solidFill>
                          <a:schemeClr val="bg1"/>
                        </a:solidFill>
                        <a:effectLst/>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9308370"/>
                  </a:ext>
                </a:extLst>
              </a:tr>
            </a:tbl>
          </a:graphicData>
        </a:graphic>
      </p:graphicFrame>
      <p:sp>
        <p:nvSpPr>
          <p:cNvPr id="3" name="Platshållare för bildnummer 2">
            <a:extLst>
              <a:ext uri="{FF2B5EF4-FFF2-40B4-BE49-F238E27FC236}">
                <a16:creationId xmlns:a16="http://schemas.microsoft.com/office/drawing/2014/main" id="{648697A0-7FD4-EBA5-1BF7-F5C9A270D145}"/>
              </a:ext>
            </a:extLst>
          </p:cNvPr>
          <p:cNvSpPr>
            <a:spLocks noGrp="1"/>
          </p:cNvSpPr>
          <p:nvPr>
            <p:ph type="sldNum" sz="quarter" idx="12"/>
          </p:nvPr>
        </p:nvSpPr>
        <p:spPr/>
        <p:txBody>
          <a:bodyPr/>
          <a:lstStyle/>
          <a:p>
            <a:fld id="{D57F1E4F-1CFF-5643-939E-217C01CDF565}" type="slidenum">
              <a:rPr lang="en-US" smtClean="0"/>
              <a:pPr/>
              <a:t>18</a:t>
            </a:fld>
            <a:endParaRPr lang="en-US"/>
          </a:p>
        </p:txBody>
      </p:sp>
    </p:spTree>
    <p:extLst>
      <p:ext uri="{BB962C8B-B14F-4D97-AF65-F5344CB8AC3E}">
        <p14:creationId xmlns:p14="http://schemas.microsoft.com/office/powerpoint/2010/main" val="597711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DC6E2-1969-DA62-2445-D6E0DF3F8E46}"/>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0CAD2295-79AE-251B-BA50-2B71CF7F3DBD}"/>
              </a:ext>
            </a:extLst>
          </p:cNvPr>
          <p:cNvGraphicFramePr>
            <a:graphicFrameLocks noGrp="1"/>
          </p:cNvGraphicFramePr>
          <p:nvPr>
            <p:extLst>
              <p:ext uri="{D42A27DB-BD31-4B8C-83A1-F6EECF244321}">
                <p14:modId xmlns:p14="http://schemas.microsoft.com/office/powerpoint/2010/main" val="2185275062"/>
              </p:ext>
            </p:extLst>
          </p:nvPr>
        </p:nvGraphicFramePr>
        <p:xfrm>
          <a:off x="422734" y="353798"/>
          <a:ext cx="11270333" cy="5608320"/>
        </p:xfrm>
        <a:graphic>
          <a:graphicData uri="http://schemas.openxmlformats.org/drawingml/2006/table">
            <a:tbl>
              <a:tblPr firstRow="1" bandRow="1">
                <a:tableStyleId>{72833802-FEF1-4C79-8D5D-14CF1EAF98D9}</a:tableStyleId>
              </a:tblPr>
              <a:tblGrid>
                <a:gridCol w="1721742">
                  <a:extLst>
                    <a:ext uri="{9D8B030D-6E8A-4147-A177-3AD203B41FA5}">
                      <a16:colId xmlns:a16="http://schemas.microsoft.com/office/drawing/2014/main" val="3735464757"/>
                    </a:ext>
                  </a:extLst>
                </a:gridCol>
                <a:gridCol w="1721742">
                  <a:extLst>
                    <a:ext uri="{9D8B030D-6E8A-4147-A177-3AD203B41FA5}">
                      <a16:colId xmlns:a16="http://schemas.microsoft.com/office/drawing/2014/main" val="3207032400"/>
                    </a:ext>
                  </a:extLst>
                </a:gridCol>
                <a:gridCol w="2608950">
                  <a:extLst>
                    <a:ext uri="{9D8B030D-6E8A-4147-A177-3AD203B41FA5}">
                      <a16:colId xmlns:a16="http://schemas.microsoft.com/office/drawing/2014/main" val="3870005160"/>
                    </a:ext>
                  </a:extLst>
                </a:gridCol>
                <a:gridCol w="2608950">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r>
                        <a:rPr lang="sv-SE" sz="1300" b="1" i="0" kern="1200">
                          <a:solidFill>
                            <a:schemeClr val="accent4">
                              <a:lumMod val="75000"/>
                            </a:schemeClr>
                          </a:solidFill>
                          <a:latin typeface="Poppins"/>
                          <a:ea typeface="+mn-ea"/>
                          <a:cs typeface="Poppins"/>
                        </a:rPr>
                        <a:t>Arbetares rättigheter  </a:t>
                      </a:r>
                      <a:r>
                        <a:rPr lang="sv-SE" sz="1300" b="0">
                          <a:solidFill>
                            <a:schemeClr val="tx1">
                              <a:lumMod val="75000"/>
                              <a:lumOff val="25000"/>
                            </a:schemeClr>
                          </a:solidFill>
                          <a:latin typeface="Poppins"/>
                          <a:cs typeface="Poppins"/>
                        </a:rPr>
                        <a:t>- inköpskategorier</a:t>
                      </a:r>
                      <a:endParaRPr lang="sv-SE" sz="130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59236424"/>
                  </a:ext>
                </a:extLst>
              </a:tr>
              <a:tr h="0">
                <a:tc>
                  <a:txBody>
                    <a:bodyPr/>
                    <a:lstStyle/>
                    <a:p>
                      <a:r>
                        <a:rPr lang="sv-SE" sz="900">
                          <a:solidFill>
                            <a:schemeClr val="bg1"/>
                          </a:solidFill>
                          <a:latin typeface="Poppins"/>
                          <a:cs typeface="Poppins"/>
                        </a:rPr>
                        <a:t>Kategori I &amp; 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Kategori III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a:cs typeface="Poppins"/>
                        </a:rPr>
                        <a:t>Råvara/Material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Tillverkning</a:t>
                      </a:r>
                      <a:endParaRPr lang="sv-SE" sz="900">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Utförande av tjänst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dirty="0" err="1">
                          <a:solidFill>
                            <a:schemeClr val="bg1"/>
                          </a:solidFill>
                          <a:latin typeface="Poppins"/>
                          <a:ea typeface="+mn-ea"/>
                          <a:cs typeface="Poppins"/>
                        </a:rPr>
                        <a:t>Facility</a:t>
                      </a:r>
                      <a:r>
                        <a:rPr lang="sv-SE" sz="800" b="1" kern="1200" noProof="0" dirty="0">
                          <a:solidFill>
                            <a:schemeClr val="bg1"/>
                          </a:solidFill>
                          <a:latin typeface="Poppins"/>
                          <a:ea typeface="+mn-ea"/>
                          <a:cs typeface="Poppins"/>
                        </a:rPr>
                        <a:t> management forts.</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880921931"/>
                  </a:ext>
                </a:extLst>
              </a:tr>
              <a:tr h="137423">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i="0" dirty="0">
                          <a:solidFill>
                            <a:schemeClr val="tx1">
                              <a:lumMod val="75000"/>
                              <a:lumOff val="25000"/>
                            </a:schemeClr>
                          </a:solidFill>
                          <a:latin typeface="Poppins"/>
                          <a:cs typeface="Poppins"/>
                        </a:rPr>
                        <a:t>Livsmedel &amp; tillhörande tjänster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i="0" dirty="0">
                          <a:solidFill>
                            <a:schemeClr val="tx1">
                              <a:lumMod val="75000"/>
                              <a:lumOff val="25000"/>
                            </a:schemeClr>
                          </a:solidFill>
                          <a:latin typeface="Poppins"/>
                          <a:cs typeface="Poppins"/>
                        </a:rPr>
                        <a:t>Catering och fika, livsmedel, patientmåltider, kaffe- och </a:t>
                      </a:r>
                      <a:r>
                        <a:rPr lang="sv-SE" sz="800" b="0" i="0" dirty="0" err="1">
                          <a:solidFill>
                            <a:schemeClr val="tx1">
                              <a:lumMod val="75000"/>
                              <a:lumOff val="25000"/>
                            </a:schemeClr>
                          </a:solidFill>
                          <a:latin typeface="Poppins"/>
                          <a:cs typeface="Poppins"/>
                        </a:rPr>
                        <a:t>vendingmaskiner</a:t>
                      </a:r>
                      <a:endParaRPr lang="sv-SE" sz="800" b="0" i="0" dirty="0">
                        <a:solidFill>
                          <a:schemeClr val="tx1">
                            <a:lumMod val="75000"/>
                            <a:lumOff val="25000"/>
                          </a:schemeClr>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a:ea typeface="+mn-ea"/>
                          <a:cs typeface="Poppins"/>
                        </a:rPr>
                        <a:t>Risker kopplat till barnarbete, tvångsarbete, oskäliga arbetsvillkor, hälsa- och säkerhet m.m. förekommer inom jordbrukssektorn generellt, och i flertalet olika ursprungsländer. Riskråvaror inkluderar kaffe, te, ris, bananer, tomater, olivolja, frukt och grönt och olika sorters fisk/skaldjur.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hMerge="1">
                  <a:txBody>
                    <a:bodyPr/>
                    <a:lstStyle/>
                    <a:p>
                      <a:endParaRPr lang="sv-SE" sz="10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072932"/>
                  </a:ext>
                </a:extLst>
              </a:tr>
              <a:tr h="13742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i="0">
                        <a:solidFill>
                          <a:schemeClr val="tx1">
                            <a:lumMod val="75000"/>
                            <a:lumOff val="25000"/>
                          </a:schemeClr>
                        </a:solidFill>
                        <a:latin typeface="Poppins" panose="00000500000000000000" pitchFamily="2" charset="0"/>
                        <a:cs typeface="Poppins" panose="00000500000000000000" pitchFamily="2" charset="0"/>
                      </a:endParaRP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a:solidFill>
                            <a:schemeClr val="tx1">
                              <a:lumMod val="75000"/>
                              <a:lumOff val="25000"/>
                            </a:schemeClr>
                          </a:solidFill>
                          <a:latin typeface="Poppins"/>
                          <a:cs typeface="Poppins"/>
                        </a:rPr>
                        <a:t>Restaurangdrift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i="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lvl="0">
                        <a:buNone/>
                      </a:pPr>
                      <a:r>
                        <a:rPr lang="sv-SE" sz="800" b="0" i="0" u="none" strike="noStrike" kern="1200" noProof="0">
                          <a:solidFill>
                            <a:schemeClr val="bg1"/>
                          </a:solidFill>
                          <a:effectLst/>
                          <a:latin typeface="Poppins"/>
                        </a:rPr>
                        <a:t>Förekomst av svart arbetskraft, skatteundandragande, oskäliga arbetsvillkor, a</a:t>
                      </a:r>
                      <a:r>
                        <a:rPr lang="sv-SE" sz="800" b="0" i="0" kern="1200">
                          <a:solidFill>
                            <a:schemeClr val="bg1"/>
                          </a:solidFill>
                          <a:effectLst/>
                          <a:latin typeface="Poppins"/>
                          <a:ea typeface="+mn-ea"/>
                          <a:cs typeface="Poppins"/>
                        </a:rPr>
                        <a:t>rbetsolyckor, arbetssjukdomar,  allvarliga tillbud och sexuella trakasserier.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4164322584"/>
                  </a:ext>
                </a:extLst>
              </a:tr>
              <a:tr h="137423">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i="0">
                          <a:solidFill>
                            <a:schemeClr val="tx1">
                              <a:lumMod val="75000"/>
                              <a:lumOff val="25000"/>
                            </a:schemeClr>
                          </a:solidFill>
                          <a:latin typeface="Poppins"/>
                          <a:cs typeface="Poppins"/>
                        </a:rPr>
                        <a:t>Tvätt och textilier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i="0" dirty="0" err="1">
                          <a:solidFill>
                            <a:schemeClr val="tx1">
                              <a:lumMod val="75000"/>
                              <a:lumOff val="25000"/>
                            </a:schemeClr>
                          </a:solidFill>
                          <a:latin typeface="Poppins" panose="00000500000000000000" pitchFamily="2" charset="0"/>
                          <a:cs typeface="Poppins" panose="00000500000000000000" pitchFamily="2" charset="0"/>
                        </a:rPr>
                        <a:t>Tvättjänster</a:t>
                      </a:r>
                      <a:endParaRPr lang="sv-SE" sz="800" b="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i="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b="0" i="0" kern="1200" dirty="0">
                          <a:solidFill>
                            <a:schemeClr val="bg1"/>
                          </a:solidFill>
                          <a:effectLst/>
                          <a:latin typeface="Poppins"/>
                          <a:ea typeface="+mn-ea"/>
                          <a:cs typeface="Poppins"/>
                        </a:rPr>
                        <a:t>Vanligt med utländska företag utan kollektivavtal, risk för svart arbetskraft och ekonomisk brottslighet.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181781889"/>
                  </a:ext>
                </a:extLst>
              </a:tr>
              <a:tr h="0">
                <a:tc vMerge="1">
                  <a:txBody>
                    <a:bodyPr/>
                    <a:lstStyle/>
                    <a:p>
                      <a:endParaRPr lang="sv-SE" sz="800" b="1" i="0">
                        <a:solidFill>
                          <a:schemeClr val="tx1">
                            <a:lumMod val="75000"/>
                            <a:lumOff val="25000"/>
                          </a:schemeClr>
                        </a:solidFill>
                        <a:latin typeface="Poppins" panose="00000500000000000000" pitchFamily="2" charset="0"/>
                        <a:cs typeface="Poppins" panose="00000500000000000000" pitchFamily="2" charset="0"/>
                      </a:endParaRP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a:solidFill>
                            <a:schemeClr val="tx1">
                              <a:lumMod val="75000"/>
                              <a:lumOff val="25000"/>
                            </a:schemeClr>
                          </a:solidFill>
                          <a:effectLst/>
                          <a:latin typeface="Poppins"/>
                          <a:ea typeface="+mn-ea"/>
                          <a:cs typeface="Poppins"/>
                        </a:rPr>
                        <a:t>Textilier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a:ea typeface="+mn-ea"/>
                          <a:cs typeface="Poppins"/>
                        </a:rPr>
                        <a:t>Bomullsodling (Kina, Uzbekistan, Indien, Bangladesh, Pakistan, Kambodja) omfattar höga risker kopplat till barnarbete, tvångsarbete, oskäliga arbetsvillkor och farliga arbetsmiljöer. I Kina finns även risker för statligt sanktionerat tvångsarbete.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b="0" i="0" kern="1200">
                          <a:solidFill>
                            <a:schemeClr val="bg1"/>
                          </a:solidFill>
                          <a:effectLst/>
                          <a:latin typeface="Poppins"/>
                          <a:ea typeface="+mn-ea"/>
                          <a:cs typeface="Poppins"/>
                        </a:rPr>
                        <a:t>Tillverkning i östra Europa där fackföreningar i viss utsträckning har en försvagad position samt diskriminering är vanligt förekommande. Tillverkning i Kina med brister gällande fackliga rättigheter, migrantarbetare utsatt grupp, barn- och tvångsarbete.</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i="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0125120"/>
                  </a:ext>
                </a:extLst>
              </a:tr>
              <a:tr h="137423">
                <a:tc gridSpan="2">
                  <a:txBody>
                    <a:bodyPr/>
                    <a:lstStyle/>
                    <a:p>
                      <a:r>
                        <a:rPr kumimoji="0" lang="sv-SE" sz="800" b="1" i="0" u="none" strike="noStrike" kern="1200" cap="none" spc="0" normalizeH="0" baseline="0" noProof="0">
                          <a:ln>
                            <a:noFill/>
                          </a:ln>
                          <a:solidFill>
                            <a:schemeClr val="bg1"/>
                          </a:solidFill>
                          <a:effectLst/>
                          <a:uLnTx/>
                          <a:uFillTx/>
                          <a:latin typeface="Poppins"/>
                          <a:cs typeface="Poppins"/>
                        </a:rPr>
                        <a:t>Vårdutrustning &amp; förbrukningsvaror</a:t>
                      </a:r>
                      <a:endParaRPr lang="sv-SE" sz="800" b="1" i="0">
                        <a:solidFill>
                          <a:schemeClr val="tx1">
                            <a:lumMod val="75000"/>
                            <a:lumOff val="25000"/>
                          </a:schemeClr>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a:solidFill>
                          <a:schemeClr val="tx1">
                            <a:lumMod val="75000"/>
                            <a:lumOff val="25000"/>
                          </a:schemeClr>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b="0" i="0" kern="120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i="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588433181"/>
                  </a:ext>
                </a:extLst>
              </a:tr>
              <a:tr h="137423">
                <a:tc>
                  <a:txBody>
                    <a:bodyPr/>
                    <a:lstStyle/>
                    <a:p>
                      <a:r>
                        <a:rPr lang="sv-SE" sz="800" b="1" i="0" dirty="0">
                          <a:solidFill>
                            <a:schemeClr val="tx1">
                              <a:lumMod val="75000"/>
                              <a:lumOff val="25000"/>
                            </a:schemeClr>
                          </a:solidFill>
                          <a:latin typeface="Poppins"/>
                          <a:cs typeface="Poppins"/>
                        </a:rPr>
                        <a:t>Generella förbrukningsvaror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a:cs typeface="Poppins"/>
                        </a:rPr>
                        <a:t>Kirurgiska instrument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a:cs typeface="Poppins"/>
                        </a:rPr>
                        <a:t>Risker kopplade till gruvdrift, inkl. tvångsarbete, barnarbete (värsta formerna av barnarbete), allvarliga hälso- och säkerhetsrisker samt oskäliga arbetsvillkor. Även risker kopplat till oljeutvinning är aktuella för plastinstrument, liksom tillverkning av plast i Kina.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dirty="0">
                          <a:solidFill>
                            <a:schemeClr val="bg1"/>
                          </a:solidFill>
                          <a:latin typeface="Poppins"/>
                          <a:cs typeface="Poppins"/>
                        </a:rPr>
                        <a:t>Tillverkning av stålinstrument sker i hög utsträckning i Sialkot-området i Pakistan, där negativ påverkan har identifierats, inklusive barnarbete, tvångsarbete, hälsa- och säkerhetsrisker, tvångsarbete och oskäliga arbetsvillkor.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0701648"/>
                  </a:ext>
                </a:extLst>
              </a:tr>
              <a:tr h="137423">
                <a:tc>
                  <a:txBody>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Hjälpmedel</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kern="1200" dirty="0">
                          <a:solidFill>
                            <a:schemeClr val="tx1">
                              <a:lumMod val="75000"/>
                              <a:lumOff val="25000"/>
                            </a:schemeClr>
                          </a:solidFill>
                          <a:latin typeface="Poppins" panose="00000500000000000000" pitchFamily="2" charset="0"/>
                          <a:ea typeface="+mn-ea"/>
                          <a:cs typeface="Poppins" panose="00000500000000000000" pitchFamily="2" charset="0"/>
                        </a:rPr>
                        <a:t>Utrustning och Material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råvaruutvinning och materialframställning. </a:t>
                      </a:r>
                    </a:p>
                    <a:p>
                      <a:endParaRPr lang="sv-SE" sz="800" dirty="0">
                        <a:solidFill>
                          <a:schemeClr val="bg1"/>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tillverkning.</a:t>
                      </a:r>
                    </a:p>
                    <a:p>
                      <a:endParaRPr lang="sv-SE" sz="800" dirty="0">
                        <a:solidFill>
                          <a:schemeClr val="bg1"/>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0098025"/>
                  </a:ext>
                </a:extLst>
              </a:tr>
              <a:tr h="137423">
                <a:tc>
                  <a:txBody>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Medicinsk grundutrustning</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kern="1200" dirty="0">
                          <a:solidFill>
                            <a:schemeClr val="tx1">
                              <a:lumMod val="75000"/>
                              <a:lumOff val="25000"/>
                            </a:schemeClr>
                          </a:solidFill>
                          <a:latin typeface="Poppins" panose="00000500000000000000" pitchFamily="2" charset="0"/>
                          <a:ea typeface="+mn-ea"/>
                          <a:cs typeface="Poppins" panose="00000500000000000000" pitchFamily="2" charset="0"/>
                        </a:rPr>
                        <a:t>Utrustning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dirty="0">
                          <a:solidFill>
                            <a:schemeClr val="bg1"/>
                          </a:solidFill>
                          <a:effectLst/>
                          <a:latin typeface="Poppins" panose="00000500000000000000" pitchFamily="2" charset="0"/>
                          <a:ea typeface="+mn-ea"/>
                          <a:cs typeface="Poppins" panose="00000500000000000000" pitchFamily="2" charset="0"/>
                        </a:rPr>
                        <a:t>Omfattar bland annat oljebaserade produkter (plast), stål/metaller, naturgummi, glas och elektroniska komponenter. </a:t>
                      </a:r>
                    </a:p>
                    <a:p>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råvaruutvinning och materialframställning. </a:t>
                      </a:r>
                    </a:p>
                    <a:p>
                      <a:endParaRPr lang="sv-SE" sz="800" dirty="0">
                        <a:solidFill>
                          <a:schemeClr val="bg1"/>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Se kategori I Fastigheter kategori II </a:t>
                      </a:r>
                      <a:r>
                        <a:rPr lang="sv-SE" sz="800" b="0" dirty="0">
                          <a:solidFill>
                            <a:schemeClr val="bg1"/>
                          </a:solidFill>
                          <a:latin typeface="Poppins" panose="00000500000000000000" pitchFamily="2" charset="0"/>
                          <a:cs typeface="Poppins" panose="00000500000000000000" pitchFamily="2" charset="0"/>
                        </a:rPr>
                        <a:t>Köksutrustning för risker kopplade till tillverkning.</a:t>
                      </a:r>
                    </a:p>
                    <a:p>
                      <a:endParaRPr lang="sv-SE" sz="800" dirty="0">
                        <a:solidFill>
                          <a:schemeClr val="bg1"/>
                        </a:solidFill>
                        <a:latin typeface="Poppins"/>
                        <a:cs typeface="Poppins"/>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8922862"/>
                  </a:ext>
                </a:extLst>
              </a:tr>
            </a:tbl>
          </a:graphicData>
        </a:graphic>
      </p:graphicFrame>
      <p:sp>
        <p:nvSpPr>
          <p:cNvPr id="3" name="Platshållare för bildnummer 2">
            <a:extLst>
              <a:ext uri="{FF2B5EF4-FFF2-40B4-BE49-F238E27FC236}">
                <a16:creationId xmlns:a16="http://schemas.microsoft.com/office/drawing/2014/main" id="{CA8201A3-ACA9-68D9-4588-437EAD7B0DB9}"/>
              </a:ext>
            </a:extLst>
          </p:cNvPr>
          <p:cNvSpPr>
            <a:spLocks noGrp="1"/>
          </p:cNvSpPr>
          <p:nvPr>
            <p:ph type="sldNum" sz="quarter" idx="12"/>
          </p:nvPr>
        </p:nvSpPr>
        <p:spPr/>
        <p:txBody>
          <a:bodyPr/>
          <a:lstStyle/>
          <a:p>
            <a:fld id="{D57F1E4F-1CFF-5643-939E-217C01CDF565}" type="slidenum">
              <a:rPr lang="en-US" smtClean="0"/>
              <a:pPr/>
              <a:t>19</a:t>
            </a:fld>
            <a:endParaRPr lang="en-US"/>
          </a:p>
        </p:txBody>
      </p:sp>
    </p:spTree>
    <p:extLst>
      <p:ext uri="{BB962C8B-B14F-4D97-AF65-F5344CB8AC3E}">
        <p14:creationId xmlns:p14="http://schemas.microsoft.com/office/powerpoint/2010/main" val="386179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4212F7-018B-C0F1-2DE1-27C5241ED5E5}"/>
              </a:ext>
            </a:extLst>
          </p:cNvPr>
          <p:cNvSpPr>
            <a:spLocks noGrp="1"/>
          </p:cNvSpPr>
          <p:nvPr>
            <p:ph type="title"/>
          </p:nvPr>
        </p:nvSpPr>
        <p:spPr>
          <a:xfrm>
            <a:off x="515938" y="460409"/>
            <a:ext cx="10489776" cy="1320800"/>
          </a:xfrm>
        </p:spPr>
        <p:txBody>
          <a:bodyPr/>
          <a:lstStyle/>
          <a:p>
            <a:r>
              <a:rPr lang="sv-SE" dirty="0"/>
              <a:t>Innehåll</a:t>
            </a:r>
          </a:p>
        </p:txBody>
      </p:sp>
      <p:sp>
        <p:nvSpPr>
          <p:cNvPr id="3" name="Platshållare för bildnummer 2">
            <a:extLst>
              <a:ext uri="{FF2B5EF4-FFF2-40B4-BE49-F238E27FC236}">
                <a16:creationId xmlns:a16="http://schemas.microsoft.com/office/drawing/2014/main" id="{1108B939-9E63-7669-1084-28EFF3DD60B1}"/>
              </a:ext>
            </a:extLst>
          </p:cNvPr>
          <p:cNvSpPr>
            <a:spLocks noGrp="1"/>
          </p:cNvSpPr>
          <p:nvPr>
            <p:ph type="sldNum" sz="quarter" idx="12"/>
          </p:nvPr>
        </p:nvSpPr>
        <p:spPr/>
        <p:txBody>
          <a:bodyPr/>
          <a:lstStyle/>
          <a:p>
            <a:fld id="{D57F1E4F-1CFF-5643-939E-217C01CDF565}" type="slidenum">
              <a:rPr lang="en-US" smtClean="0"/>
              <a:pPr/>
              <a:t>2</a:t>
            </a:fld>
            <a:endParaRPr lang="en-US"/>
          </a:p>
        </p:txBody>
      </p:sp>
      <p:sp>
        <p:nvSpPr>
          <p:cNvPr id="4" name="Underrubrik 3">
            <a:extLst>
              <a:ext uri="{FF2B5EF4-FFF2-40B4-BE49-F238E27FC236}">
                <a16:creationId xmlns:a16="http://schemas.microsoft.com/office/drawing/2014/main" id="{2EFBE09B-984A-6AFB-BBD3-BBCC60D64AC8}"/>
              </a:ext>
            </a:extLst>
          </p:cNvPr>
          <p:cNvSpPr>
            <a:spLocks noGrp="1"/>
          </p:cNvSpPr>
          <p:nvPr>
            <p:ph type="subTitle" idx="1"/>
          </p:nvPr>
        </p:nvSpPr>
        <p:spPr>
          <a:xfrm>
            <a:off x="1023084" y="1165250"/>
            <a:ext cx="10143066" cy="4542868"/>
          </a:xfrm>
        </p:spPr>
        <p:txBody>
          <a:bodyPr>
            <a:noAutofit/>
          </a:bodyPr>
          <a:lstStyle/>
          <a:p>
            <a:r>
              <a:rPr lang="sv-SE" sz="900" b="1" dirty="0">
                <a:solidFill>
                  <a:schemeClr val="accent1"/>
                </a:solidFill>
                <a:latin typeface="Poppins" panose="00000500000000000000" pitchFamily="2" charset="0"/>
                <a:cs typeface="Poppins" panose="00000500000000000000" pitchFamily="2" charset="0"/>
                <a:hlinkClick r:id="rId2" action="ppaction://hlinksldjump">
                  <a:extLst>
                    <a:ext uri="{A12FA001-AC4F-418D-AE19-62706E023703}">
                      <ahyp:hlinkClr xmlns:ahyp="http://schemas.microsoft.com/office/drawing/2018/hyperlinkcolor" val="tx"/>
                    </a:ext>
                  </a:extLst>
                </a:hlinkClick>
              </a:rPr>
              <a:t>Uppdrag och syfte</a:t>
            </a:r>
            <a:endParaRPr lang="sv-SE" sz="900" b="1"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3" action="ppaction://hlinksldjump">
                  <a:extLst>
                    <a:ext uri="{A12FA001-AC4F-418D-AE19-62706E023703}">
                      <ahyp:hlinkClr xmlns:ahyp="http://schemas.microsoft.com/office/drawing/2018/hyperlinkcolor" val="tx"/>
                    </a:ext>
                  </a:extLst>
                </a:hlinkClick>
              </a:rPr>
              <a:t>Metod</a:t>
            </a:r>
            <a:endParaRPr lang="sv-SE" sz="900" b="1"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4" action="ppaction://hlinksldjump">
                  <a:extLst>
                    <a:ext uri="{A12FA001-AC4F-418D-AE19-62706E023703}">
                      <ahyp:hlinkClr xmlns:ahyp="http://schemas.microsoft.com/office/drawing/2018/hyperlinkcolor" val="tx"/>
                    </a:ext>
                  </a:extLst>
                </a:hlinkClick>
              </a:rPr>
              <a:t>Intressentdialog</a:t>
            </a:r>
            <a:endParaRPr lang="sv-SE" sz="900" b="1"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5" action="ppaction://hlinksldjump">
                  <a:extLst>
                    <a:ext uri="{A12FA001-AC4F-418D-AE19-62706E023703}">
                      <ahyp:hlinkClr xmlns:ahyp="http://schemas.microsoft.com/office/drawing/2018/hyperlinkcolor" val="tx"/>
                    </a:ext>
                  </a:extLst>
                </a:hlinkClick>
              </a:rPr>
              <a:t>Hållbarhetsområden </a:t>
            </a:r>
            <a:endParaRPr lang="sv-SE" sz="900" b="1"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6" action="ppaction://hlinksldjump">
                  <a:extLst>
                    <a:ext uri="{A12FA001-AC4F-418D-AE19-62706E023703}">
                      <ahyp:hlinkClr xmlns:ahyp="http://schemas.microsoft.com/office/drawing/2018/hyperlinkcolor" val="tx"/>
                    </a:ext>
                  </a:extLst>
                </a:hlinkClick>
              </a:rPr>
              <a:t>Mänskliga rättigheter inkl. miljörättigheter</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7" action="ppaction://hlinksldjump">
                  <a:extLst>
                    <a:ext uri="{A12FA001-AC4F-418D-AE19-62706E023703}">
                      <ahyp:hlinkClr xmlns:ahyp="http://schemas.microsoft.com/office/drawing/2018/hyperlinkcolor" val="tx"/>
                    </a:ext>
                  </a:extLst>
                </a:hlinkClick>
              </a:rPr>
              <a:t>Prioriterade inköpskategorier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8" action="ppaction://hlinksldjump">
                  <a:extLst>
                    <a:ext uri="{A12FA001-AC4F-418D-AE19-62706E023703}">
                      <ahyp:hlinkClr xmlns:ahyp="http://schemas.microsoft.com/office/drawing/2018/hyperlinkcolor" val="tx"/>
                    </a:ext>
                  </a:extLst>
                </a:hlinkClick>
              </a:rPr>
              <a:t>Metod</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9" action="ppaction://hlinksldjump">
                  <a:extLst>
                    <a:ext uri="{A12FA001-AC4F-418D-AE19-62706E023703}">
                      <ahyp:hlinkClr xmlns:ahyp="http://schemas.microsoft.com/office/drawing/2018/hyperlinkcolor" val="tx"/>
                    </a:ext>
                  </a:extLst>
                </a:hlinkClick>
              </a:rPr>
              <a:t>Beskrivning av risker</a:t>
            </a:r>
            <a:endParaRPr lang="sv-SE" sz="900"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10" action="ppaction://hlinksldjump">
                  <a:extLst>
                    <a:ext uri="{A12FA001-AC4F-418D-AE19-62706E023703}">
                      <ahyp:hlinkClr xmlns:ahyp="http://schemas.microsoft.com/office/drawing/2018/hyperlinkcolor" val="tx"/>
                    </a:ext>
                  </a:extLst>
                </a:hlinkClick>
              </a:rPr>
              <a:t>Arbetares rättigheter</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1" action="ppaction://hlinksldjump">
                  <a:extLst>
                    <a:ext uri="{A12FA001-AC4F-418D-AE19-62706E023703}">
                      <ahyp:hlinkClr xmlns:ahyp="http://schemas.microsoft.com/office/drawing/2018/hyperlinkcolor" val="tx"/>
                    </a:ext>
                  </a:extLst>
                </a:hlinkClick>
              </a:rPr>
              <a:t>Prioriterade inköpskategorier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2" action="ppaction://hlinksldjump">
                  <a:extLst>
                    <a:ext uri="{A12FA001-AC4F-418D-AE19-62706E023703}">
                      <ahyp:hlinkClr xmlns:ahyp="http://schemas.microsoft.com/office/drawing/2018/hyperlinkcolor" val="tx"/>
                    </a:ext>
                  </a:extLst>
                </a:hlinkClick>
              </a:rPr>
              <a:t>Metod</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3" action="ppaction://hlinksldjump">
                  <a:extLst>
                    <a:ext uri="{A12FA001-AC4F-418D-AE19-62706E023703}">
                      <ahyp:hlinkClr xmlns:ahyp="http://schemas.microsoft.com/office/drawing/2018/hyperlinkcolor" val="tx"/>
                    </a:ext>
                  </a:extLst>
                </a:hlinkClick>
              </a:rPr>
              <a:t>Beskrivning av risker</a:t>
            </a:r>
            <a:endParaRPr lang="sv-SE" sz="900"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14" action="ppaction://hlinksldjump">
                  <a:extLst>
                    <a:ext uri="{A12FA001-AC4F-418D-AE19-62706E023703}">
                      <ahyp:hlinkClr xmlns:ahyp="http://schemas.microsoft.com/office/drawing/2018/hyperlinkcolor" val="tx"/>
                    </a:ext>
                  </a:extLst>
                </a:hlinkClick>
              </a:rPr>
              <a:t>Miljö – klimat</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5" action="ppaction://hlinksldjump">
                  <a:extLst>
                    <a:ext uri="{A12FA001-AC4F-418D-AE19-62706E023703}">
                      <ahyp:hlinkClr xmlns:ahyp="http://schemas.microsoft.com/office/drawing/2018/hyperlinkcolor" val="tx"/>
                    </a:ext>
                  </a:extLst>
                </a:hlinkClick>
              </a:rPr>
              <a:t>Prioriterade inköpskategorier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6" action="ppaction://hlinksldjump">
                  <a:extLst>
                    <a:ext uri="{A12FA001-AC4F-418D-AE19-62706E023703}">
                      <ahyp:hlinkClr xmlns:ahyp="http://schemas.microsoft.com/office/drawing/2018/hyperlinkcolor" val="tx"/>
                    </a:ext>
                  </a:extLst>
                </a:hlinkClick>
              </a:rPr>
              <a:t>Metod</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7" action="ppaction://hlinksldjump">
                  <a:extLst>
                    <a:ext uri="{A12FA001-AC4F-418D-AE19-62706E023703}">
                      <ahyp:hlinkClr xmlns:ahyp="http://schemas.microsoft.com/office/drawing/2018/hyperlinkcolor" val="tx"/>
                    </a:ext>
                  </a:extLst>
                </a:hlinkClick>
              </a:rPr>
              <a:t>Beskrivning av risker</a:t>
            </a:r>
            <a:endParaRPr lang="sv-SE" sz="900"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18" action="ppaction://hlinksldjump">
                  <a:extLst>
                    <a:ext uri="{A12FA001-AC4F-418D-AE19-62706E023703}">
                      <ahyp:hlinkClr xmlns:ahyp="http://schemas.microsoft.com/office/drawing/2018/hyperlinkcolor" val="tx"/>
                    </a:ext>
                  </a:extLst>
                </a:hlinkClick>
              </a:rPr>
              <a:t>Miljö – biologisk mångfald</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19" action="ppaction://hlinksldjump">
                  <a:extLst>
                    <a:ext uri="{A12FA001-AC4F-418D-AE19-62706E023703}">
                      <ahyp:hlinkClr xmlns:ahyp="http://schemas.microsoft.com/office/drawing/2018/hyperlinkcolor" val="tx"/>
                    </a:ext>
                  </a:extLst>
                </a:hlinkClick>
              </a:rPr>
              <a:t>Prioriterade inköpskategorier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20" action="ppaction://hlinksldjump">
                  <a:extLst>
                    <a:ext uri="{A12FA001-AC4F-418D-AE19-62706E023703}">
                      <ahyp:hlinkClr xmlns:ahyp="http://schemas.microsoft.com/office/drawing/2018/hyperlinkcolor" val="tx"/>
                    </a:ext>
                  </a:extLst>
                </a:hlinkClick>
              </a:rPr>
              <a:t>Metod</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21" action="ppaction://hlinksldjump">
                  <a:extLst>
                    <a:ext uri="{A12FA001-AC4F-418D-AE19-62706E023703}">
                      <ahyp:hlinkClr xmlns:ahyp="http://schemas.microsoft.com/office/drawing/2018/hyperlinkcolor" val="tx"/>
                    </a:ext>
                  </a:extLst>
                </a:hlinkClick>
              </a:rPr>
              <a:t>Beskrivning av risker</a:t>
            </a:r>
            <a:endParaRPr lang="sv-SE" sz="900" dirty="0">
              <a:solidFill>
                <a:schemeClr val="accent1"/>
              </a:solidFill>
              <a:latin typeface="Poppins" panose="00000500000000000000" pitchFamily="2" charset="0"/>
              <a:cs typeface="Poppins" panose="00000500000000000000" pitchFamily="2" charset="0"/>
            </a:endParaRPr>
          </a:p>
          <a:p>
            <a:r>
              <a:rPr lang="sv-SE" sz="900" b="1" dirty="0">
                <a:solidFill>
                  <a:schemeClr val="accent1"/>
                </a:solidFill>
                <a:latin typeface="Poppins" panose="00000500000000000000" pitchFamily="2" charset="0"/>
                <a:cs typeface="Poppins" panose="00000500000000000000" pitchFamily="2" charset="0"/>
                <a:hlinkClick r:id="rId22" action="ppaction://hlinksldjump">
                  <a:extLst>
                    <a:ext uri="{A12FA001-AC4F-418D-AE19-62706E023703}">
                      <ahyp:hlinkClr xmlns:ahyp="http://schemas.microsoft.com/office/drawing/2018/hyperlinkcolor" val="tx"/>
                    </a:ext>
                  </a:extLst>
                </a:hlinkClick>
              </a:rPr>
              <a:t>Affärsetik</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23" action="ppaction://hlinksldjump">
                  <a:extLst>
                    <a:ext uri="{A12FA001-AC4F-418D-AE19-62706E023703}">
                      <ahyp:hlinkClr xmlns:ahyp="http://schemas.microsoft.com/office/drawing/2018/hyperlinkcolor" val="tx"/>
                    </a:ext>
                  </a:extLst>
                </a:hlinkClick>
              </a:rPr>
              <a:t>Prioriterade inköpskategorier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24" action="ppaction://hlinksldjump">
                  <a:extLst>
                    <a:ext uri="{A12FA001-AC4F-418D-AE19-62706E023703}">
                      <ahyp:hlinkClr xmlns:ahyp="http://schemas.microsoft.com/office/drawing/2018/hyperlinkcolor" val="tx"/>
                    </a:ext>
                  </a:extLst>
                </a:hlinkClick>
              </a:rPr>
              <a:t>Metod</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r>
              <a:rPr lang="sv-SE" sz="900" dirty="0">
                <a:solidFill>
                  <a:schemeClr val="accent1"/>
                </a:solidFill>
                <a:latin typeface="Poppins" panose="00000500000000000000" pitchFamily="2" charset="0"/>
                <a:cs typeface="Poppins" panose="00000500000000000000" pitchFamily="2" charset="0"/>
                <a:hlinkClick r:id="rId25" action="ppaction://hlinksldjump">
                  <a:extLst>
                    <a:ext uri="{A12FA001-AC4F-418D-AE19-62706E023703}">
                      <ahyp:hlinkClr xmlns:ahyp="http://schemas.microsoft.com/office/drawing/2018/hyperlinkcolor" val="tx"/>
                    </a:ext>
                  </a:extLst>
                </a:hlinkClick>
              </a:rPr>
              <a:t>Beskrivning av risker</a:t>
            </a:r>
            <a:endParaRPr lang="sv-SE" sz="900"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b="1" dirty="0">
                <a:solidFill>
                  <a:schemeClr val="accent1"/>
                </a:solidFill>
                <a:latin typeface="Poppins" panose="00000500000000000000" pitchFamily="2" charset="0"/>
                <a:cs typeface="Poppins" panose="00000500000000000000" pitchFamily="2" charset="0"/>
                <a:hlinkClick r:id="rId26" action="ppaction://hlinksldjump">
                  <a:extLst>
                    <a:ext uri="{A12FA001-AC4F-418D-AE19-62706E023703}">
                      <ahyp:hlinkClr xmlns:ahyp="http://schemas.microsoft.com/office/drawing/2018/hyperlinkcolor" val="tx"/>
                    </a:ext>
                  </a:extLst>
                </a:hlinkClick>
              </a:rPr>
              <a:t>Källor</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r>
              <a:rPr lang="sv-SE" sz="900" b="1" dirty="0">
                <a:solidFill>
                  <a:schemeClr val="accent1"/>
                </a:solidFill>
                <a:latin typeface="Poppins" panose="00000500000000000000" pitchFamily="2" charset="0"/>
                <a:cs typeface="Poppins" panose="00000500000000000000" pitchFamily="2" charset="0"/>
                <a:hlinkClick r:id="rId23" action="ppaction://hlinksldjump">
                  <a:extLst>
                    <a:ext uri="{A12FA001-AC4F-418D-AE19-62706E023703}">
                      <ahyp:hlinkClr xmlns:ahyp="http://schemas.microsoft.com/office/drawing/2018/hyperlinkcolor" val="tx"/>
                    </a:ext>
                  </a:extLst>
                </a:hlinkClick>
              </a:rPr>
              <a:t>Prioriterade </a:t>
            </a:r>
            <a:r>
              <a:rPr lang="sv-SE" sz="900" b="1" u="sng" dirty="0">
                <a:solidFill>
                  <a:schemeClr val="accent1"/>
                </a:solidFill>
                <a:latin typeface="Poppins" panose="00000500000000000000" pitchFamily="2" charset="0"/>
                <a:cs typeface="Poppins" panose="00000500000000000000" pitchFamily="2" charset="0"/>
                <a:hlinkClick r:id="rId23" action="ppaction://hlinksldjump">
                  <a:extLst>
                    <a:ext uri="{A12FA001-AC4F-418D-AE19-62706E023703}">
                      <ahyp:hlinkClr xmlns:ahyp="http://schemas.microsoft.com/office/drawing/2018/hyperlinkcolor" val="tx"/>
                    </a:ext>
                  </a:extLst>
                </a:hlinkClick>
              </a:rPr>
              <a:t>inköpskategorier</a:t>
            </a:r>
            <a:r>
              <a:rPr lang="sv-SE" sz="900" b="1" u="sng" dirty="0">
                <a:solidFill>
                  <a:schemeClr val="accent1"/>
                </a:solidFill>
                <a:latin typeface="Poppins" panose="00000500000000000000" pitchFamily="2" charset="0"/>
                <a:cs typeface="Poppins" panose="00000500000000000000" pitchFamily="2" charset="0"/>
              </a:rPr>
              <a:t> </a:t>
            </a:r>
            <a:r>
              <a:rPr lang="sv-SE" sz="900" u="sng" dirty="0">
                <a:solidFill>
                  <a:schemeClr val="accent1"/>
                </a:solidFill>
                <a:latin typeface="Poppins" panose="00000500000000000000" pitchFamily="2" charset="0"/>
                <a:cs typeface="Poppins" panose="00000500000000000000" pitchFamily="2" charset="0"/>
              </a:rPr>
              <a:t>– samlad bild</a:t>
            </a:r>
          </a:p>
          <a:p>
            <a:pPr>
              <a:lnSpc>
                <a:spcPct val="120000"/>
              </a:lnSpc>
              <a:spcBef>
                <a:spcPts val="0"/>
              </a:spcBef>
              <a:tabLst>
                <a:tab pos="449263" algn="l"/>
              </a:tabLst>
            </a:pPr>
            <a:r>
              <a:rPr lang="sv-SE" sz="900" dirty="0">
                <a:solidFill>
                  <a:schemeClr val="accent1"/>
                </a:solidFill>
                <a:latin typeface="Poppins" panose="00000500000000000000" pitchFamily="2" charset="0"/>
                <a:cs typeface="Poppins" panose="00000500000000000000" pitchFamily="2" charset="0"/>
              </a:rPr>
              <a:t>	</a:t>
            </a:r>
            <a:endParaRPr lang="sv-SE" sz="900" b="1" dirty="0">
              <a:solidFill>
                <a:schemeClr val="accent1"/>
              </a:solidFill>
              <a:latin typeface="Poppins" panose="00000500000000000000" pitchFamily="2" charset="0"/>
              <a:cs typeface="Poppins" panose="00000500000000000000" pitchFamily="2" charset="0"/>
            </a:endParaRPr>
          </a:p>
          <a:p>
            <a:pPr>
              <a:lnSpc>
                <a:spcPct val="120000"/>
              </a:lnSpc>
              <a:spcBef>
                <a:spcPts val="0"/>
              </a:spcBef>
              <a:tabLst>
                <a:tab pos="449263" algn="l"/>
              </a:tabLst>
            </a:pPr>
            <a:endParaRPr lang="sv-SE" sz="900" dirty="0">
              <a:solidFill>
                <a:schemeClr val="accent1"/>
              </a:solidFill>
              <a:latin typeface="Poppins" panose="00000500000000000000" pitchFamily="2" charset="0"/>
              <a:cs typeface="Poppins" panose="00000500000000000000" pitchFamily="2" charset="0"/>
            </a:endParaRPr>
          </a:p>
          <a:p>
            <a:endParaRPr lang="sv-SE" sz="9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658106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61091-74EF-E2A2-2857-EC39D7AEF78B}"/>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C5943F91-95D3-DD3C-B906-5F91BDF13D06}"/>
              </a:ext>
            </a:extLst>
          </p:cNvPr>
          <p:cNvSpPr txBox="1">
            <a:spLocks/>
          </p:cNvSpPr>
          <p:nvPr/>
        </p:nvSpPr>
        <p:spPr>
          <a:xfrm>
            <a:off x="383263" y="343089"/>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b="0"/>
              <a:t>Prioriterade inköpskategorier: </a:t>
            </a:r>
            <a:r>
              <a:rPr lang="sv-SE" sz="1400"/>
              <a:t>arbetares rättigheter</a:t>
            </a:r>
          </a:p>
        </p:txBody>
      </p:sp>
      <p:graphicFrame>
        <p:nvGraphicFramePr>
          <p:cNvPr id="4" name="Tabell 3">
            <a:extLst>
              <a:ext uri="{FF2B5EF4-FFF2-40B4-BE49-F238E27FC236}">
                <a16:creationId xmlns:a16="http://schemas.microsoft.com/office/drawing/2014/main" id="{2EA31D7F-FFD1-45D6-6EFB-47F29D8FC9E1}"/>
              </a:ext>
            </a:extLst>
          </p:cNvPr>
          <p:cNvGraphicFramePr>
            <a:graphicFrameLocks noGrp="1"/>
          </p:cNvGraphicFramePr>
          <p:nvPr>
            <p:extLst>
              <p:ext uri="{D42A27DB-BD31-4B8C-83A1-F6EECF244321}">
                <p14:modId xmlns:p14="http://schemas.microsoft.com/office/powerpoint/2010/main" val="3711830959"/>
              </p:ext>
            </p:extLst>
          </p:nvPr>
        </p:nvGraphicFramePr>
        <p:xfrm>
          <a:off x="441380" y="353160"/>
          <a:ext cx="11284910" cy="4053840"/>
        </p:xfrm>
        <a:graphic>
          <a:graphicData uri="http://schemas.openxmlformats.org/drawingml/2006/table">
            <a:tbl>
              <a:tblPr firstRow="1" bandRow="1">
                <a:tableStyleId>{72833802-FEF1-4C79-8D5D-14CF1EAF98D9}</a:tableStyleId>
              </a:tblPr>
              <a:tblGrid>
                <a:gridCol w="1724100">
                  <a:extLst>
                    <a:ext uri="{9D8B030D-6E8A-4147-A177-3AD203B41FA5}">
                      <a16:colId xmlns:a16="http://schemas.microsoft.com/office/drawing/2014/main" val="3735464757"/>
                    </a:ext>
                  </a:extLst>
                </a:gridCol>
                <a:gridCol w="1732547">
                  <a:extLst>
                    <a:ext uri="{9D8B030D-6E8A-4147-A177-3AD203B41FA5}">
                      <a16:colId xmlns:a16="http://schemas.microsoft.com/office/drawing/2014/main" val="3207032400"/>
                    </a:ext>
                  </a:extLst>
                </a:gridCol>
                <a:gridCol w="2598822">
                  <a:extLst>
                    <a:ext uri="{9D8B030D-6E8A-4147-A177-3AD203B41FA5}">
                      <a16:colId xmlns:a16="http://schemas.microsoft.com/office/drawing/2014/main" val="395414528"/>
                    </a:ext>
                  </a:extLst>
                </a:gridCol>
                <a:gridCol w="2945145">
                  <a:extLst>
                    <a:ext uri="{9D8B030D-6E8A-4147-A177-3AD203B41FA5}">
                      <a16:colId xmlns:a16="http://schemas.microsoft.com/office/drawing/2014/main" val="4291773704"/>
                    </a:ext>
                  </a:extLst>
                </a:gridCol>
                <a:gridCol w="2284296">
                  <a:extLst>
                    <a:ext uri="{9D8B030D-6E8A-4147-A177-3AD203B41FA5}">
                      <a16:colId xmlns:a16="http://schemas.microsoft.com/office/drawing/2014/main" val="1040460944"/>
                    </a:ext>
                  </a:extLst>
                </a:gridCol>
              </a:tblGrid>
              <a:tr h="0">
                <a:tc gridSpan="5">
                  <a:txBody>
                    <a:bodyPr/>
                    <a:lstStyle/>
                    <a:p>
                      <a:r>
                        <a:rPr lang="sv-SE" sz="1300" b="1" i="0" kern="1200">
                          <a:solidFill>
                            <a:schemeClr val="accent4">
                              <a:lumMod val="75000"/>
                            </a:schemeClr>
                          </a:solidFill>
                          <a:latin typeface="Poppins" pitchFamily="2" charset="77"/>
                          <a:ea typeface="+mn-ea"/>
                          <a:cs typeface="Poppins" pitchFamily="2" charset="77"/>
                        </a:rPr>
                        <a:t>Arbetares rättigheter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a:p>
                  </a:txBody>
                  <a:tcPr>
                    <a:lnL>
                      <a:noFill/>
                    </a:lnL>
                  </a:tcPr>
                </a:tc>
                <a:tc hMerge="1">
                  <a:txBody>
                    <a:bodyPr/>
                    <a:lstStyle/>
                    <a:p>
                      <a:endParaRPr lang="sv-SE"/>
                    </a:p>
                  </a:txBody>
                  <a:tcPr>
                    <a:lnL>
                      <a:noFill/>
                    </a:ln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082756792"/>
                  </a:ext>
                </a:extLst>
              </a:tr>
              <a:tr h="0">
                <a:tc>
                  <a:txBody>
                    <a:bodyPr/>
                    <a:lstStyle/>
                    <a:p>
                      <a:r>
                        <a:rPr lang="sv-SE" sz="900" b="1">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Kategori III</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Råvara/Material</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Tillverkning</a:t>
                      </a: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Utförande av tjänst</a:t>
                      </a:r>
                    </a:p>
                  </a:txBody>
                  <a:tcPr>
                    <a:lnL w="6350" cap="flat" cmpd="sng" algn="ctr">
                      <a:solidFill>
                        <a:schemeClr val="bg1">
                          <a:lumMod val="85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dirty="0">
                          <a:solidFill>
                            <a:schemeClr val="bg1"/>
                          </a:solidFill>
                          <a:latin typeface="Poppins" panose="00000500000000000000" pitchFamily="2" charset="0"/>
                          <a:cs typeface="Poppins" panose="00000500000000000000" pitchFamily="2" charset="0"/>
                        </a:rPr>
                        <a:t>Vårdutrustning och förbrukningsvaror forts.</a:t>
                      </a:r>
                    </a:p>
                  </a:txBody>
                  <a:tcPr>
                    <a:lnL w="3175" cap="flat" cmpd="sng" algn="ctr">
                      <a:solidFill>
                        <a:schemeClr val="accent6">
                          <a:lumMod val="60000"/>
                          <a:lumOff val="40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6350" cap="flat" cmpd="sng" algn="ctr">
                      <a:solidFill>
                        <a:schemeClr val="bg1">
                          <a:lumMod val="85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Nutrition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Tillhörande förbrukning, näringspreparat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panose="00000500000000000000" pitchFamily="2" charset="0"/>
                          <a:cs typeface="Poppins" panose="00000500000000000000" pitchFamily="2" charset="0"/>
                        </a:rPr>
                        <a:t>Se kategori II Livsmedel och tillhörande tjänster</a:t>
                      </a:r>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dirty="0">
                          <a:solidFill>
                            <a:schemeClr val="bg1"/>
                          </a:solidFill>
                          <a:latin typeface="Poppins" panose="00000500000000000000" pitchFamily="2" charset="0"/>
                          <a:cs typeface="Poppins" panose="00000500000000000000" pitchFamily="2" charset="0"/>
                        </a:rPr>
                        <a:t>Se kategori II Livsmedel och tillhörande tjänster</a:t>
                      </a:r>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2146494"/>
                  </a:ext>
                </a:extLst>
              </a:tr>
              <a:tr h="270981">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Sårvård &amp; kompression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Förbandsartiklar, sårvård med undertryck, övrig sårvård och kompression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bg1"/>
                          </a:solidFill>
                          <a:latin typeface="Poppins" panose="00000500000000000000" pitchFamily="2" charset="0"/>
                          <a:ea typeface="+mn-ea"/>
                          <a:cs typeface="Poppins" panose="00000500000000000000" pitchFamily="2" charset="0"/>
                        </a:rPr>
                        <a:t>Risker kopplade till bl.a. bomullsodling (Indien och Kina) vilket inkluderar barnarbete, tvångsarbete, hälso- och säkerhetsrisker och oskäliga arbetsvillkor. Migrantarbetare är särskilt sårbara. Även risker kopplat till plast vid oljeutvinning och tillverkning.</a:t>
                      </a:r>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Kännedom om leverantörskedjan är relativt låg, men Kina antas vara ett troligt tillverkningsland. Risker antas föreligga.</a:t>
                      </a:r>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8578797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rPr>
                        <a:t>Tandvård</a:t>
                      </a:r>
                      <a:r>
                        <a:rPr lang="sv-SE" sz="800" b="1" kern="1200">
                          <a:solidFill>
                            <a:schemeClr val="tx1">
                              <a:lumMod val="75000"/>
                              <a:lumOff val="25000"/>
                            </a:schemeClr>
                          </a:solidFill>
                          <a:latin typeface="Poppins" panose="00000500000000000000" pitchFamily="2" charset="0"/>
                          <a:ea typeface="+mn-ea"/>
                          <a:cs typeface="Poppins" panose="00000500000000000000" pitchFamily="2" charset="0"/>
                        </a:rPr>
                        <a:t>s</a:t>
                      </a:r>
                      <a:r>
                        <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rPr>
                        <a:t>utrustning &amp; material, Fysioterapi-utrustning &amp; 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Se kategori II Generella förbrukningsvaror och kategori I Medicinteknik &amp; relaterade förbrukningsvaror</a:t>
                      </a:r>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9212536"/>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noProof="0">
                          <a:solidFill>
                            <a:schemeClr val="bg1"/>
                          </a:solidFill>
                          <a:latin typeface="Poppins" panose="00000500000000000000" pitchFamily="2" charset="0"/>
                          <a:ea typeface="+mn-ea"/>
                          <a:cs typeface="Poppins" panose="00000500000000000000" pitchFamily="2" charset="0"/>
                        </a:rPr>
                        <a:t>Vård- och tandvårdsrelaterade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183537356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a:solidFill>
                            <a:schemeClr val="tx1">
                              <a:lumMod val="75000"/>
                              <a:lumOff val="25000"/>
                            </a:schemeClr>
                          </a:solidFill>
                          <a:latin typeface="Poppins" panose="00000500000000000000" pitchFamily="2" charset="0"/>
                          <a:cs typeface="Poppins" panose="00000500000000000000" pitchFamily="2" charset="0"/>
                        </a:rPr>
                        <a:t>V</a:t>
                      </a:r>
                      <a:r>
                        <a:rPr kumimoji="0" lang="sv-SE" sz="800" b="1"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årdrel</a:t>
                      </a:r>
                      <a:r>
                        <a:rPr lang="sv-SE" sz="800" b="1">
                          <a:solidFill>
                            <a:schemeClr val="tx1">
                              <a:lumMod val="75000"/>
                              <a:lumOff val="25000"/>
                            </a:schemeClr>
                          </a:solidFill>
                          <a:latin typeface="Poppins" panose="00000500000000000000" pitchFamily="2" charset="0"/>
                          <a:cs typeface="Poppins" panose="00000500000000000000" pitchFamily="2" charset="0"/>
                        </a:rPr>
                        <a:t>a</a:t>
                      </a:r>
                      <a:r>
                        <a:rPr kumimoji="0" lang="sv-SE" sz="800" b="1"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terade</a:t>
                      </a:r>
                      <a:r>
                        <a:rPr kumimoji="0" lang="sv-SE" sz="800" b="1"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 bemanningstjänster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Samtliga</a:t>
                      </a:r>
                      <a:endParaRPr kumimoji="0" lang="sv-SE" sz="80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a:solidFill>
                            <a:schemeClr val="bg1"/>
                          </a:solidFill>
                          <a:effectLst/>
                          <a:latin typeface="Poppins" panose="00000500000000000000" pitchFamily="2" charset="0"/>
                          <a:ea typeface="+mn-ea"/>
                          <a:cs typeface="Poppins" panose="00000500000000000000" pitchFamily="2" charset="0"/>
                        </a:rPr>
                        <a:t>Arbetssjukdomar orsakade av belastning, skiftarbete, oregelbundna tider, hög arbetsbelastning, konflikter samt ständiga förändringar ökar de psykiska och fysiska påfrestningarna. Risker för våld och hot samt smittorisk.</a:t>
                      </a:r>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extLst>
                  <a:ext uri="{0D108BD9-81ED-4DB2-BD59-A6C34878D82A}">
                    <a16:rowId xmlns:a16="http://schemas.microsoft.com/office/drawing/2014/main" val="2477072626"/>
                  </a:ext>
                </a:extLst>
              </a:tr>
              <a:tr h="0">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accent6">
                          <a:lumMod val="20000"/>
                          <a:lumOff val="80000"/>
                        </a:schemeClr>
                      </a:fgClr>
                      <a:bgClr>
                        <a:schemeClr val="bg1"/>
                      </a:bgClr>
                    </a:patt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accent6">
                          <a:lumMod val="20000"/>
                          <a:lumOff val="80000"/>
                        </a:schemeClr>
                      </a:fgClr>
                      <a:bgClr>
                        <a:schemeClr val="bg1"/>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accent6">
                          <a:lumMod val="20000"/>
                          <a:lumOff val="80000"/>
                        </a:schemeClr>
                      </a:fgClr>
                      <a:bgClr>
                        <a:schemeClr val="bg1"/>
                      </a:bgClr>
                    </a:pattFill>
                  </a:tcPr>
                </a:tc>
                <a:extLst>
                  <a:ext uri="{0D108BD9-81ED-4DB2-BD59-A6C34878D82A}">
                    <a16:rowId xmlns:a16="http://schemas.microsoft.com/office/drawing/2014/main" val="264368500"/>
                  </a:ext>
                </a:extLst>
              </a:tr>
              <a:tr h="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chemeClr val="tx1">
                              <a:lumMod val="75000"/>
                              <a:lumOff val="25000"/>
                            </a:schemeClr>
                          </a:solidFill>
                          <a:latin typeface="Poppins" panose="00000500000000000000" pitchFamily="2" charset="0"/>
                          <a:cs typeface="Poppins" panose="00000500000000000000" pitchFamily="2" charset="0"/>
                        </a:rPr>
                        <a:t>Anestesi &amp; intensivvård, bild &amp; funktion, operation, terapi &amp; diagnostik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Samtliga: Elektronik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Se kategori III hårdvara.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8424573"/>
                  </a:ext>
                </a:extLst>
              </a:tr>
              <a:tr h="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Samtliga: Förbrukningsvaror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bg1"/>
                          </a:solidFill>
                          <a:latin typeface="Poppins" panose="00000500000000000000" pitchFamily="2" charset="0"/>
                          <a:cs typeface="Poppins" panose="00000500000000000000" pitchFamily="2" charset="0"/>
                        </a:rPr>
                        <a:t>Se kategori II Generella förbrukningsvaror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8533788"/>
                  </a:ext>
                </a:extLst>
              </a:tr>
            </a:tbl>
          </a:graphicData>
        </a:graphic>
      </p:graphicFrame>
      <p:sp>
        <p:nvSpPr>
          <p:cNvPr id="2" name="Platshållare för bildnummer 1">
            <a:extLst>
              <a:ext uri="{FF2B5EF4-FFF2-40B4-BE49-F238E27FC236}">
                <a16:creationId xmlns:a16="http://schemas.microsoft.com/office/drawing/2014/main" id="{A24A6C59-195D-C1EA-9AC9-8C67E3D26CA9}"/>
              </a:ext>
            </a:extLst>
          </p:cNvPr>
          <p:cNvSpPr>
            <a:spLocks noGrp="1"/>
          </p:cNvSpPr>
          <p:nvPr>
            <p:ph type="sldNum" sz="quarter" idx="12"/>
          </p:nvPr>
        </p:nvSpPr>
        <p:spPr/>
        <p:txBody>
          <a:bodyPr/>
          <a:lstStyle/>
          <a:p>
            <a:fld id="{D57F1E4F-1CFF-5643-939E-217C01CDF565}" type="slidenum">
              <a:rPr lang="en-US" smtClean="0"/>
              <a:pPr/>
              <a:t>20</a:t>
            </a:fld>
            <a:endParaRPr lang="en-US"/>
          </a:p>
        </p:txBody>
      </p:sp>
    </p:spTree>
    <p:extLst>
      <p:ext uri="{BB962C8B-B14F-4D97-AF65-F5344CB8AC3E}">
        <p14:creationId xmlns:p14="http://schemas.microsoft.com/office/powerpoint/2010/main" val="1690722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7C131-C2E4-1A7B-29F7-727D7E8F9D5C}"/>
            </a:ext>
          </a:extLst>
        </p:cNvPr>
        <p:cNvGrpSpPr/>
        <p:nvPr/>
      </p:nvGrpSpPr>
      <p:grpSpPr>
        <a:xfrm>
          <a:off x="0" y="0"/>
          <a:ext cx="0" cy="0"/>
          <a:chOff x="0" y="0"/>
          <a:chExt cx="0" cy="0"/>
        </a:xfrm>
      </p:grpSpPr>
      <p:sp>
        <p:nvSpPr>
          <p:cNvPr id="12" name="Rektangel 11">
            <a:extLst>
              <a:ext uri="{FF2B5EF4-FFF2-40B4-BE49-F238E27FC236}">
                <a16:creationId xmlns:a16="http://schemas.microsoft.com/office/drawing/2014/main" id="{206D3821-241E-49D6-EA89-752CB9052E0E}"/>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EEE16800-1296-CC4D-88C2-68A81334C9C5}"/>
              </a:ext>
            </a:extLst>
          </p:cNvPr>
          <p:cNvSpPr/>
          <p:nvPr/>
        </p:nvSpPr>
        <p:spPr>
          <a:xfrm>
            <a:off x="1487665" y="3087588"/>
            <a:ext cx="1275882" cy="1754327"/>
          </a:xfrm>
          <a:prstGeom prst="rect">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5" name="textruta 4">
            <a:extLst>
              <a:ext uri="{FF2B5EF4-FFF2-40B4-BE49-F238E27FC236}">
                <a16:creationId xmlns:a16="http://schemas.microsoft.com/office/drawing/2014/main" id="{D595A1A6-B260-610C-A401-B4353A841D23}"/>
              </a:ext>
            </a:extLst>
          </p:cNvPr>
          <p:cNvSpPr txBox="1"/>
          <p:nvPr/>
        </p:nvSpPr>
        <p:spPr>
          <a:xfrm>
            <a:off x="1512241" y="3495391"/>
            <a:ext cx="1179444" cy="60016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Klimat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8" name="Rektangel 7">
            <a:extLst>
              <a:ext uri="{FF2B5EF4-FFF2-40B4-BE49-F238E27FC236}">
                <a16:creationId xmlns:a16="http://schemas.microsoft.com/office/drawing/2014/main" id="{DA77156C-8E1B-539F-F59C-12D42E9F9566}"/>
              </a:ext>
            </a:extLst>
          </p:cNvPr>
          <p:cNvSpPr/>
          <p:nvPr/>
        </p:nvSpPr>
        <p:spPr>
          <a:xfrm>
            <a:off x="1118572" y="2789456"/>
            <a:ext cx="567835" cy="562086"/>
          </a:xfrm>
          <a:prstGeom prst="rect">
            <a:avLst/>
          </a:prstGeom>
          <a:solidFill>
            <a:schemeClr val="accent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2" name="Rubrik 1">
            <a:extLst>
              <a:ext uri="{FF2B5EF4-FFF2-40B4-BE49-F238E27FC236}">
                <a16:creationId xmlns:a16="http://schemas.microsoft.com/office/drawing/2014/main" id="{3F222E89-263D-B8F6-438B-F85B2F531D20}"/>
              </a:ext>
            </a:extLst>
          </p:cNvPr>
          <p:cNvSpPr>
            <a:spLocks noGrp="1"/>
          </p:cNvSpPr>
          <p:nvPr>
            <p:ph type="title"/>
          </p:nvPr>
        </p:nvSpPr>
        <p:spPr>
          <a:xfrm>
            <a:off x="515938" y="506879"/>
            <a:ext cx="10489776" cy="1320800"/>
          </a:xfrm>
        </p:spPr>
        <p:txBody>
          <a:bodyPr>
            <a:normAutofit fontScale="90000"/>
          </a:bodyPr>
          <a:lstStyle/>
          <a:p>
            <a:r>
              <a:rPr lang="sv-SE" sz="4000" dirty="0">
                <a:solidFill>
                  <a:schemeClr val="tx1">
                    <a:lumMod val="75000"/>
                    <a:lumOff val="25000"/>
                  </a:schemeClr>
                </a:solidFill>
              </a:rPr>
              <a:t>Klimat (miljö)</a:t>
            </a:r>
            <a:br>
              <a:rPr lang="sv-SE" dirty="0">
                <a:solidFill>
                  <a:schemeClr val="tx1">
                    <a:lumMod val="75000"/>
                    <a:lumOff val="25000"/>
                  </a:schemeClr>
                </a:solidFill>
              </a:rPr>
            </a:br>
            <a:r>
              <a:rPr lang="sv-SE" sz="2400" b="0" dirty="0">
                <a:solidFill>
                  <a:schemeClr val="tx1">
                    <a:lumMod val="75000"/>
                    <a:lumOff val="25000"/>
                  </a:schemeClr>
                </a:solidFill>
              </a:rPr>
              <a:t>Krav enligt regionernas uppförandekod för leverantörer</a:t>
            </a:r>
            <a:br>
              <a:rPr lang="sv-SE" sz="3600" dirty="0">
                <a:solidFill>
                  <a:schemeClr val="tx1">
                    <a:lumMod val="75000"/>
                    <a:lumOff val="25000"/>
                  </a:schemeClr>
                </a:solidFill>
              </a:rPr>
            </a:br>
            <a:endParaRPr lang="sv-SE" dirty="0">
              <a:solidFill>
                <a:schemeClr val="tx1">
                  <a:lumMod val="75000"/>
                  <a:lumOff val="25000"/>
                </a:schemeClr>
              </a:solidFill>
            </a:endParaRPr>
          </a:p>
        </p:txBody>
      </p:sp>
      <p:sp>
        <p:nvSpPr>
          <p:cNvPr id="4" name="textruta 3">
            <a:extLst>
              <a:ext uri="{FF2B5EF4-FFF2-40B4-BE49-F238E27FC236}">
                <a16:creationId xmlns:a16="http://schemas.microsoft.com/office/drawing/2014/main" id="{FC2258AF-5122-D8A5-B805-D807C925F714}"/>
              </a:ext>
            </a:extLst>
          </p:cNvPr>
          <p:cNvSpPr txBox="1"/>
          <p:nvPr/>
        </p:nvSpPr>
        <p:spPr>
          <a:xfrm>
            <a:off x="3655338" y="2905001"/>
            <a:ext cx="7390027" cy="2169825"/>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tx1">
                    <a:lumMod val="75000"/>
                    <a:lumOff val="25000"/>
                  </a:schemeClr>
                </a:solidFill>
                <a:latin typeface="Poppins" panose="00000500000000000000" pitchFamily="2" charset="0"/>
                <a:cs typeface="Poppins" panose="00000500000000000000" pitchFamily="2" charset="0"/>
              </a:rPr>
              <a:t>Miljöpåverkan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b="1">
              <a:latin typeface="Poppins" panose="00000500000000000000" pitchFamily="2" charset="0"/>
              <a:cs typeface="Poppins" panose="00000500000000000000" pitchFamily="2" charset="0"/>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latin typeface="Poppins" panose="00000500000000000000" pitchFamily="2" charset="0"/>
                <a:cs typeface="Poppins" panose="00000500000000000000" pitchFamily="2" charset="0"/>
              </a:rPr>
              <a:t>Nationell miljölagstiftning följs.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latin typeface="Poppins" panose="00000500000000000000" pitchFamily="2" charset="0"/>
                <a:cs typeface="Poppins" panose="00000500000000000000" pitchFamily="2" charset="0"/>
              </a:rPr>
              <a:t>Klimatåtgärder som bidrar till att uppnå nationella och internationella klimatmål främjas.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latin typeface="Poppins" panose="00000500000000000000" pitchFamily="2" charset="0"/>
                <a:cs typeface="Poppins" panose="00000500000000000000" pitchFamily="2" charset="0"/>
              </a:rPr>
              <a:t>Användningen av jungfruliga råvaror minskas genom kontinuerlig optimering av råvaruanvändningen, ökad återvinning och återanvändning av råmaterial, minimering av avfall och genom erbjudanden och lösningar i linje med en cirkulär ekonomi.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bg1">
                    <a:lumMod val="85000"/>
                  </a:schemeClr>
                </a:solidFill>
                <a:latin typeface="Poppins" panose="00000500000000000000" pitchFamily="2" charset="0"/>
                <a:cs typeface="Poppins" panose="00000500000000000000" pitchFamily="2" charset="0"/>
              </a:rPr>
              <a:t>Inga råvaror används från arter som är listade i CITES eller som akut hotade, hotade eller sårbara på IUCN:s rödlista över hotade arter.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bg1">
                    <a:lumMod val="85000"/>
                  </a:schemeClr>
                </a:solidFill>
                <a:latin typeface="Poppins" panose="00000500000000000000" pitchFamily="2" charset="0"/>
                <a:cs typeface="Poppins" panose="00000500000000000000" pitchFamily="2" charset="0"/>
              </a:rPr>
              <a:t>Kemikalieanvändningen kontrolleras eller utvärderas. Där så är tillämpligt utförs substitution och/eller implementering av alternativa processer, för att minska farorna för hälsa och miljö och förbättra resurseffektiviteten.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latin typeface="Poppins" panose="00000500000000000000" pitchFamily="2" charset="0"/>
                <a:cs typeface="Poppins" panose="00000500000000000000" pitchFamily="2" charset="0"/>
              </a:rPr>
              <a:t>Avfall lagras, hanteras, transporteras och bortskaffas på ett sätt som skyddar arbetstagares hälsa, personer i omgivande samhällen och miljön.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bg1">
                    <a:lumMod val="85000"/>
                  </a:schemeClr>
                </a:solidFill>
                <a:latin typeface="Poppins" panose="00000500000000000000" pitchFamily="2" charset="0"/>
                <a:cs typeface="Poppins" panose="00000500000000000000" pitchFamily="2" charset="0"/>
              </a:rPr>
              <a:t>Strategier för effektiv vattenanvändning främjas där så är tillämpligt.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latin typeface="Poppins" panose="00000500000000000000" pitchFamily="2" charset="0"/>
                <a:cs typeface="Poppins" panose="00000500000000000000" pitchFamily="2" charset="0"/>
              </a:rPr>
              <a:t>Utsläpp som utgör en fara för hälsa och miljö minskas eller elimineras.</a:t>
            </a:r>
            <a:endParaRPr kumimoji="0" lang="sv-SE" sz="900" b="0" i="0" u="none" strike="noStrike" kern="1200" cap="none" spc="0" normalizeH="0" baseline="0" noProof="0">
              <a:ln>
                <a:noFill/>
              </a:ln>
              <a:effectLst/>
              <a:uLnTx/>
              <a:uFillTx/>
              <a:latin typeface="Poppins" panose="00000500000000000000" pitchFamily="2" charset="0"/>
              <a:cs typeface="Poppins" panose="00000500000000000000" pitchFamily="2" charset="0"/>
            </a:endParaRPr>
          </a:p>
        </p:txBody>
      </p:sp>
      <p:pic>
        <p:nvPicPr>
          <p:cNvPr id="6" name="Bild 5" descr="Termometer med hel fyllning">
            <a:extLst>
              <a:ext uri="{FF2B5EF4-FFF2-40B4-BE49-F238E27FC236}">
                <a16:creationId xmlns:a16="http://schemas.microsoft.com/office/drawing/2014/main" id="{FEB7B692-5180-0570-AF1C-334D8452AAA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5926" y="2862873"/>
            <a:ext cx="414359" cy="414359"/>
          </a:xfrm>
          <a:prstGeom prst="rect">
            <a:avLst/>
          </a:prstGeom>
        </p:spPr>
      </p:pic>
      <p:sp>
        <p:nvSpPr>
          <p:cNvPr id="7" name="Platshållare för bildnummer 6">
            <a:extLst>
              <a:ext uri="{FF2B5EF4-FFF2-40B4-BE49-F238E27FC236}">
                <a16:creationId xmlns:a16="http://schemas.microsoft.com/office/drawing/2014/main" id="{2FAAFEE2-79C9-E825-E642-D3E94B481190}"/>
              </a:ext>
            </a:extLst>
          </p:cNvPr>
          <p:cNvSpPr>
            <a:spLocks noGrp="1"/>
          </p:cNvSpPr>
          <p:nvPr>
            <p:ph type="sldNum" sz="quarter" idx="12"/>
          </p:nvPr>
        </p:nvSpPr>
        <p:spPr/>
        <p:txBody>
          <a:bodyPr/>
          <a:lstStyle/>
          <a:p>
            <a:fld id="{D57F1E4F-1CFF-5643-939E-217C01CDF565}" type="slidenum">
              <a:rPr lang="en-US" smtClean="0"/>
              <a:pPr/>
              <a:t>21</a:t>
            </a:fld>
            <a:endParaRPr lang="en-US"/>
          </a:p>
        </p:txBody>
      </p:sp>
    </p:spTree>
    <p:extLst>
      <p:ext uri="{BB962C8B-B14F-4D97-AF65-F5344CB8AC3E}">
        <p14:creationId xmlns:p14="http://schemas.microsoft.com/office/powerpoint/2010/main" val="800259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76669-BF2A-8910-5DE1-78A0D4BDAE98}"/>
            </a:ext>
          </a:extLst>
        </p:cNvPr>
        <p:cNvGrpSpPr/>
        <p:nvPr/>
      </p:nvGrpSpPr>
      <p:grpSpPr>
        <a:xfrm>
          <a:off x="0" y="0"/>
          <a:ext cx="0" cy="0"/>
          <a:chOff x="0" y="0"/>
          <a:chExt cx="0" cy="0"/>
        </a:xfrm>
      </p:grpSpPr>
      <p:sp>
        <p:nvSpPr>
          <p:cNvPr id="2" name="Rektangel 1">
            <a:extLst>
              <a:ext uri="{FF2B5EF4-FFF2-40B4-BE49-F238E27FC236}">
                <a16:creationId xmlns:a16="http://schemas.microsoft.com/office/drawing/2014/main" id="{82DD0DEB-DEDE-A5B3-5B02-0A6DE3CD0F3F}"/>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4A91048B-AFBB-FB64-1ECB-0F6AAB4E4ECE}"/>
              </a:ext>
            </a:extLst>
          </p:cNvPr>
          <p:cNvSpPr/>
          <p:nvPr/>
        </p:nvSpPr>
        <p:spPr>
          <a:xfrm>
            <a:off x="144586"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BC037F62-5366-4EF6-569C-5EF5D1331223}"/>
              </a:ext>
            </a:extLst>
          </p:cNvPr>
          <p:cNvSpPr/>
          <p:nvPr/>
        </p:nvSpPr>
        <p:spPr>
          <a:xfrm>
            <a:off x="1385765" y="194870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Energi</a:t>
            </a:r>
          </a:p>
        </p:txBody>
      </p:sp>
      <p:sp>
        <p:nvSpPr>
          <p:cNvPr id="7" name="Rektangel: rundade hörn 6">
            <a:extLst>
              <a:ext uri="{FF2B5EF4-FFF2-40B4-BE49-F238E27FC236}">
                <a16:creationId xmlns:a16="http://schemas.microsoft.com/office/drawing/2014/main" id="{DC524C98-0C3D-098B-1AAA-A78D564859B0}"/>
              </a:ext>
            </a:extLst>
          </p:cNvPr>
          <p:cNvSpPr/>
          <p:nvPr/>
        </p:nvSpPr>
        <p:spPr>
          <a:xfrm>
            <a:off x="2592089" y="194870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C633F2A1-AF67-E93F-E02F-9C0669AEE5D8}"/>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Fleet</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managment</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 name="Rektangel: rundade hörn 8">
            <a:extLst>
              <a:ext uri="{FF2B5EF4-FFF2-40B4-BE49-F238E27FC236}">
                <a16:creationId xmlns:a16="http://schemas.microsoft.com/office/drawing/2014/main" id="{186044C4-1C75-718E-8D34-0D9F6EB1E3B6}"/>
              </a:ext>
            </a:extLst>
          </p:cNvPr>
          <p:cNvSpPr/>
          <p:nvPr/>
        </p:nvSpPr>
        <p:spPr>
          <a:xfrm>
            <a:off x="5024755" y="1947356"/>
            <a:ext cx="996697" cy="280702"/>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A445C5A8-AEA1-F4F4-5238-2B2CE62AE867}"/>
              </a:ext>
            </a:extLst>
          </p:cNvPr>
          <p:cNvSpPr/>
          <p:nvPr/>
        </p:nvSpPr>
        <p:spPr>
          <a:xfrm>
            <a:off x="6230637" y="1948700"/>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EC52A035-C3B0-F193-8DD7-4897272E66B9}"/>
              </a:ext>
            </a:extLst>
          </p:cNvPr>
          <p:cNvSpPr/>
          <p:nvPr/>
        </p:nvSpPr>
        <p:spPr>
          <a:xfrm>
            <a:off x="7462208" y="1947356"/>
            <a:ext cx="996697" cy="282046"/>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Diabetesspecifika förbrukningsvaror</a:t>
            </a:r>
          </a:p>
        </p:txBody>
      </p:sp>
      <p:sp>
        <p:nvSpPr>
          <p:cNvPr id="12" name="Rektangel: rundade hörn 11">
            <a:extLst>
              <a:ext uri="{FF2B5EF4-FFF2-40B4-BE49-F238E27FC236}">
                <a16:creationId xmlns:a16="http://schemas.microsoft.com/office/drawing/2014/main" id="{91405905-B29F-0E49-354A-9E9FB7701CF5}"/>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HR</a:t>
            </a:r>
          </a:p>
        </p:txBody>
      </p:sp>
      <p:sp>
        <p:nvSpPr>
          <p:cNvPr id="13" name="Rektangel: rundade hörn 12">
            <a:extLst>
              <a:ext uri="{FF2B5EF4-FFF2-40B4-BE49-F238E27FC236}">
                <a16:creationId xmlns:a16="http://schemas.microsoft.com/office/drawing/2014/main" id="{C325FE34-EDED-569D-BFDB-21BF94AC788D}"/>
              </a:ext>
            </a:extLst>
          </p:cNvPr>
          <p:cNvSpPr/>
          <p:nvPr/>
        </p:nvSpPr>
        <p:spPr>
          <a:xfrm>
            <a:off x="1385765" y="2276649"/>
            <a:ext cx="996697" cy="271442"/>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995535A8-2B8A-4EF3-D80F-6E02F27FF218}"/>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CEB03278-691D-42EE-B78E-1466A0917058}"/>
              </a:ext>
            </a:extLst>
          </p:cNvPr>
          <p:cNvSpPr/>
          <p:nvPr/>
        </p:nvSpPr>
        <p:spPr>
          <a:xfrm>
            <a:off x="3833268" y="2274234"/>
            <a:ext cx="996697" cy="273284"/>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Personbilar</a:t>
            </a:r>
          </a:p>
        </p:txBody>
      </p:sp>
      <p:sp>
        <p:nvSpPr>
          <p:cNvPr id="16" name="Rektangel: rundade hörn 15">
            <a:extLst>
              <a:ext uri="{FF2B5EF4-FFF2-40B4-BE49-F238E27FC236}">
                <a16:creationId xmlns:a16="http://schemas.microsoft.com/office/drawing/2014/main" id="{ECE7DB04-CEBA-EF40-C5A8-B4EE30C16FBA}"/>
              </a:ext>
            </a:extLst>
          </p:cNvPr>
          <p:cNvSpPr/>
          <p:nvPr/>
        </p:nvSpPr>
        <p:spPr>
          <a:xfrm>
            <a:off x="5024755" y="2274234"/>
            <a:ext cx="996697" cy="273284"/>
          </a:xfrm>
          <a:prstGeom prst="roundRect">
            <a:avLst>
              <a:gd name="adj" fmla="val 15854"/>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Logistik &amp; transport</a:t>
            </a:r>
          </a:p>
        </p:txBody>
      </p:sp>
      <p:sp>
        <p:nvSpPr>
          <p:cNvPr id="17" name="Rektangel: rundade hörn 16">
            <a:extLst>
              <a:ext uri="{FF2B5EF4-FFF2-40B4-BE49-F238E27FC236}">
                <a16:creationId xmlns:a16="http://schemas.microsoft.com/office/drawing/2014/main" id="{D0544EB2-13BC-8616-C12A-A498823FF52A}"/>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Outsourcing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18" name="Rektangel: rundade hörn 17">
            <a:extLst>
              <a:ext uri="{FF2B5EF4-FFF2-40B4-BE49-F238E27FC236}">
                <a16:creationId xmlns:a16="http://schemas.microsoft.com/office/drawing/2014/main" id="{00FDAF0A-863D-32B2-1F30-BC9B6750EEEE}"/>
              </a:ext>
            </a:extLst>
          </p:cNvPr>
          <p:cNvSpPr/>
          <p:nvPr/>
        </p:nvSpPr>
        <p:spPr>
          <a:xfrm>
            <a:off x="7462208" y="2274233"/>
            <a:ext cx="996697" cy="26804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Generella förbrukningsvaror</a:t>
            </a:r>
          </a:p>
        </p:txBody>
      </p:sp>
      <p:sp>
        <p:nvSpPr>
          <p:cNvPr id="19" name="Rektangel: rundade hörn 18">
            <a:extLst>
              <a:ext uri="{FF2B5EF4-FFF2-40B4-BE49-F238E27FC236}">
                <a16:creationId xmlns:a16="http://schemas.microsoft.com/office/drawing/2014/main" id="{137A9DA9-6AB0-A977-66B5-14B8C07F17D7}"/>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69838B4F-BA8A-873E-2F9D-679C3DCA52CE}"/>
              </a:ext>
            </a:extLst>
          </p:cNvPr>
          <p:cNvSpPr/>
          <p:nvPr/>
        </p:nvSpPr>
        <p:spPr>
          <a:xfrm>
            <a:off x="1385764"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D8504226-9CA7-AD9D-F6F8-BEF33E3A752D}"/>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Mjukvara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vårdrel</a:t>
            </a:r>
            <a:r>
              <a:rPr lang="sv-SE" sz="650" err="1">
                <a:solidFill>
                  <a:schemeClr val="tx1">
                    <a:lumMod val="85000"/>
                    <a:lumOff val="15000"/>
                  </a:schemeClr>
                </a:solidFill>
                <a:latin typeface="Poppins" panose="00000500000000000000" pitchFamily="2" charset="0"/>
                <a:cs typeface="Poppins" panose="00000500000000000000" pitchFamily="2" charset="0"/>
              </a:rPr>
              <a:t>aterad</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E-hälsa</a:t>
            </a:r>
          </a:p>
        </p:txBody>
      </p:sp>
      <p:sp>
        <p:nvSpPr>
          <p:cNvPr id="22" name="Rektangel: rundade hörn 21">
            <a:extLst>
              <a:ext uri="{FF2B5EF4-FFF2-40B4-BE49-F238E27FC236}">
                <a16:creationId xmlns:a16="http://schemas.microsoft.com/office/drawing/2014/main" id="{83268466-AAF4-920B-2B11-1D435C8123B1}"/>
              </a:ext>
            </a:extLst>
          </p:cNvPr>
          <p:cNvSpPr/>
          <p:nvPr/>
        </p:nvSpPr>
        <p:spPr>
          <a:xfrm>
            <a:off x="3833267" y="2602372"/>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Bussar</a:t>
            </a:r>
          </a:p>
        </p:txBody>
      </p:sp>
      <p:sp>
        <p:nvSpPr>
          <p:cNvPr id="23" name="Rektangel: rundade hörn 22">
            <a:extLst>
              <a:ext uri="{FF2B5EF4-FFF2-40B4-BE49-F238E27FC236}">
                <a16:creationId xmlns:a16="http://schemas.microsoft.com/office/drawing/2014/main" id="{B4552061-B501-6E70-BD63-C537E4CFFF52}"/>
              </a:ext>
            </a:extLst>
          </p:cNvPr>
          <p:cNvSpPr/>
          <p:nvPr/>
        </p:nvSpPr>
        <p:spPr>
          <a:xfrm>
            <a:off x="5024755" y="2602372"/>
            <a:ext cx="996697" cy="272651"/>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Persontransport</a:t>
            </a:r>
          </a:p>
        </p:txBody>
      </p:sp>
      <p:sp>
        <p:nvSpPr>
          <p:cNvPr id="24" name="Rektangel: rundade hörn 23">
            <a:extLst>
              <a:ext uri="{FF2B5EF4-FFF2-40B4-BE49-F238E27FC236}">
                <a16:creationId xmlns:a16="http://schemas.microsoft.com/office/drawing/2014/main" id="{1610BB08-9C0A-1846-F6D4-448C2EB7C51D}"/>
              </a:ext>
            </a:extLst>
          </p:cNvPr>
          <p:cNvSpPr/>
          <p:nvPr/>
        </p:nvSpPr>
        <p:spPr>
          <a:xfrm>
            <a:off x="7462208" y="2604161"/>
            <a:ext cx="996697" cy="276280"/>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70D35C95-8081-C02F-3552-348EB3FAF301}"/>
              </a:ext>
            </a:extLst>
          </p:cNvPr>
          <p:cNvSpPr/>
          <p:nvPr/>
        </p:nvSpPr>
        <p:spPr>
          <a:xfrm>
            <a:off x="144585" y="2935211"/>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72EE1B4F-766A-B4EB-3BB2-FF81E6A57183}"/>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4DF1802B-5E3D-4A50-1572-0A28E3E5B88A}"/>
              </a:ext>
            </a:extLst>
          </p:cNvPr>
          <p:cNvSpPr/>
          <p:nvPr/>
        </p:nvSpPr>
        <p:spPr>
          <a:xfrm>
            <a:off x="3833267" y="2941083"/>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8D055C6F-61F7-6C89-755B-3EAF58AFD5EC}"/>
              </a:ext>
            </a:extLst>
          </p:cNvPr>
          <p:cNvSpPr/>
          <p:nvPr/>
        </p:nvSpPr>
        <p:spPr>
          <a:xfrm>
            <a:off x="5024754" y="2941083"/>
            <a:ext cx="996697" cy="26144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4CAB81E5-5E45-8258-28BC-C181DC49EA3F}"/>
              </a:ext>
            </a:extLst>
          </p:cNvPr>
          <p:cNvSpPr/>
          <p:nvPr/>
        </p:nvSpPr>
        <p:spPr>
          <a:xfrm>
            <a:off x="2577859" y="3261882"/>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Arbetsplats </a:t>
            </a:r>
          </a:p>
        </p:txBody>
      </p:sp>
      <p:sp>
        <p:nvSpPr>
          <p:cNvPr id="30" name="Rektangel: rundade hörn 29">
            <a:extLst>
              <a:ext uri="{FF2B5EF4-FFF2-40B4-BE49-F238E27FC236}">
                <a16:creationId xmlns:a16="http://schemas.microsoft.com/office/drawing/2014/main" id="{9E494ACE-FFDA-F839-ADD5-E2A2615B0FB8}"/>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solidFill>
                <a:latin typeface="Poppins" panose="00000500000000000000" pitchFamily="2" charset="0"/>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4D191A81-3172-4B27-32DE-23E37B8C9E8C}"/>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4BD4AAD6-4F1E-F862-C207-D10C46952734}"/>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CFC4FE24-4A0A-51D6-6E92-26F894B1D2A0}"/>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4" name="Rektangel: rundade hörn 33">
            <a:extLst>
              <a:ext uri="{FF2B5EF4-FFF2-40B4-BE49-F238E27FC236}">
                <a16:creationId xmlns:a16="http://schemas.microsoft.com/office/drawing/2014/main" id="{5167238E-31F5-1996-6573-D908D845B6D9}"/>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Fastighet</a:t>
            </a:r>
          </a:p>
        </p:txBody>
      </p:sp>
      <p:sp>
        <p:nvSpPr>
          <p:cNvPr id="35" name="Likbent triangel 34">
            <a:extLst>
              <a:ext uri="{FF2B5EF4-FFF2-40B4-BE49-F238E27FC236}">
                <a16:creationId xmlns:a16="http://schemas.microsoft.com/office/drawing/2014/main" id="{C37A2373-0D69-AF36-538E-A130F94A4D2A}"/>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6" name="Rektangel: rundade hörn 35">
            <a:extLst>
              <a:ext uri="{FF2B5EF4-FFF2-40B4-BE49-F238E27FC236}">
                <a16:creationId xmlns:a16="http://schemas.microsoft.com/office/drawing/2014/main" id="{EE4736BD-E0F1-D317-9D74-913F61C6386F}"/>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37" name="Likbent triangel 36">
            <a:extLst>
              <a:ext uri="{FF2B5EF4-FFF2-40B4-BE49-F238E27FC236}">
                <a16:creationId xmlns:a16="http://schemas.microsoft.com/office/drawing/2014/main" id="{F2D4EDAC-C425-760B-9183-F2EDAF2FD707}"/>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8" name="Rektangel: rundade hörn 37">
            <a:extLst>
              <a:ext uri="{FF2B5EF4-FFF2-40B4-BE49-F238E27FC236}">
                <a16:creationId xmlns:a16="http://schemas.microsoft.com/office/drawing/2014/main" id="{24F95F84-43D9-6061-1291-7FC196148F2E}"/>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Fordon</a:t>
            </a:r>
          </a:p>
        </p:txBody>
      </p:sp>
      <p:sp>
        <p:nvSpPr>
          <p:cNvPr id="39" name="Likbent triangel 38">
            <a:extLst>
              <a:ext uri="{FF2B5EF4-FFF2-40B4-BE49-F238E27FC236}">
                <a16:creationId xmlns:a16="http://schemas.microsoft.com/office/drawing/2014/main" id="{3DDE1455-4C9F-55EB-23F4-25B8AABAB308}"/>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0" name="Rektangel: rundade hörn 39">
            <a:extLst>
              <a:ext uri="{FF2B5EF4-FFF2-40B4-BE49-F238E27FC236}">
                <a16:creationId xmlns:a16="http://schemas.microsoft.com/office/drawing/2014/main" id="{8798801E-10CA-E971-4F68-D644DC332A8A}"/>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Transporter</a:t>
            </a:r>
          </a:p>
        </p:txBody>
      </p:sp>
      <p:sp>
        <p:nvSpPr>
          <p:cNvPr id="41" name="Likbent triangel 40">
            <a:extLst>
              <a:ext uri="{FF2B5EF4-FFF2-40B4-BE49-F238E27FC236}">
                <a16:creationId xmlns:a16="http://schemas.microsoft.com/office/drawing/2014/main" id="{CEE60A5A-F7C8-397F-E1F7-8E96114E8F34}"/>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2" name="Rektangel: rundade hörn 41">
            <a:extLst>
              <a:ext uri="{FF2B5EF4-FFF2-40B4-BE49-F238E27FC236}">
                <a16:creationId xmlns:a16="http://schemas.microsoft.com/office/drawing/2014/main" id="{A7CF4E5D-C05A-5A1E-EC37-76127DB39CBC}"/>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574DCF31-38B5-1726-EA67-0694E6129412}"/>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4" name="Rektangel: rundade hörn 43">
            <a:extLst>
              <a:ext uri="{FF2B5EF4-FFF2-40B4-BE49-F238E27FC236}">
                <a16:creationId xmlns:a16="http://schemas.microsoft.com/office/drawing/2014/main" id="{55414845-F0B1-64BA-28CC-61F3AE480EB6}"/>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47451802-AA29-A212-A78A-A0B79F77975E}"/>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6" name="Rektangel: rundade hörn 45">
            <a:extLst>
              <a:ext uri="{FF2B5EF4-FFF2-40B4-BE49-F238E27FC236}">
                <a16:creationId xmlns:a16="http://schemas.microsoft.com/office/drawing/2014/main" id="{2634CF8D-88A1-D5A0-36A2-7FFC72B43427}"/>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BF8E0D04-5C4A-DA81-94AD-201EC6185792}"/>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8" name="Rektangel: rundade hörn 47">
            <a:extLst>
              <a:ext uri="{FF2B5EF4-FFF2-40B4-BE49-F238E27FC236}">
                <a16:creationId xmlns:a16="http://schemas.microsoft.com/office/drawing/2014/main" id="{6D3925C2-B4D6-516A-4926-F1EC23F4A58F}"/>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F237D169-B5DC-B19A-D227-6FF5CF473A40}"/>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0" name="Rektangel: rundade hörn 49">
            <a:extLst>
              <a:ext uri="{FF2B5EF4-FFF2-40B4-BE49-F238E27FC236}">
                <a16:creationId xmlns:a16="http://schemas.microsoft.com/office/drawing/2014/main" id="{4ACEE190-1F78-6010-02FA-DE653669AF89}"/>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A698DC17-A441-0A42-3A79-3E5213CDFE05}"/>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2" name="Rektangel: rundade hörn 51">
            <a:extLst>
              <a:ext uri="{FF2B5EF4-FFF2-40B4-BE49-F238E27FC236}">
                <a16:creationId xmlns:a16="http://schemas.microsoft.com/office/drawing/2014/main" id="{708CC653-7ED6-AFB3-FA52-164A8733DB81}"/>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Dosdispensering</a:t>
            </a:r>
          </a:p>
        </p:txBody>
      </p:sp>
      <p:sp>
        <p:nvSpPr>
          <p:cNvPr id="53" name="Rektangel: rundade hörn 52">
            <a:extLst>
              <a:ext uri="{FF2B5EF4-FFF2-40B4-BE49-F238E27FC236}">
                <a16:creationId xmlns:a16="http://schemas.microsoft.com/office/drawing/2014/main" id="{947B93D0-EF71-EA87-B549-8C8FB10B89EF}"/>
              </a:ext>
            </a:extLst>
          </p:cNvPr>
          <p:cNvSpPr/>
          <p:nvPr/>
        </p:nvSpPr>
        <p:spPr>
          <a:xfrm>
            <a:off x="8674930" y="2274233"/>
            <a:ext cx="996697" cy="26804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a:t>
            </a:r>
          </a:p>
        </p:txBody>
      </p:sp>
      <p:sp>
        <p:nvSpPr>
          <p:cNvPr id="54" name="Rektangel: rundade hörn 53">
            <a:extLst>
              <a:ext uri="{FF2B5EF4-FFF2-40B4-BE49-F238E27FC236}">
                <a16:creationId xmlns:a16="http://schemas.microsoft.com/office/drawing/2014/main" id="{FEC33775-98A4-8D6D-3D8E-B8335057EA9A}"/>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Läkemedels-försörjning sjukhus</a:t>
            </a:r>
          </a:p>
        </p:txBody>
      </p:sp>
      <p:sp>
        <p:nvSpPr>
          <p:cNvPr id="55" name="Rektangel: rundade hörn 54">
            <a:extLst>
              <a:ext uri="{FF2B5EF4-FFF2-40B4-BE49-F238E27FC236}">
                <a16:creationId xmlns:a16="http://schemas.microsoft.com/office/drawing/2014/main" id="{1FE0C249-F2B7-25DF-43E2-F725960A6D92}"/>
              </a:ext>
            </a:extLst>
          </p:cNvPr>
          <p:cNvSpPr/>
          <p:nvPr/>
        </p:nvSpPr>
        <p:spPr>
          <a:xfrm>
            <a:off x="11049294" y="1955544"/>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Anestesi &amp; intensivvård </a:t>
            </a:r>
          </a:p>
        </p:txBody>
      </p:sp>
      <p:sp>
        <p:nvSpPr>
          <p:cNvPr id="56" name="Rektangel: rundade hörn 55">
            <a:extLst>
              <a:ext uri="{FF2B5EF4-FFF2-40B4-BE49-F238E27FC236}">
                <a16:creationId xmlns:a16="http://schemas.microsoft.com/office/drawing/2014/main" id="{3D3F77DB-1298-9CAF-FCFF-DD208708FC90}"/>
              </a:ext>
            </a:extLst>
          </p:cNvPr>
          <p:cNvSpPr/>
          <p:nvPr/>
        </p:nvSpPr>
        <p:spPr>
          <a:xfrm>
            <a:off x="11049294"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9DD9C359-F8CB-BA16-FEBA-BE005128B12D}"/>
              </a:ext>
            </a:extLst>
          </p:cNvPr>
          <p:cNvSpPr/>
          <p:nvPr/>
        </p:nvSpPr>
        <p:spPr>
          <a:xfrm>
            <a:off x="11049293" y="2598744"/>
            <a:ext cx="996697" cy="27627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D2E3F169-3D54-80C1-5108-E965B748261C}"/>
              </a:ext>
            </a:extLst>
          </p:cNvPr>
          <p:cNvSpPr/>
          <p:nvPr/>
        </p:nvSpPr>
        <p:spPr>
          <a:xfrm>
            <a:off x="3833267" y="357634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D7F93F2A-0F33-391C-3701-2DA361277DAF}"/>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solidFill>
                <a:latin typeface="Poppins" panose="00000500000000000000" pitchFamily="2" charset="0"/>
                <a:cs typeface="Poppins" panose="00000500000000000000" pitchFamily="2" charset="0"/>
              </a:rPr>
              <a:t>Ombyggnad fordon</a:t>
            </a:r>
          </a:p>
        </p:txBody>
      </p:sp>
      <p:sp>
        <p:nvSpPr>
          <p:cNvPr id="60" name="Rektangel: rundade hörn 59">
            <a:extLst>
              <a:ext uri="{FF2B5EF4-FFF2-40B4-BE49-F238E27FC236}">
                <a16:creationId xmlns:a16="http://schemas.microsoft.com/office/drawing/2014/main" id="{7FA20BAB-2ADA-8A8C-EA03-A0DAB1E5A3E1}"/>
              </a:ext>
            </a:extLst>
          </p:cNvPr>
          <p:cNvSpPr/>
          <p:nvPr/>
        </p:nvSpPr>
        <p:spPr>
          <a:xfrm>
            <a:off x="3833266" y="423218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Tåg</a:t>
            </a:r>
          </a:p>
        </p:txBody>
      </p:sp>
      <p:sp>
        <p:nvSpPr>
          <p:cNvPr id="61" name="Rektangel: rundade hörn 60">
            <a:extLst>
              <a:ext uri="{FF2B5EF4-FFF2-40B4-BE49-F238E27FC236}">
                <a16:creationId xmlns:a16="http://schemas.microsoft.com/office/drawing/2014/main" id="{305DD572-0637-BBD9-8077-4C1293B95A06}"/>
              </a:ext>
            </a:extLst>
          </p:cNvPr>
          <p:cNvSpPr/>
          <p:nvPr/>
        </p:nvSpPr>
        <p:spPr>
          <a:xfrm>
            <a:off x="3833266" y="4564848"/>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Utryckningsfordon</a:t>
            </a:r>
          </a:p>
        </p:txBody>
      </p:sp>
      <p:sp>
        <p:nvSpPr>
          <p:cNvPr id="62" name="Rektangel: rundade hörn 61">
            <a:extLst>
              <a:ext uri="{FF2B5EF4-FFF2-40B4-BE49-F238E27FC236}">
                <a16:creationId xmlns:a16="http://schemas.microsoft.com/office/drawing/2014/main" id="{8D372351-E421-0943-2A0C-4E3956B7C8F7}"/>
              </a:ext>
            </a:extLst>
          </p:cNvPr>
          <p:cNvSpPr/>
          <p:nvPr/>
        </p:nvSpPr>
        <p:spPr>
          <a:xfrm>
            <a:off x="3833265" y="489398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a:t>
            </a:r>
          </a:p>
        </p:txBody>
      </p:sp>
      <p:sp>
        <p:nvSpPr>
          <p:cNvPr id="63" name="Rektangel: rundade hörn 62">
            <a:extLst>
              <a:ext uri="{FF2B5EF4-FFF2-40B4-BE49-F238E27FC236}">
                <a16:creationId xmlns:a16="http://schemas.microsoft.com/office/drawing/2014/main" id="{273507F1-D75D-CA03-6D42-19E8DB884252}"/>
              </a:ext>
            </a:extLst>
          </p:cNvPr>
          <p:cNvSpPr/>
          <p:nvPr/>
        </p:nvSpPr>
        <p:spPr>
          <a:xfrm>
            <a:off x="3833264" y="5217719"/>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fordonsrelaterade kostnader</a:t>
            </a:r>
          </a:p>
        </p:txBody>
      </p:sp>
      <p:sp>
        <p:nvSpPr>
          <p:cNvPr id="64" name="Rektangel: rundade hörn 63">
            <a:extLst>
              <a:ext uri="{FF2B5EF4-FFF2-40B4-BE49-F238E27FC236}">
                <a16:creationId xmlns:a16="http://schemas.microsoft.com/office/drawing/2014/main" id="{05CD26FB-9E9F-FA3C-9630-67B55341C554}"/>
              </a:ext>
            </a:extLst>
          </p:cNvPr>
          <p:cNvSpPr/>
          <p:nvPr/>
        </p:nvSpPr>
        <p:spPr>
          <a:xfrm>
            <a:off x="3833263" y="5549820"/>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Fartyg</a:t>
            </a:r>
          </a:p>
        </p:txBody>
      </p:sp>
      <p:sp>
        <p:nvSpPr>
          <p:cNvPr id="65" name="Rektangel: rundade hörn 64">
            <a:extLst>
              <a:ext uri="{FF2B5EF4-FFF2-40B4-BE49-F238E27FC236}">
                <a16:creationId xmlns:a16="http://schemas.microsoft.com/office/drawing/2014/main" id="{EB9E70D2-BA4F-275F-805C-7034B519CC5B}"/>
              </a:ext>
            </a:extLst>
          </p:cNvPr>
          <p:cNvSpPr/>
          <p:nvPr/>
        </p:nvSpPr>
        <p:spPr>
          <a:xfrm>
            <a:off x="3833262" y="5867937"/>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Spårfordon</a:t>
            </a:r>
          </a:p>
        </p:txBody>
      </p:sp>
      <p:sp>
        <p:nvSpPr>
          <p:cNvPr id="66" name="Rektangel: rundade hörn 65">
            <a:extLst>
              <a:ext uri="{FF2B5EF4-FFF2-40B4-BE49-F238E27FC236}">
                <a16:creationId xmlns:a16="http://schemas.microsoft.com/office/drawing/2014/main" id="{718A374C-D59B-1C17-58A8-29B0D94C2EFF}"/>
              </a:ext>
            </a:extLst>
          </p:cNvPr>
          <p:cNvSpPr/>
          <p:nvPr/>
        </p:nvSpPr>
        <p:spPr>
          <a:xfrm>
            <a:off x="3833261" y="6191676"/>
            <a:ext cx="996697" cy="27385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Arbetsfordon</a:t>
            </a:r>
          </a:p>
        </p:txBody>
      </p:sp>
      <p:sp>
        <p:nvSpPr>
          <p:cNvPr id="67" name="Rektangel: rundade hörn 66">
            <a:extLst>
              <a:ext uri="{FF2B5EF4-FFF2-40B4-BE49-F238E27FC236}">
                <a16:creationId xmlns:a16="http://schemas.microsoft.com/office/drawing/2014/main" id="{1A1D4F41-508D-D9DD-9B66-E10BC624FB30}"/>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Finans</a:t>
            </a:r>
          </a:p>
        </p:txBody>
      </p:sp>
      <p:sp>
        <p:nvSpPr>
          <p:cNvPr id="68" name="Rektangel: rundade hörn 67">
            <a:extLst>
              <a:ext uri="{FF2B5EF4-FFF2-40B4-BE49-F238E27FC236}">
                <a16:creationId xmlns:a16="http://schemas.microsoft.com/office/drawing/2014/main" id="{B0A1D953-C3B1-95D5-F258-1C5651E2339C}"/>
              </a:ext>
            </a:extLst>
          </p:cNvPr>
          <p:cNvSpPr/>
          <p:nvPr/>
        </p:nvSpPr>
        <p:spPr>
          <a:xfrm>
            <a:off x="144584" y="3576340"/>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Kontor</a:t>
            </a:r>
          </a:p>
        </p:txBody>
      </p:sp>
      <p:sp>
        <p:nvSpPr>
          <p:cNvPr id="69" name="Rektangel: rundade hörn 68">
            <a:extLst>
              <a:ext uri="{FF2B5EF4-FFF2-40B4-BE49-F238E27FC236}">
                <a16:creationId xmlns:a16="http://schemas.microsoft.com/office/drawing/2014/main" id="{93C8FD23-8663-D791-25FD-99EE629EE56E}"/>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Kultur</a:t>
            </a:r>
          </a:p>
        </p:txBody>
      </p:sp>
      <p:sp>
        <p:nvSpPr>
          <p:cNvPr id="70" name="Rektangel: rundade hörn 69">
            <a:extLst>
              <a:ext uri="{FF2B5EF4-FFF2-40B4-BE49-F238E27FC236}">
                <a16:creationId xmlns:a16="http://schemas.microsoft.com/office/drawing/2014/main" id="{7C9FB421-4229-6730-8E6E-8CAD5F303E7B}"/>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Sponsring &amp; avgifter</a:t>
            </a:r>
          </a:p>
        </p:txBody>
      </p:sp>
      <p:sp>
        <p:nvSpPr>
          <p:cNvPr id="71" name="Rektangel: rundade hörn 70">
            <a:extLst>
              <a:ext uri="{FF2B5EF4-FFF2-40B4-BE49-F238E27FC236}">
                <a16:creationId xmlns:a16="http://schemas.microsoft.com/office/drawing/2014/main" id="{988CA270-2966-0ABA-153A-5F4A7FC60DA3}"/>
              </a:ext>
            </a:extLst>
          </p:cNvPr>
          <p:cNvSpPr/>
          <p:nvPr/>
        </p:nvSpPr>
        <p:spPr>
          <a:xfrm>
            <a:off x="144582" y="4555199"/>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Naturbruk</a:t>
            </a:r>
          </a:p>
        </p:txBody>
      </p:sp>
      <p:sp>
        <p:nvSpPr>
          <p:cNvPr id="72" name="Rektangel: rundade hörn 71">
            <a:extLst>
              <a:ext uri="{FF2B5EF4-FFF2-40B4-BE49-F238E27FC236}">
                <a16:creationId xmlns:a16="http://schemas.microsoft.com/office/drawing/2014/main" id="{EE1A5B97-C35D-D648-21D2-540DA1F16EBE}"/>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5B78485D-3D13-3741-726E-AF99A1F959ED}"/>
              </a:ext>
            </a:extLst>
          </p:cNvPr>
          <p:cNvSpPr/>
          <p:nvPr/>
        </p:nvSpPr>
        <p:spPr>
          <a:xfrm>
            <a:off x="1375756" y="2935212"/>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9AC162E6-1177-08A4-2D15-D710B8429229}"/>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D3B76AC1-116C-FAD4-9551-68E9B4A85DDD}"/>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solidFill>
                <a:effectLst/>
                <a:uLnTx/>
                <a:uFillTx/>
                <a:latin typeface="Poppins" panose="00000500000000000000" pitchFamily="2" charset="0"/>
                <a:cs typeface="Poppins" panose="00000500000000000000" pitchFamily="2" charset="0"/>
              </a:rPr>
              <a:t>Fastighets-relaterade</a:t>
            </a: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A3CEB847-7E2F-EAC5-92CC-BBC88D676279}"/>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8F05A28F-9926-3A4E-2228-AC5A8706077C}"/>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AD891DCF-FD2F-E526-A58D-FA8ABFF6852F}"/>
              </a:ext>
            </a:extLst>
          </p:cNvPr>
          <p:cNvSpPr/>
          <p:nvPr/>
        </p:nvSpPr>
        <p:spPr>
          <a:xfrm>
            <a:off x="6230636" y="2598744"/>
            <a:ext cx="996697" cy="27628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1C6DAA16-E105-AA75-A1CA-6D4B46BCEAEA}"/>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74A4CEEA-CACD-4B5B-C987-A1A9DC84130E}"/>
              </a:ext>
            </a:extLst>
          </p:cNvPr>
          <p:cNvSpPr/>
          <p:nvPr/>
        </p:nvSpPr>
        <p:spPr>
          <a:xfrm>
            <a:off x="6237477" y="3270630"/>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solidFill>
                <a:effectLst/>
                <a:uLnTx/>
                <a:uFillTx/>
                <a:latin typeface="Poppins" panose="00000500000000000000" pitchFamily="2" charset="0"/>
                <a:cs typeface="Poppins" panose="00000500000000000000" pitchFamily="2" charset="0"/>
              </a:rPr>
              <a:t>Flyttjänster</a:t>
            </a:r>
            <a:endPar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endParaRPr>
          </a:p>
        </p:txBody>
      </p:sp>
      <p:sp>
        <p:nvSpPr>
          <p:cNvPr id="81" name="Rektangel: rundade hörn 80">
            <a:extLst>
              <a:ext uri="{FF2B5EF4-FFF2-40B4-BE49-F238E27FC236}">
                <a16:creationId xmlns:a16="http://schemas.microsoft.com/office/drawing/2014/main" id="{5CF2F2F2-68ED-3996-2AB3-20F3E5B4ABCE}"/>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Post</a:t>
            </a:r>
          </a:p>
        </p:txBody>
      </p:sp>
      <p:sp>
        <p:nvSpPr>
          <p:cNvPr id="82" name="Rektangel: rundade hörn 81">
            <a:extLst>
              <a:ext uri="{FF2B5EF4-FFF2-40B4-BE49-F238E27FC236}">
                <a16:creationId xmlns:a16="http://schemas.microsoft.com/office/drawing/2014/main" id="{DF25048E-174C-B797-CF8E-963670BC0D2D}"/>
              </a:ext>
            </a:extLst>
          </p:cNvPr>
          <p:cNvSpPr/>
          <p:nvPr/>
        </p:nvSpPr>
        <p:spPr>
          <a:xfrm>
            <a:off x="6230634" y="4215919"/>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0FBCAF1E-3523-9F54-2B93-9AA47EE7BC38}"/>
              </a:ext>
            </a:extLst>
          </p:cNvPr>
          <p:cNvSpPr/>
          <p:nvPr/>
        </p:nvSpPr>
        <p:spPr>
          <a:xfrm>
            <a:off x="6237477" y="454701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52D1B859-EB79-8281-EEA6-4BD0B41788BF}"/>
              </a:ext>
            </a:extLst>
          </p:cNvPr>
          <p:cNvSpPr/>
          <p:nvPr/>
        </p:nvSpPr>
        <p:spPr>
          <a:xfrm>
            <a:off x="6237477" y="487452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Bevakning, säkerhet, värdetransport</a:t>
            </a:r>
          </a:p>
        </p:txBody>
      </p:sp>
      <p:sp>
        <p:nvSpPr>
          <p:cNvPr id="85" name="Rektangel: rundade hörn 84">
            <a:extLst>
              <a:ext uri="{FF2B5EF4-FFF2-40B4-BE49-F238E27FC236}">
                <a16:creationId xmlns:a16="http://schemas.microsoft.com/office/drawing/2014/main" id="{49069FB0-6E5B-21BC-BBD0-B9651D5EA4E9}"/>
              </a:ext>
            </a:extLst>
          </p:cNvPr>
          <p:cNvSpPr/>
          <p:nvPr/>
        </p:nvSpPr>
        <p:spPr>
          <a:xfrm>
            <a:off x="6237477" y="5211613"/>
            <a:ext cx="996697" cy="26804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Livsmedel &amp; </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tillh</a:t>
            </a:r>
            <a:r>
              <a:rPr lang="sv-SE" sz="650" err="1">
                <a:solidFill>
                  <a:schemeClr val="bg1"/>
                </a:solidFill>
                <a:latin typeface="Poppins" panose="00000500000000000000" pitchFamily="2" charset="0"/>
                <a:cs typeface="Poppins" panose="00000500000000000000" pitchFamily="2" charset="0"/>
              </a:rPr>
              <a:t>örande</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tjänster</a:t>
            </a:r>
          </a:p>
        </p:txBody>
      </p:sp>
      <p:sp>
        <p:nvSpPr>
          <p:cNvPr id="86" name="Rektangel: rundade hörn 85">
            <a:extLst>
              <a:ext uri="{FF2B5EF4-FFF2-40B4-BE49-F238E27FC236}">
                <a16:creationId xmlns:a16="http://schemas.microsoft.com/office/drawing/2014/main" id="{89D961C5-4C08-4B5F-8EEB-01F95E69730F}"/>
              </a:ext>
            </a:extLst>
          </p:cNvPr>
          <p:cNvSpPr/>
          <p:nvPr/>
        </p:nvSpPr>
        <p:spPr>
          <a:xfrm>
            <a:off x="6237477" y="5535352"/>
            <a:ext cx="996697" cy="26804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Tvätt &amp; textilier</a:t>
            </a:r>
          </a:p>
        </p:txBody>
      </p:sp>
      <p:sp>
        <p:nvSpPr>
          <p:cNvPr id="87" name="Rektangel: rundade hörn 86">
            <a:extLst>
              <a:ext uri="{FF2B5EF4-FFF2-40B4-BE49-F238E27FC236}">
                <a16:creationId xmlns:a16="http://schemas.microsoft.com/office/drawing/2014/main" id="{E3511649-9A02-386B-B330-BA58AEAF6717}"/>
              </a:ext>
            </a:extLst>
          </p:cNvPr>
          <p:cNvSpPr/>
          <p:nvPr/>
        </p:nvSpPr>
        <p:spPr>
          <a:xfrm>
            <a:off x="7453196" y="2941084"/>
            <a:ext cx="996697" cy="257472"/>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Inkontinens</a:t>
            </a:r>
          </a:p>
        </p:txBody>
      </p:sp>
      <p:sp>
        <p:nvSpPr>
          <p:cNvPr id="88" name="Rektangel: rundade hörn 87">
            <a:extLst>
              <a:ext uri="{FF2B5EF4-FFF2-40B4-BE49-F238E27FC236}">
                <a16:creationId xmlns:a16="http://schemas.microsoft.com/office/drawing/2014/main" id="{E9F480FC-29D0-6562-144E-506D10B21AD2}"/>
              </a:ext>
            </a:extLst>
          </p:cNvPr>
          <p:cNvSpPr/>
          <p:nvPr/>
        </p:nvSpPr>
        <p:spPr>
          <a:xfrm>
            <a:off x="7468648" y="3261882"/>
            <a:ext cx="996697" cy="282047"/>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Nutrition</a:t>
            </a:r>
          </a:p>
        </p:txBody>
      </p:sp>
      <p:sp>
        <p:nvSpPr>
          <p:cNvPr id="89" name="Rektangel: rundade hörn 88">
            <a:extLst>
              <a:ext uri="{FF2B5EF4-FFF2-40B4-BE49-F238E27FC236}">
                <a16:creationId xmlns:a16="http://schemas.microsoft.com/office/drawing/2014/main" id="{4716DBC2-B224-475D-E695-5EFEDD6BE1C7}"/>
              </a:ext>
            </a:extLst>
          </p:cNvPr>
          <p:cNvSpPr/>
          <p:nvPr/>
        </p:nvSpPr>
        <p:spPr>
          <a:xfrm>
            <a:off x="7453196" y="3586842"/>
            <a:ext cx="996697" cy="260943"/>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Medicinsk grundutrustning</a:t>
            </a:r>
          </a:p>
        </p:txBody>
      </p:sp>
      <p:sp>
        <p:nvSpPr>
          <p:cNvPr id="90" name="Rektangel: rundade hörn 89">
            <a:extLst>
              <a:ext uri="{FF2B5EF4-FFF2-40B4-BE49-F238E27FC236}">
                <a16:creationId xmlns:a16="http://schemas.microsoft.com/office/drawing/2014/main" id="{E1CA7F4C-7130-48F3-7F28-2D1E03B8D2A5}"/>
              </a:ext>
            </a:extLst>
          </p:cNvPr>
          <p:cNvSpPr/>
          <p:nvPr/>
        </p:nvSpPr>
        <p:spPr>
          <a:xfrm>
            <a:off x="7453196" y="3896635"/>
            <a:ext cx="996697" cy="285663"/>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Sårvård &amp; kompression</a:t>
            </a:r>
          </a:p>
        </p:txBody>
      </p:sp>
      <p:sp>
        <p:nvSpPr>
          <p:cNvPr id="91" name="Rektangel: rundade hörn 90">
            <a:extLst>
              <a:ext uri="{FF2B5EF4-FFF2-40B4-BE49-F238E27FC236}">
                <a16:creationId xmlns:a16="http://schemas.microsoft.com/office/drawing/2014/main" id="{BC07FE76-AA02-B3E3-0188-9ED4037089DB}"/>
              </a:ext>
            </a:extLst>
          </p:cNvPr>
          <p:cNvSpPr/>
          <p:nvPr/>
        </p:nvSpPr>
        <p:spPr>
          <a:xfrm>
            <a:off x="7448558" y="4225990"/>
            <a:ext cx="996697" cy="268049"/>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Tandvård</a:t>
            </a:r>
            <a:r>
              <a:rPr lang="sv-SE" sz="650">
                <a:solidFill>
                  <a:schemeClr val="bg1"/>
                </a:solidFill>
                <a:latin typeface="Poppins" panose="00000500000000000000" pitchFamily="2" charset="0"/>
                <a:cs typeface="Poppins" panose="00000500000000000000" pitchFamily="2" charset="0"/>
              </a:rPr>
              <a:t>s-</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utrustning &amp; material </a:t>
            </a:r>
          </a:p>
        </p:txBody>
      </p:sp>
      <p:sp>
        <p:nvSpPr>
          <p:cNvPr id="92" name="Rektangel: rundade hörn 91">
            <a:extLst>
              <a:ext uri="{FF2B5EF4-FFF2-40B4-BE49-F238E27FC236}">
                <a16:creationId xmlns:a16="http://schemas.microsoft.com/office/drawing/2014/main" id="{C1FFBCF7-6DC1-20E7-750C-08D89D71B696}"/>
              </a:ext>
            </a:extLst>
          </p:cNvPr>
          <p:cNvSpPr/>
          <p:nvPr/>
        </p:nvSpPr>
        <p:spPr>
          <a:xfrm>
            <a:off x="7448558" y="4564848"/>
            <a:ext cx="996697" cy="258400"/>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Fysioterapi- </a:t>
            </a:r>
          </a:p>
          <a:p>
            <a:pPr algn="ctr" defTabSz="914400"/>
            <a:r>
              <a:rPr lang="sv-SE" sz="650">
                <a:solidFill>
                  <a:schemeClr val="bg1"/>
                </a:solidFill>
                <a:latin typeface="Poppins" panose="00000500000000000000" pitchFamily="2" charset="0"/>
                <a:cs typeface="Poppins" panose="00000500000000000000" pitchFamily="2" charset="0"/>
              </a:rPr>
              <a:t>utrustning &amp; material</a:t>
            </a:r>
          </a:p>
        </p:txBody>
      </p:sp>
      <p:sp>
        <p:nvSpPr>
          <p:cNvPr id="93" name="Rektangel: rundade hörn 92">
            <a:extLst>
              <a:ext uri="{FF2B5EF4-FFF2-40B4-BE49-F238E27FC236}">
                <a16:creationId xmlns:a16="http://schemas.microsoft.com/office/drawing/2014/main" id="{0F55E1B9-74B5-AADA-CB61-095943F41954}"/>
              </a:ext>
            </a:extLst>
          </p:cNvPr>
          <p:cNvSpPr/>
          <p:nvPr/>
        </p:nvSpPr>
        <p:spPr>
          <a:xfrm>
            <a:off x="8674930" y="2941084"/>
            <a:ext cx="996697" cy="257472"/>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48C61C16-879E-D6F5-4587-47867F6A8FD5}"/>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 läkemedels-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tj</a:t>
            </a:r>
            <a:r>
              <a:rPr lang="sv-SE" sz="650" err="1">
                <a:solidFill>
                  <a:schemeClr val="tx1">
                    <a:lumMod val="85000"/>
                    <a:lumOff val="15000"/>
                  </a:schemeClr>
                </a:solidFill>
                <a:latin typeface="Poppins" panose="00000500000000000000" pitchFamily="2" charset="0"/>
                <a:cs typeface="Poppins" panose="00000500000000000000" pitchFamily="2" charset="0"/>
              </a:rPr>
              <a:t>änster</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5" name="Rektangel: rundade hörn 94">
            <a:extLst>
              <a:ext uri="{FF2B5EF4-FFF2-40B4-BE49-F238E27FC236}">
                <a16:creationId xmlns:a16="http://schemas.microsoft.com/office/drawing/2014/main" id="{AB316E7D-A0E5-07F1-C96D-CB52CB87A65C}"/>
              </a:ext>
            </a:extLst>
          </p:cNvPr>
          <p:cNvSpPr/>
          <p:nvPr/>
        </p:nvSpPr>
        <p:spPr>
          <a:xfrm>
            <a:off x="11058255" y="293108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45046071-6EA5-D6F3-001B-2ECD593B02E7}"/>
              </a:ext>
            </a:extLst>
          </p:cNvPr>
          <p:cNvSpPr/>
          <p:nvPr/>
        </p:nvSpPr>
        <p:spPr>
          <a:xfrm>
            <a:off x="9882865"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Vårdrel</a:t>
            </a:r>
            <a:r>
              <a:rPr lang="sv-SE" sz="650">
                <a:solidFill>
                  <a:schemeClr val="tx1"/>
                </a:solidFill>
                <a:latin typeface="Poppins" panose="00000500000000000000" pitchFamily="2" charset="0"/>
                <a:cs typeface="Poppins" panose="00000500000000000000" pitchFamily="2" charset="0"/>
              </a:rPr>
              <a:t>a</a:t>
            </a:r>
            <a:r>
              <a:rPr kumimoji="0" lang="sv-SE" sz="650" b="0" i="0" u="none" strike="noStrike" kern="1200" cap="none" spc="0" normalizeH="0" baseline="0" noProof="0" err="1">
                <a:ln>
                  <a:noFill/>
                </a:ln>
                <a:solidFill>
                  <a:schemeClr val="tx1"/>
                </a:solidFill>
                <a:effectLst/>
                <a:uLnTx/>
                <a:uFillTx/>
                <a:latin typeface="Poppins" panose="00000500000000000000" pitchFamily="2" charset="0"/>
                <a:cs typeface="Poppins" panose="00000500000000000000" pitchFamily="2" charset="0"/>
              </a:rPr>
              <a:t>terade</a:t>
            </a: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044F06B2-B2D5-CC99-751B-A9226CA16A36}"/>
              </a:ext>
            </a:extLst>
          </p:cNvPr>
          <p:cNvSpPr/>
          <p:nvPr/>
        </p:nvSpPr>
        <p:spPr>
          <a:xfrm>
            <a:off x="9894875"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79A81687-17A3-5B37-EA11-FD31112A9FDD}"/>
              </a:ext>
            </a:extLst>
          </p:cNvPr>
          <p:cNvSpPr/>
          <p:nvPr/>
        </p:nvSpPr>
        <p:spPr>
          <a:xfrm>
            <a:off x="9887652" y="2601166"/>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Barn</a:t>
            </a:r>
            <a:r>
              <a:rPr lang="sv-SE" sz="650">
                <a:solidFill>
                  <a:schemeClr val="tx1">
                    <a:lumMod val="85000"/>
                    <a:lumOff val="15000"/>
                  </a:schemeClr>
                </a:solidFill>
                <a:latin typeface="Poppins" panose="00000500000000000000" pitchFamily="2" charset="0"/>
                <a:cs typeface="Poppins" panose="00000500000000000000" pitchFamily="2" charset="0"/>
              </a:rPr>
              <a:t>- och ungdomsmedicinska</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specialiteter</a:t>
            </a:r>
          </a:p>
        </p:txBody>
      </p:sp>
      <p:sp>
        <p:nvSpPr>
          <p:cNvPr id="99" name="Rektangel: rundade hörn 98">
            <a:extLst>
              <a:ext uri="{FF2B5EF4-FFF2-40B4-BE49-F238E27FC236}">
                <a16:creationId xmlns:a16="http://schemas.microsoft.com/office/drawing/2014/main" id="{23EE600C-CA30-0C6D-A7FB-4E74E1304F77}"/>
              </a:ext>
            </a:extLst>
          </p:cNvPr>
          <p:cNvSpPr/>
          <p:nvPr/>
        </p:nvSpPr>
        <p:spPr>
          <a:xfrm>
            <a:off x="9888691" y="294108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EEA5AD43-0FEA-C085-F469-E4AA8790953B}"/>
              </a:ext>
            </a:extLst>
          </p:cNvPr>
          <p:cNvSpPr/>
          <p:nvPr/>
        </p:nvSpPr>
        <p:spPr>
          <a:xfrm>
            <a:off x="9892781"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B6E307E1-E87A-9604-0F7F-1297F041CB32}"/>
              </a:ext>
            </a:extLst>
          </p:cNvPr>
          <p:cNvSpPr/>
          <p:nvPr/>
        </p:nvSpPr>
        <p:spPr>
          <a:xfrm>
            <a:off x="9892781" y="358684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0C402D0B-4F7D-15F2-7589-47F7C8DB4DF3}"/>
              </a:ext>
            </a:extLst>
          </p:cNvPr>
          <p:cNvSpPr/>
          <p:nvPr/>
        </p:nvSpPr>
        <p:spPr>
          <a:xfrm>
            <a:off x="9892781"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3FAF4383-6AB9-ED29-6566-51386710DAE0}"/>
              </a:ext>
            </a:extLst>
          </p:cNvPr>
          <p:cNvSpPr/>
          <p:nvPr/>
        </p:nvSpPr>
        <p:spPr>
          <a:xfrm>
            <a:off x="9888690" y="422357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97D0D778-A636-B6BE-899D-6D3AABE28EC1}"/>
              </a:ext>
            </a:extLst>
          </p:cNvPr>
          <p:cNvSpPr/>
          <p:nvPr/>
        </p:nvSpPr>
        <p:spPr>
          <a:xfrm>
            <a:off x="9892781" y="454788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BF8F15D0-BBB3-6E45-0B93-19C9CFED425B}"/>
              </a:ext>
            </a:extLst>
          </p:cNvPr>
          <p:cNvSpPr/>
          <p:nvPr/>
        </p:nvSpPr>
        <p:spPr>
          <a:xfrm>
            <a:off x="9892784" y="487656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869C59F8-8F5A-5BA8-CCB9-45699A19E0F9}"/>
              </a:ext>
            </a:extLst>
          </p:cNvPr>
          <p:cNvSpPr/>
          <p:nvPr/>
        </p:nvSpPr>
        <p:spPr>
          <a:xfrm>
            <a:off x="9889287" y="52177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33347BAD-2C61-BDB6-E538-B98C11F3B45A}"/>
              </a:ext>
            </a:extLst>
          </p:cNvPr>
          <p:cNvSpPr/>
          <p:nvPr/>
        </p:nvSpPr>
        <p:spPr>
          <a:xfrm>
            <a:off x="9892781" y="55411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8303F591-FC99-4B12-DB96-D6325B11E48F}"/>
              </a:ext>
            </a:extLst>
          </p:cNvPr>
          <p:cNvSpPr/>
          <p:nvPr/>
        </p:nvSpPr>
        <p:spPr>
          <a:xfrm>
            <a:off x="9883728" y="586793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1CD2D493-1B29-74E5-CBE5-F8626E68E30F}"/>
              </a:ext>
            </a:extLst>
          </p:cNvPr>
          <p:cNvSpPr/>
          <p:nvPr/>
        </p:nvSpPr>
        <p:spPr>
          <a:xfrm>
            <a:off x="9856569" y="618425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a:t>
            </a:r>
            <a:r>
              <a:rPr lang="sv-SE" sz="650" err="1">
                <a:solidFill>
                  <a:schemeClr val="tx1">
                    <a:lumMod val="85000"/>
                    <a:lumOff val="15000"/>
                  </a:schemeClr>
                </a:solidFill>
                <a:latin typeface="Poppins" panose="00000500000000000000" pitchFamily="2" charset="0"/>
                <a:cs typeface="Poppins" panose="00000500000000000000" pitchFamily="2" charset="0"/>
              </a:rPr>
              <a:t>iga</a:t>
            </a:r>
            <a:r>
              <a:rPr lang="sv-SE" sz="650">
                <a:solidFill>
                  <a:schemeClr val="tx1">
                    <a:lumMod val="85000"/>
                    <a:lumOff val="15000"/>
                  </a:schemeClr>
                </a:solidFill>
                <a:latin typeface="Poppins" panose="00000500000000000000" pitchFamily="2" charset="0"/>
                <a:cs typeface="Poppins" panose="00000500000000000000" pitchFamily="2" charset="0"/>
              </a:rPr>
              <a:t> vårdrelaterade </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tjänster</a:t>
            </a:r>
          </a:p>
        </p:txBody>
      </p:sp>
      <p:sp>
        <p:nvSpPr>
          <p:cNvPr id="4" name="Rektangel: rundade hörn 3">
            <a:extLst>
              <a:ext uri="{FF2B5EF4-FFF2-40B4-BE49-F238E27FC236}">
                <a16:creationId xmlns:a16="http://schemas.microsoft.com/office/drawing/2014/main" id="{A7777C1F-1F79-6C31-3173-41187AFBCC1C}"/>
              </a:ext>
            </a:extLst>
          </p:cNvPr>
          <p:cNvSpPr/>
          <p:nvPr/>
        </p:nvSpPr>
        <p:spPr>
          <a:xfrm>
            <a:off x="6239615" y="3891944"/>
            <a:ext cx="996697" cy="276135"/>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Möbler</a:t>
            </a:r>
          </a:p>
        </p:txBody>
      </p:sp>
      <p:sp>
        <p:nvSpPr>
          <p:cNvPr id="3" name="Rubrik 2">
            <a:extLst>
              <a:ext uri="{FF2B5EF4-FFF2-40B4-BE49-F238E27FC236}">
                <a16:creationId xmlns:a16="http://schemas.microsoft.com/office/drawing/2014/main" id="{17B0532D-58F9-5DCF-9877-8D47F20B8B87}"/>
              </a:ext>
            </a:extLst>
          </p:cNvPr>
          <p:cNvSpPr txBox="1">
            <a:spLocks/>
          </p:cNvSpPr>
          <p:nvPr/>
        </p:nvSpPr>
        <p:spPr>
          <a:xfrm>
            <a:off x="215252" y="35302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a:solidFill>
                  <a:schemeClr val="accent5">
                    <a:lumMod val="75000"/>
                  </a:schemeClr>
                </a:solidFill>
              </a:rPr>
              <a:t>Klimat (miljö)</a:t>
            </a:r>
            <a:r>
              <a:rPr lang="sv-SE" sz="1400"/>
              <a:t>  </a:t>
            </a:r>
          </a:p>
        </p:txBody>
      </p:sp>
      <p:sp>
        <p:nvSpPr>
          <p:cNvPr id="110" name="Platshållare för bildnummer 109">
            <a:extLst>
              <a:ext uri="{FF2B5EF4-FFF2-40B4-BE49-F238E27FC236}">
                <a16:creationId xmlns:a16="http://schemas.microsoft.com/office/drawing/2014/main" id="{DA94EF8A-EF1A-FBB5-CB8C-F560AE286CE8}"/>
              </a:ext>
            </a:extLst>
          </p:cNvPr>
          <p:cNvSpPr>
            <a:spLocks noGrp="1"/>
          </p:cNvSpPr>
          <p:nvPr>
            <p:ph type="sldNum" sz="quarter" idx="12"/>
          </p:nvPr>
        </p:nvSpPr>
        <p:spPr/>
        <p:txBody>
          <a:bodyPr/>
          <a:lstStyle/>
          <a:p>
            <a:fld id="{D57F1E4F-1CFF-5643-939E-217C01CDF565}" type="slidenum">
              <a:rPr lang="en-US" smtClean="0"/>
              <a:pPr/>
              <a:t>22</a:t>
            </a:fld>
            <a:endParaRPr lang="en-US"/>
          </a:p>
        </p:txBody>
      </p:sp>
      <p:sp>
        <p:nvSpPr>
          <p:cNvPr id="111" name="textruta 110">
            <a:extLst>
              <a:ext uri="{FF2B5EF4-FFF2-40B4-BE49-F238E27FC236}">
                <a16:creationId xmlns:a16="http://schemas.microsoft.com/office/drawing/2014/main" id="{B90F9E7B-D115-04B4-F06E-78CBDFF5AA5F}"/>
              </a:ext>
            </a:extLst>
          </p:cNvPr>
          <p:cNvSpPr txBox="1"/>
          <p:nvPr/>
        </p:nvSpPr>
        <p:spPr>
          <a:xfrm>
            <a:off x="4687503" y="211756"/>
            <a:ext cx="1568918" cy="558265"/>
          </a:xfrm>
          <a:prstGeom prst="rect">
            <a:avLst/>
          </a:prstGeom>
        </p:spPr>
        <p:txBody>
          <a:bodyPr vert="horz" wrap="square" lIns="91440" tIns="45720" rIns="91440" bIns="45720" rtlCol="0" anchor="t">
            <a:normAutofit/>
          </a:bodyPr>
          <a:lstStyle/>
          <a:p>
            <a:pPr algn="l"/>
            <a:endParaRPr lang="sv-SE" sz="1600" b="0" i="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116405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66604580-409E-1CC5-82C7-13109F3FDEBF}"/>
              </a:ext>
            </a:extLst>
          </p:cNvPr>
          <p:cNvSpPr>
            <a:spLocks noGrp="1"/>
          </p:cNvSpPr>
          <p:nvPr>
            <p:ph type="subTitle" idx="1"/>
          </p:nvPr>
        </p:nvSpPr>
        <p:spPr>
          <a:xfrm>
            <a:off x="438009" y="703218"/>
            <a:ext cx="9267839" cy="482139"/>
          </a:xfrm>
        </p:spPr>
        <p:txBody>
          <a:bodyPr>
            <a:norm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De kartlagda kategorierna</a:t>
            </a:r>
            <a:r>
              <a:rPr lang="sv-SE" sz="800" b="1" dirty="0">
                <a:solidFill>
                  <a:schemeClr val="tx1"/>
                </a:solidFill>
                <a:latin typeface="Poppins" panose="00000500000000000000" pitchFamily="2" charset="0"/>
                <a:cs typeface="Poppins" panose="00000500000000000000" pitchFamily="2" charset="0"/>
              </a:rPr>
              <a:t> har utsetts baserat på negativ påverkan kopplat till klimatpåverkan utifrån nedanstående definitioner och parametrar.</a:t>
            </a:r>
          </a:p>
          <a:p>
            <a:endParaRPr lang="sv-SE" sz="1000" dirty="0"/>
          </a:p>
        </p:txBody>
      </p:sp>
      <p:sp>
        <p:nvSpPr>
          <p:cNvPr id="5" name="textruta 4">
            <a:extLst>
              <a:ext uri="{FF2B5EF4-FFF2-40B4-BE49-F238E27FC236}">
                <a16:creationId xmlns:a16="http://schemas.microsoft.com/office/drawing/2014/main" id="{3EA6A3C5-12F4-4565-4391-2BADF66E9EF6}"/>
              </a:ext>
            </a:extLst>
          </p:cNvPr>
          <p:cNvSpPr txBox="1"/>
          <p:nvPr/>
        </p:nvSpPr>
        <p:spPr>
          <a:xfrm>
            <a:off x="415437" y="1089025"/>
            <a:ext cx="3717140" cy="4308872"/>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Klimat</a:t>
            </a: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Begreppet klimat definieras här som genomsnittligt väder, d.v.s. en statistisk beskrivning i termer av medelvärde och variabilitet av relevanta variabler, som observeras över en lång tidsperiod på en specifik plats. Den klassiska perioden för att beräkna dessa genomsnitt är 30 år, enligt definition av Världsmeteorologiska organisationen (WMO). De relevanta variablerna är oftast </a:t>
            </a:r>
            <a:r>
              <a:rPr lang="sv-SE" sz="800" dirty="0" err="1">
                <a:solidFill>
                  <a:schemeClr val="tx1">
                    <a:lumMod val="75000"/>
                    <a:lumOff val="25000"/>
                  </a:schemeClr>
                </a:solidFill>
                <a:latin typeface="Poppins" panose="00000500000000000000" pitchFamily="2" charset="0"/>
                <a:cs typeface="Poppins" panose="00000500000000000000" pitchFamily="2" charset="0"/>
              </a:rPr>
              <a:t>ytfaktorer</a:t>
            </a:r>
            <a:r>
              <a:rPr lang="sv-SE" sz="800" dirty="0">
                <a:solidFill>
                  <a:schemeClr val="tx1">
                    <a:lumMod val="75000"/>
                    <a:lumOff val="25000"/>
                  </a:schemeClr>
                </a:solidFill>
                <a:latin typeface="Poppins" panose="00000500000000000000" pitchFamily="2" charset="0"/>
                <a:cs typeface="Poppins" panose="00000500000000000000" pitchFamily="2" charset="0"/>
              </a:rPr>
              <a:t> som temperatur, nederbörd och vind.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Klimatförändringar</a:t>
            </a:r>
          </a:p>
          <a:p>
            <a:r>
              <a:rPr lang="sv-SE" sz="800" dirty="0">
                <a:solidFill>
                  <a:schemeClr val="tx1">
                    <a:lumMod val="75000"/>
                    <a:lumOff val="25000"/>
                  </a:schemeClr>
                </a:solidFill>
                <a:latin typeface="Poppins" panose="00000500000000000000" pitchFamily="2" charset="0"/>
                <a:cs typeface="Poppins" panose="00000500000000000000" pitchFamily="2" charset="0"/>
              </a:rPr>
              <a:t>I enlighet med Klimatkonventionen artikel 1 avser klimatförändring en förändring av klimatet som direkt eller indirekt kan tillskrivas mänsklig aktivitet som förändrar den globala atmosfärens sammansättning samt är utöver den naturliga klimatvariabiliteten som observeras över jämförbara tidsperioder. </a:t>
            </a:r>
          </a:p>
          <a:p>
            <a:endParaRPr lang="sv-SE" sz="800" b="1"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Global uppvärmning</a:t>
            </a:r>
          </a:p>
          <a:p>
            <a:r>
              <a:rPr lang="sv-SE" sz="800" dirty="0">
                <a:solidFill>
                  <a:schemeClr val="tx1">
                    <a:lumMod val="75000"/>
                    <a:lumOff val="25000"/>
                  </a:schemeClr>
                </a:solidFill>
                <a:latin typeface="Poppins" panose="00000500000000000000" pitchFamily="2" charset="0"/>
                <a:cs typeface="Poppins" panose="00000500000000000000" pitchFamily="2" charset="0"/>
              </a:rPr>
              <a:t>Den uppskattade ökningen av den globala genomsnittliga yttemperaturen (GMST) beräknad över en 30-årsperiod, eller den 30-åriga perioden centrerad kring ett visst år eller decennium.</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Klimatpåverkan</a:t>
            </a:r>
          </a:p>
          <a:p>
            <a:r>
              <a:rPr lang="sv-SE" sz="800" dirty="0">
                <a:solidFill>
                  <a:schemeClr val="tx1">
                    <a:lumMod val="75000"/>
                    <a:lumOff val="25000"/>
                  </a:schemeClr>
                </a:solidFill>
                <a:latin typeface="Poppins" panose="00000500000000000000" pitchFamily="2" charset="0"/>
                <a:cs typeface="Poppins" panose="00000500000000000000" pitchFamily="2" charset="0"/>
              </a:rPr>
              <a:t>Enligt IPCC (</a:t>
            </a:r>
            <a:r>
              <a:rPr lang="sv-SE" sz="800" dirty="0" err="1">
                <a:solidFill>
                  <a:schemeClr val="tx1">
                    <a:lumMod val="75000"/>
                    <a:lumOff val="25000"/>
                  </a:schemeClr>
                </a:solidFill>
                <a:latin typeface="Poppins" panose="00000500000000000000" pitchFamily="2" charset="0"/>
                <a:cs typeface="Poppins" panose="00000500000000000000" pitchFamily="2" charset="0"/>
              </a:rPr>
              <a:t>Intergovernmental</a:t>
            </a:r>
            <a:r>
              <a:rPr lang="sv-SE" sz="800" dirty="0">
                <a:solidFill>
                  <a:schemeClr val="tx1">
                    <a:lumMod val="75000"/>
                    <a:lumOff val="25000"/>
                  </a:schemeClr>
                </a:solidFill>
                <a:latin typeface="Poppins" panose="00000500000000000000" pitchFamily="2" charset="0"/>
                <a:cs typeface="Poppins" panose="00000500000000000000" pitchFamily="2" charset="0"/>
              </a:rPr>
              <a:t> Panel on </a:t>
            </a:r>
            <a:r>
              <a:rPr lang="sv-SE" sz="800" dirty="0" err="1">
                <a:solidFill>
                  <a:schemeClr val="tx1">
                    <a:lumMod val="75000"/>
                    <a:lumOff val="25000"/>
                  </a:schemeClr>
                </a:solidFill>
                <a:latin typeface="Poppins" panose="00000500000000000000" pitchFamily="2" charset="0"/>
                <a:cs typeface="Poppins" panose="00000500000000000000" pitchFamily="2" charset="0"/>
              </a:rPr>
              <a:t>Climate</a:t>
            </a:r>
            <a:r>
              <a:rPr lang="sv-SE" sz="800" dirty="0">
                <a:solidFill>
                  <a:schemeClr val="tx1">
                    <a:lumMod val="75000"/>
                    <a:lumOff val="25000"/>
                  </a:schemeClr>
                </a:solidFill>
                <a:latin typeface="Poppins" panose="00000500000000000000" pitchFamily="2" charset="0"/>
                <a:cs typeface="Poppins" panose="00000500000000000000" pitchFamily="2" charset="0"/>
              </a:rPr>
              <a:t> Change) definieras klimatpåverkan som de </a:t>
            </a:r>
            <a:r>
              <a:rPr lang="sv-SE" sz="800" b="1" dirty="0">
                <a:solidFill>
                  <a:schemeClr val="tx1">
                    <a:lumMod val="75000"/>
                    <a:lumOff val="25000"/>
                  </a:schemeClr>
                </a:solidFill>
                <a:latin typeface="Poppins" panose="00000500000000000000" pitchFamily="2" charset="0"/>
                <a:cs typeface="Poppins" panose="00000500000000000000" pitchFamily="2" charset="0"/>
              </a:rPr>
              <a:t>effekter</a:t>
            </a:r>
            <a:r>
              <a:rPr lang="sv-SE" sz="800" dirty="0">
                <a:solidFill>
                  <a:schemeClr val="tx1">
                    <a:lumMod val="75000"/>
                    <a:lumOff val="25000"/>
                  </a:schemeClr>
                </a:solidFill>
                <a:latin typeface="Poppins" panose="00000500000000000000" pitchFamily="2" charset="0"/>
                <a:cs typeface="Poppins" panose="00000500000000000000" pitchFamily="2" charset="0"/>
              </a:rPr>
              <a:t> som klimatförändringar har på naturen, ekosystemen, samhällen och ekonomiska aktiviteter.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i="0" dirty="0">
                <a:solidFill>
                  <a:schemeClr val="tx1">
                    <a:lumMod val="75000"/>
                    <a:lumOff val="25000"/>
                  </a:schemeClr>
                </a:solidFill>
                <a:effectLst/>
                <a:latin typeface="Poppins" panose="00000500000000000000" pitchFamily="2" charset="0"/>
                <a:cs typeface="Poppins" panose="00000500000000000000" pitchFamily="2" charset="0"/>
              </a:rPr>
              <a:t>Parisavtalet</a:t>
            </a: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0" i="0" dirty="0">
                <a:solidFill>
                  <a:schemeClr val="tx1">
                    <a:lumMod val="75000"/>
                    <a:lumOff val="25000"/>
                  </a:schemeClr>
                </a:solidFill>
                <a:effectLst/>
                <a:latin typeface="Poppins" panose="00000500000000000000" pitchFamily="2" charset="0"/>
                <a:cs typeface="Poppins" panose="00000500000000000000" pitchFamily="2" charset="0"/>
              </a:rPr>
              <a:t>Målet är att begränsa den globala uppvärmningen till 1,5–2 °C. </a:t>
            </a: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endParaRPr lang="sv-SE" sz="800" b="1"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a:solidFill>
                  <a:schemeClr val="tx1">
                    <a:lumMod val="75000"/>
                    <a:lumOff val="25000"/>
                  </a:schemeClr>
                </a:solidFill>
                <a:latin typeface="Poppins" panose="00000500000000000000" pitchFamily="2" charset="0"/>
                <a:cs typeface="Poppins" panose="00000500000000000000" pitchFamily="2" charset="0"/>
              </a:rPr>
              <a:t>Klimatutsläpp</a:t>
            </a:r>
            <a:r>
              <a:rPr lang="sv-SE" sz="800" dirty="0">
                <a:solidFill>
                  <a:schemeClr val="tx1">
                    <a:lumMod val="75000"/>
                    <a:lumOff val="25000"/>
                  </a:schemeClr>
                </a:solidFill>
                <a:latin typeface="Poppins" panose="00000500000000000000" pitchFamily="2" charset="0"/>
                <a:cs typeface="Poppins" panose="00000500000000000000" pitchFamily="2" charset="0"/>
              </a:rPr>
              <a:t> </a:t>
            </a:r>
          </a:p>
          <a:p>
            <a:r>
              <a:rPr lang="sv-SE" sz="800" dirty="0">
                <a:solidFill>
                  <a:schemeClr val="tx1">
                    <a:lumMod val="75000"/>
                    <a:lumOff val="25000"/>
                  </a:schemeClr>
                </a:solidFill>
                <a:latin typeface="Poppins" panose="00000500000000000000" pitchFamily="2" charset="0"/>
                <a:cs typeface="Poppins" panose="00000500000000000000" pitchFamily="2" charset="0"/>
              </a:rPr>
              <a:t>Utsläpp avser frigörandet av växthusgaser i atmosfären över ett specificerat område och tidsperiod.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endParaRPr lang="sv-SE" sz="1000" b="1" i="0" dirty="0">
              <a:solidFill>
                <a:schemeClr val="tx1">
                  <a:lumMod val="75000"/>
                  <a:lumOff val="25000"/>
                </a:schemeClr>
              </a:solidFill>
              <a:effectLst/>
              <a:latin typeface="Aptos" panose="020B0004020202020204" pitchFamily="34" charset="0"/>
            </a:endParaRPr>
          </a:p>
        </p:txBody>
      </p:sp>
      <p:sp>
        <p:nvSpPr>
          <p:cNvPr id="8" name="textruta 7">
            <a:extLst>
              <a:ext uri="{FF2B5EF4-FFF2-40B4-BE49-F238E27FC236}">
                <a16:creationId xmlns:a16="http://schemas.microsoft.com/office/drawing/2014/main" id="{F587A6E9-3069-A2FF-6144-689B71FFEED1}"/>
              </a:ext>
            </a:extLst>
          </p:cNvPr>
          <p:cNvSpPr txBox="1"/>
          <p:nvPr/>
        </p:nvSpPr>
        <p:spPr>
          <a:xfrm>
            <a:off x="4335577" y="2987273"/>
            <a:ext cx="3491804" cy="1492716"/>
          </a:xfrm>
          <a:prstGeom prst="rect">
            <a:avLst/>
          </a:prstGeom>
          <a:solidFill>
            <a:schemeClr val="accent5">
              <a:lumMod val="75000"/>
            </a:schemeClr>
          </a:solidFill>
          <a:ln>
            <a:noFill/>
          </a:ln>
        </p:spPr>
        <p:txBody>
          <a:bodyPr wrap="square">
            <a:spAutoFit/>
          </a:bodyPr>
          <a:lstStyle/>
          <a:p>
            <a:r>
              <a:rPr lang="sv-SE" sz="800" b="1" dirty="0">
                <a:solidFill>
                  <a:schemeClr val="bg1"/>
                </a:solidFill>
                <a:latin typeface="Poppins" panose="00000500000000000000" pitchFamily="2" charset="0"/>
                <a:cs typeface="Poppins" panose="00000500000000000000" pitchFamily="2" charset="0"/>
              </a:rPr>
              <a:t>Sektorer med hög klimatpåverkan:</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Jordbruk, skogsbruk och fiske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Utvinning av mineral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Tillverkning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Försörjning av el, gas, värme och kyla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Vattenförsörjning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Byggverksamhet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Handel med samt reparation av motorfordon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Transport och lager </a:t>
            </a:r>
          </a:p>
          <a:p>
            <a:pPr indent="-342900">
              <a:buFont typeface="+mj-lt"/>
              <a:buAutoNum type="arabicPeriod"/>
            </a:pPr>
            <a:r>
              <a:rPr lang="sv-SE" sz="800" dirty="0">
                <a:solidFill>
                  <a:schemeClr val="bg1"/>
                </a:solidFill>
                <a:latin typeface="Poppins" panose="00000500000000000000" pitchFamily="2" charset="0"/>
                <a:cs typeface="Poppins" panose="00000500000000000000" pitchFamily="2" charset="0"/>
              </a:rPr>
              <a:t>Fastighetsverksamhet </a:t>
            </a:r>
          </a:p>
          <a:p>
            <a:endParaRPr lang="sv-SE" sz="1100" b="1" dirty="0">
              <a:solidFill>
                <a:schemeClr val="bg1"/>
              </a:solidFill>
              <a:latin typeface="Tenorite" panose="00000500000000000000" pitchFamily="2" charset="0"/>
            </a:endParaRPr>
          </a:p>
        </p:txBody>
      </p:sp>
      <p:sp>
        <p:nvSpPr>
          <p:cNvPr id="4" name="textruta 3">
            <a:extLst>
              <a:ext uri="{FF2B5EF4-FFF2-40B4-BE49-F238E27FC236}">
                <a16:creationId xmlns:a16="http://schemas.microsoft.com/office/drawing/2014/main" id="{428FB6DB-866C-F462-3F5B-7EB169A3488B}"/>
              </a:ext>
            </a:extLst>
          </p:cNvPr>
          <p:cNvSpPr txBox="1"/>
          <p:nvPr/>
        </p:nvSpPr>
        <p:spPr>
          <a:xfrm>
            <a:off x="8205149" y="4026315"/>
            <a:ext cx="3508745" cy="707886"/>
          </a:xfrm>
          <a:prstGeom prst="rect">
            <a:avLst/>
          </a:prstGeom>
          <a:solidFill>
            <a:srgbClr val="E0E6EA">
              <a:alpha val="50196"/>
            </a:srgbClr>
          </a:solidFill>
          <a:ln>
            <a:noFill/>
          </a:ln>
        </p:spPr>
        <p:txBody>
          <a:bodyPr wrap="square">
            <a:spAutoFit/>
          </a:bodyPr>
          <a:lstStyle/>
          <a:p>
            <a:r>
              <a:rPr lang="sv-SE" sz="800" b="1" dirty="0">
                <a:solidFill>
                  <a:schemeClr val="tx1">
                    <a:lumMod val="50000"/>
                    <a:lumOff val="50000"/>
                  </a:schemeClr>
                </a:solidFill>
                <a:latin typeface="Poppins" panose="00000500000000000000" pitchFamily="2" charset="0"/>
                <a:cs typeface="Poppins" panose="00000500000000000000" pitchFamily="2" charset="0"/>
              </a:rPr>
              <a:t>Geopolitiska faktorer </a:t>
            </a:r>
            <a:r>
              <a:rPr lang="sv-SE" sz="800" dirty="0">
                <a:solidFill>
                  <a:schemeClr val="tx1">
                    <a:lumMod val="50000"/>
                    <a:lumOff val="50000"/>
                  </a:schemeClr>
                </a:solidFill>
                <a:latin typeface="Poppins" panose="00000500000000000000" pitchFamily="2" charset="0"/>
                <a:cs typeface="Poppins" panose="00000500000000000000" pitchFamily="2" charset="0"/>
              </a:rPr>
              <a:t>har en viktig betydelse för klimatet genom att forma politiska beslut, resursfördelning och internationellt samarbete och i sin tur förutsättningar kopplade till att kunna påverka klimateffekter vid råvaruutvinning, tillverkning samt utförande av tjänst. </a:t>
            </a:r>
            <a:endParaRPr lang="sv-SE" sz="800" b="1" dirty="0">
              <a:solidFill>
                <a:schemeClr val="tx1">
                  <a:lumMod val="50000"/>
                  <a:lumOff val="50000"/>
                </a:schemeClr>
              </a:solidFill>
              <a:latin typeface="Poppins" panose="00000500000000000000" pitchFamily="2" charset="0"/>
              <a:cs typeface="Poppins" panose="00000500000000000000" pitchFamily="2" charset="0"/>
            </a:endParaRPr>
          </a:p>
        </p:txBody>
      </p:sp>
      <p:sp>
        <p:nvSpPr>
          <p:cNvPr id="9" name="Platshållare för bildnummer 8">
            <a:extLst>
              <a:ext uri="{FF2B5EF4-FFF2-40B4-BE49-F238E27FC236}">
                <a16:creationId xmlns:a16="http://schemas.microsoft.com/office/drawing/2014/main" id="{1C6A4F8F-43E4-4007-9F44-76EE63650454}"/>
              </a:ext>
            </a:extLst>
          </p:cNvPr>
          <p:cNvSpPr>
            <a:spLocks noGrp="1"/>
          </p:cNvSpPr>
          <p:nvPr>
            <p:ph type="sldNum" sz="quarter" idx="12"/>
          </p:nvPr>
        </p:nvSpPr>
        <p:spPr>
          <a:xfrm>
            <a:off x="442592" y="6336623"/>
            <a:ext cx="683339" cy="365125"/>
          </a:xfrm>
        </p:spPr>
        <p:txBody>
          <a:bodyPr/>
          <a:lstStyle/>
          <a:p>
            <a:pPr algn="l"/>
            <a:fld id="{D57F1E4F-1CFF-5643-939E-217C01CDF565}" type="slidenum">
              <a:rPr lang="en-US" smtClean="0"/>
              <a:pPr algn="l"/>
              <a:t>23</a:t>
            </a:fld>
            <a:endParaRPr lang="en-US"/>
          </a:p>
        </p:txBody>
      </p:sp>
      <p:sp>
        <p:nvSpPr>
          <p:cNvPr id="10" name="Rubrik 1">
            <a:extLst>
              <a:ext uri="{FF2B5EF4-FFF2-40B4-BE49-F238E27FC236}">
                <a16:creationId xmlns:a16="http://schemas.microsoft.com/office/drawing/2014/main" id="{52BCA5AF-420C-A752-4E8E-C4C1253D716F}"/>
              </a:ext>
            </a:extLst>
          </p:cNvPr>
          <p:cNvSpPr txBox="1">
            <a:spLocks/>
          </p:cNvSpPr>
          <p:nvPr/>
        </p:nvSpPr>
        <p:spPr>
          <a:xfrm>
            <a:off x="414957" y="344645"/>
            <a:ext cx="10489776" cy="278456"/>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dirty="0">
                <a:solidFill>
                  <a:schemeClr val="accent5">
                    <a:lumMod val="75000"/>
                  </a:schemeClr>
                </a:solidFill>
                <a:ea typeface="+mn-ea"/>
              </a:rPr>
              <a:t>Klimat (miljö) </a:t>
            </a:r>
            <a:r>
              <a:rPr lang="sv-SE" sz="1400" b="0" dirty="0">
                <a:solidFill>
                  <a:schemeClr val="tx1">
                    <a:lumMod val="75000"/>
                    <a:lumOff val="25000"/>
                  </a:schemeClr>
                </a:solidFill>
                <a:latin typeface="Poppins" panose="00000500000000000000" pitchFamily="2" charset="0"/>
                <a:cs typeface="Poppins" panose="00000500000000000000" pitchFamily="2" charset="0"/>
              </a:rPr>
              <a:t>- metod</a:t>
            </a:r>
            <a:endParaRPr lang="sv-SE" sz="14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2" name="textruta 1">
            <a:extLst>
              <a:ext uri="{FF2B5EF4-FFF2-40B4-BE49-F238E27FC236}">
                <a16:creationId xmlns:a16="http://schemas.microsoft.com/office/drawing/2014/main" id="{382374DB-F375-98BC-6FBF-0DC44C083F18}"/>
              </a:ext>
            </a:extLst>
          </p:cNvPr>
          <p:cNvSpPr txBox="1"/>
          <p:nvPr/>
        </p:nvSpPr>
        <p:spPr>
          <a:xfrm>
            <a:off x="4291707" y="1089025"/>
            <a:ext cx="3717140" cy="1931298"/>
          </a:xfrm>
          <a:prstGeom prst="rect">
            <a:avLst/>
          </a:prstGeom>
          <a:noFill/>
        </p:spPr>
        <p:txBody>
          <a:bodyPr wrap="square" lIns="91440" tIns="45720" rIns="91440" bIns="45720" anchor="t">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Metod</a:t>
            </a:r>
          </a:p>
          <a:p>
            <a:r>
              <a:rPr lang="sv-SE" sz="800" dirty="0">
                <a:solidFill>
                  <a:schemeClr val="tx1">
                    <a:lumMod val="75000"/>
                    <a:lumOff val="25000"/>
                  </a:schemeClr>
                </a:solidFill>
                <a:latin typeface="Poppins" panose="00000500000000000000" pitchFamily="2" charset="0"/>
                <a:cs typeface="Poppins" panose="00000500000000000000" pitchFamily="2" charset="0"/>
              </a:rPr>
              <a:t>Kategorier har kartlagts utifrån sektorer och råvaror med hög klimatpåverkan samt utsläppskategorier i enlighet med GHG protokollet.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b="1" dirty="0" err="1">
                <a:solidFill>
                  <a:schemeClr val="tx1">
                    <a:lumMod val="75000"/>
                    <a:lumOff val="25000"/>
                  </a:schemeClr>
                </a:solidFill>
                <a:latin typeface="Poppins" panose="00000500000000000000" pitchFamily="2" charset="0"/>
                <a:cs typeface="Poppins" panose="00000500000000000000" pitchFamily="2" charset="0"/>
              </a:rPr>
              <a:t>High</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Impact</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Climate</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sectors</a:t>
            </a:r>
            <a:endParaRPr lang="sv-SE" sz="8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300"/>
              </a:spcBef>
              <a:spcAft>
                <a:spcPts val="300"/>
              </a:spcAft>
            </a:pPr>
            <a:r>
              <a:rPr lang="sv-SE" sz="800" dirty="0">
                <a:solidFill>
                  <a:schemeClr val="tx1">
                    <a:lumMod val="75000"/>
                    <a:lumOff val="25000"/>
                  </a:schemeClr>
                </a:solidFill>
                <a:latin typeface="Poppins" panose="00000500000000000000" pitchFamily="2" charset="0"/>
                <a:cs typeface="Poppins" panose="00000500000000000000" pitchFamily="2" charset="0"/>
              </a:rPr>
              <a:t>Sektorer förknippade med betydande växthusgasutsläpp och hög klimatpåverkan. Regleras av EU:s </a:t>
            </a:r>
            <a:r>
              <a:rPr lang="sv-SE" sz="800" dirty="0" err="1">
                <a:solidFill>
                  <a:schemeClr val="tx1">
                    <a:lumMod val="75000"/>
                    <a:lumOff val="25000"/>
                  </a:schemeClr>
                </a:solidFill>
                <a:latin typeface="Poppins" panose="00000500000000000000" pitchFamily="2" charset="0"/>
                <a:cs typeface="Poppins" panose="00000500000000000000" pitchFamily="2" charset="0"/>
              </a:rPr>
              <a:t>klimatpolitik</a:t>
            </a:r>
            <a:r>
              <a:rPr lang="sv-SE" sz="800" dirty="0">
                <a:solidFill>
                  <a:schemeClr val="tx1">
                    <a:lumMod val="75000"/>
                    <a:lumOff val="25000"/>
                  </a:schemeClr>
                </a:solidFill>
                <a:latin typeface="Poppins" panose="00000500000000000000" pitchFamily="2" charset="0"/>
                <a:cs typeface="Poppins" panose="00000500000000000000" pitchFamily="2" charset="0"/>
              </a:rPr>
              <a:t> och omfattas av en rad förordningar, direktiv och ramverk som EU:s klimatlag, EU ETS (</a:t>
            </a:r>
            <a:r>
              <a:rPr lang="sv-SE" sz="800" dirty="0" err="1">
                <a:solidFill>
                  <a:schemeClr val="tx1">
                    <a:lumMod val="75000"/>
                    <a:lumOff val="25000"/>
                  </a:schemeClr>
                </a:solidFill>
                <a:latin typeface="Poppins" panose="00000500000000000000" pitchFamily="2" charset="0"/>
                <a:cs typeface="Poppins" panose="00000500000000000000" pitchFamily="2" charset="0"/>
              </a:rPr>
              <a:t>European</a:t>
            </a:r>
            <a:r>
              <a:rPr lang="sv-SE" sz="800" dirty="0">
                <a:solidFill>
                  <a:schemeClr val="tx1">
                    <a:lumMod val="75000"/>
                    <a:lumOff val="25000"/>
                  </a:schemeClr>
                </a:solidFill>
                <a:latin typeface="Poppins" panose="00000500000000000000" pitchFamily="2" charset="0"/>
                <a:cs typeface="Poppins" panose="00000500000000000000" pitchFamily="2" charset="0"/>
              </a:rPr>
              <a:t> Emissions Trading System), Fit for 55 </a:t>
            </a:r>
            <a:r>
              <a:rPr lang="sv-SE" sz="800" dirty="0" err="1">
                <a:solidFill>
                  <a:schemeClr val="tx1">
                    <a:lumMod val="75000"/>
                    <a:lumOff val="25000"/>
                  </a:schemeClr>
                </a:solidFill>
                <a:latin typeface="Poppins" panose="00000500000000000000" pitchFamily="2" charset="0"/>
                <a:cs typeface="Poppins" panose="00000500000000000000" pitchFamily="2" charset="0"/>
              </a:rPr>
              <a:t>Package</a:t>
            </a:r>
            <a:r>
              <a:rPr lang="sv-SE" sz="800" dirty="0">
                <a:solidFill>
                  <a:schemeClr val="tx1">
                    <a:lumMod val="75000"/>
                    <a:lumOff val="25000"/>
                  </a:schemeClr>
                </a:solidFill>
                <a:latin typeface="Poppins" panose="00000500000000000000" pitchFamily="2" charset="0"/>
                <a:cs typeface="Poppins" panose="00000500000000000000" pitchFamily="2" charset="0"/>
              </a:rPr>
              <a:t>, Direktiv om hållbar finansiering (EU </a:t>
            </a:r>
            <a:r>
              <a:rPr lang="sv-SE" sz="800" dirty="0" err="1">
                <a:solidFill>
                  <a:schemeClr val="tx1">
                    <a:lumMod val="75000"/>
                    <a:lumOff val="25000"/>
                  </a:schemeClr>
                </a:solidFill>
                <a:latin typeface="Poppins" panose="00000500000000000000" pitchFamily="2" charset="0"/>
                <a:cs typeface="Poppins" panose="00000500000000000000" pitchFamily="2" charset="0"/>
              </a:rPr>
              <a:t>Taxonomy</a:t>
            </a:r>
            <a:r>
              <a:rPr lang="sv-SE" sz="800" dirty="0">
                <a:solidFill>
                  <a:schemeClr val="tx1">
                    <a:lumMod val="75000"/>
                    <a:lumOff val="25000"/>
                  </a:schemeClr>
                </a:solidFill>
                <a:latin typeface="Poppins" panose="00000500000000000000" pitchFamily="2" charset="0"/>
                <a:cs typeface="Poppins" panose="00000500000000000000" pitchFamily="2" charset="0"/>
              </a:rPr>
              <a:t> for </a:t>
            </a:r>
            <a:r>
              <a:rPr lang="sv-SE" sz="800" dirty="0" err="1">
                <a:solidFill>
                  <a:schemeClr val="tx1">
                    <a:lumMod val="75000"/>
                    <a:lumOff val="25000"/>
                  </a:schemeClr>
                </a:solidFill>
                <a:latin typeface="Poppins" panose="00000500000000000000" pitchFamily="2" charset="0"/>
                <a:cs typeface="Poppins" panose="00000500000000000000" pitchFamily="2" charset="0"/>
              </a:rPr>
              <a:t>Sustainable</a:t>
            </a:r>
            <a:r>
              <a:rPr lang="sv-SE" sz="800" dirty="0">
                <a:solidFill>
                  <a:schemeClr val="tx1">
                    <a:lumMod val="75000"/>
                    <a:lumOff val="25000"/>
                  </a:schemeClr>
                </a:solidFill>
                <a:latin typeface="Poppins" panose="00000500000000000000" pitchFamily="2" charset="0"/>
                <a:cs typeface="Poppins" panose="00000500000000000000" pitchFamily="2" charset="0"/>
              </a:rPr>
              <a:t> </a:t>
            </a:r>
            <a:r>
              <a:rPr lang="sv-SE" sz="800" dirty="0" err="1">
                <a:solidFill>
                  <a:schemeClr val="tx1">
                    <a:lumMod val="75000"/>
                    <a:lumOff val="25000"/>
                  </a:schemeClr>
                </a:solidFill>
                <a:latin typeface="Poppins" panose="00000500000000000000" pitchFamily="2" charset="0"/>
                <a:cs typeface="Poppins" panose="00000500000000000000" pitchFamily="2" charset="0"/>
              </a:rPr>
              <a:t>Activities</a:t>
            </a:r>
            <a:r>
              <a:rPr lang="sv-SE" sz="800" dirty="0">
                <a:solidFill>
                  <a:schemeClr val="tx1">
                    <a:lumMod val="75000"/>
                    <a:lumOff val="25000"/>
                  </a:schemeClr>
                </a:solidFill>
                <a:latin typeface="Poppins" panose="00000500000000000000" pitchFamily="2" charset="0"/>
                <a:cs typeface="Poppins" panose="00000500000000000000" pitchFamily="2" charset="0"/>
              </a:rPr>
              <a:t>) och EU Green deal. Målet är att minska växthusgasutsläppen och stödja en omställning till en mer hållbar och klimatneutral ekonomi. </a:t>
            </a:r>
          </a:p>
          <a:p>
            <a:pPr>
              <a:spcBef>
                <a:spcPts val="300"/>
              </a:spcBef>
              <a:spcAft>
                <a:spcPts val="300"/>
              </a:spcAft>
            </a:pPr>
            <a:r>
              <a:rPr lang="sv-SE" sz="800" b="1" dirty="0">
                <a:solidFill>
                  <a:schemeClr val="tx1">
                    <a:lumMod val="75000"/>
                    <a:lumOff val="25000"/>
                  </a:schemeClr>
                </a:solidFill>
                <a:latin typeface="Poppins" panose="00000500000000000000" pitchFamily="2" charset="0"/>
                <a:cs typeface="Poppins" panose="00000500000000000000" pitchFamily="2" charset="0"/>
              </a:rPr>
              <a:t> </a:t>
            </a:r>
          </a:p>
        </p:txBody>
      </p:sp>
      <p:sp>
        <p:nvSpPr>
          <p:cNvPr id="11" name="textruta 10">
            <a:extLst>
              <a:ext uri="{FF2B5EF4-FFF2-40B4-BE49-F238E27FC236}">
                <a16:creationId xmlns:a16="http://schemas.microsoft.com/office/drawing/2014/main" id="{B2F1352E-042A-35D5-3A92-6BC1A1F9D711}"/>
              </a:ext>
            </a:extLst>
          </p:cNvPr>
          <p:cNvSpPr txBox="1"/>
          <p:nvPr/>
        </p:nvSpPr>
        <p:spPr>
          <a:xfrm>
            <a:off x="8112942" y="1089025"/>
            <a:ext cx="3421318" cy="2923877"/>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GHG Protokollet</a:t>
            </a:r>
          </a:p>
          <a:p>
            <a:r>
              <a:rPr lang="sv-SE" sz="800" dirty="0">
                <a:solidFill>
                  <a:schemeClr val="tx1">
                    <a:lumMod val="75000"/>
                    <a:lumOff val="25000"/>
                  </a:schemeClr>
                </a:solidFill>
                <a:latin typeface="Poppins" panose="00000500000000000000" pitchFamily="2" charset="0"/>
                <a:cs typeface="Poppins" panose="00000500000000000000" pitchFamily="2" charset="0"/>
              </a:rPr>
              <a:t>Enligt GHG-protokollet är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1- och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2-utsläpp uppdelade efter direkta och indirekta källor.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1 omfattar de växthusgasutsläpp som släpps ut direkt från källor som en organisation äger eller kontrollera, t.ex. utsläpp från fordon och annan utrustning som drivs av fossila bränslen.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2 omfattar de växthusgasutsläpp som uppstår från produktion av energi som organisationen köper och använder.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I enlighet med </a:t>
            </a:r>
            <a:r>
              <a:rPr lang="sv-SE" sz="800" b="1" dirty="0">
                <a:solidFill>
                  <a:schemeClr val="tx1">
                    <a:lumMod val="75000"/>
                    <a:lumOff val="25000"/>
                  </a:schemeClr>
                </a:solidFill>
                <a:latin typeface="Poppins" panose="00000500000000000000" pitchFamily="2" charset="0"/>
                <a:cs typeface="Poppins" panose="00000500000000000000" pitchFamily="2" charset="0"/>
              </a:rPr>
              <a:t>GHG-protokollet</a:t>
            </a:r>
            <a:r>
              <a:rPr lang="sv-SE" sz="800" dirty="0">
                <a:solidFill>
                  <a:schemeClr val="tx1">
                    <a:lumMod val="75000"/>
                    <a:lumOff val="25000"/>
                  </a:schemeClr>
                </a:solidFill>
                <a:latin typeface="Poppins" panose="00000500000000000000" pitchFamily="2" charset="0"/>
                <a:cs typeface="Poppins" panose="00000500000000000000" pitchFamily="2" charset="0"/>
              </a:rPr>
              <a:t> är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3-utsläpp de indirekta utsläpp som uppstår i en organisations värdekedja utanför dess direkta kontroll, De utsläppsposter som tenderar att vara de största i </a:t>
            </a:r>
            <a:r>
              <a:rPr lang="sv-SE" sz="800" dirty="0" err="1">
                <a:solidFill>
                  <a:schemeClr val="tx1">
                    <a:lumMod val="75000"/>
                    <a:lumOff val="25000"/>
                  </a:schemeClr>
                </a:solidFill>
                <a:latin typeface="Poppins" panose="00000500000000000000" pitchFamily="2" charset="0"/>
                <a:cs typeface="Poppins" panose="00000500000000000000" pitchFamily="2" charset="0"/>
              </a:rPr>
              <a:t>Scope</a:t>
            </a:r>
            <a:r>
              <a:rPr lang="sv-SE" sz="800" dirty="0">
                <a:solidFill>
                  <a:schemeClr val="tx1">
                    <a:lumMod val="75000"/>
                    <a:lumOff val="25000"/>
                  </a:schemeClr>
                </a:solidFill>
                <a:latin typeface="Poppins" panose="00000500000000000000" pitchFamily="2" charset="0"/>
                <a:cs typeface="Poppins" panose="00000500000000000000" pitchFamily="2" charset="0"/>
              </a:rPr>
              <a:t> 3, oberoende av bransch och verksamhet, är:</a:t>
            </a:r>
          </a:p>
          <a:p>
            <a:r>
              <a:rPr lang="sv-SE" sz="800" b="1" dirty="0">
                <a:solidFill>
                  <a:schemeClr val="tx1">
                    <a:lumMod val="75000"/>
                    <a:lumOff val="25000"/>
                  </a:schemeClr>
                </a:solidFill>
                <a:latin typeface="Poppins" panose="00000500000000000000" pitchFamily="2" charset="0"/>
                <a:cs typeface="Poppins" panose="00000500000000000000" pitchFamily="2" charset="0"/>
              </a:rPr>
              <a:t>Inköp varor och tjänster:</a:t>
            </a:r>
            <a:r>
              <a:rPr lang="sv-SE" sz="800" dirty="0">
                <a:solidFill>
                  <a:schemeClr val="tx1">
                    <a:lumMod val="75000"/>
                    <a:lumOff val="25000"/>
                  </a:schemeClr>
                </a:solidFill>
                <a:latin typeface="Poppins" panose="00000500000000000000" pitchFamily="2" charset="0"/>
                <a:cs typeface="Poppins" panose="00000500000000000000" pitchFamily="2" charset="0"/>
              </a:rPr>
              <a:t> utsläpp från produktionen av varor och tjänster som köps in. Omfattar uppströms utsläpp.</a:t>
            </a:r>
          </a:p>
          <a:p>
            <a:r>
              <a:rPr lang="sv-SE" sz="800" b="1" dirty="0">
                <a:solidFill>
                  <a:schemeClr val="tx1">
                    <a:lumMod val="75000"/>
                    <a:lumOff val="25000"/>
                  </a:schemeClr>
                </a:solidFill>
                <a:latin typeface="Poppins" panose="00000500000000000000" pitchFamily="2" charset="0"/>
                <a:cs typeface="Poppins" panose="00000500000000000000" pitchFamily="2" charset="0"/>
              </a:rPr>
              <a:t>Kapitalvaror: </a:t>
            </a:r>
            <a:r>
              <a:rPr lang="sv-SE" sz="800" dirty="0">
                <a:solidFill>
                  <a:schemeClr val="tx1">
                    <a:lumMod val="75000"/>
                    <a:lumOff val="25000"/>
                  </a:schemeClr>
                </a:solidFill>
                <a:latin typeface="Poppins" panose="00000500000000000000" pitchFamily="2" charset="0"/>
                <a:cs typeface="Poppins" panose="00000500000000000000" pitchFamily="2" charset="0"/>
              </a:rPr>
              <a:t>utsläpp kopplade till produktion av kapitalvaror som används i verksamheten.</a:t>
            </a:r>
          </a:p>
          <a:p>
            <a:r>
              <a:rPr lang="sv-SE" sz="800" b="1" dirty="0">
                <a:solidFill>
                  <a:schemeClr val="tx1">
                    <a:lumMod val="75000"/>
                    <a:lumOff val="25000"/>
                  </a:schemeClr>
                </a:solidFill>
                <a:latin typeface="Poppins" panose="00000500000000000000" pitchFamily="2" charset="0"/>
                <a:cs typeface="Poppins" panose="00000500000000000000" pitchFamily="2" charset="0"/>
              </a:rPr>
              <a:t>Transport &amp; distribution: </a:t>
            </a:r>
            <a:r>
              <a:rPr lang="sv-SE" sz="800" dirty="0">
                <a:solidFill>
                  <a:schemeClr val="tx1">
                    <a:lumMod val="75000"/>
                    <a:lumOff val="25000"/>
                  </a:schemeClr>
                </a:solidFill>
                <a:latin typeface="Poppins" panose="00000500000000000000" pitchFamily="2" charset="0"/>
                <a:cs typeface="Poppins" panose="00000500000000000000" pitchFamily="2" charset="0"/>
              </a:rPr>
              <a:t>utsläpp från all typ av logistik, inklusive logistiktjänster som köps in av företaget eller som är uppströms (inkommande till) verksamheten från leverantör utan att företaget köper transporttjänsten.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13" name="textruta 12">
            <a:extLst>
              <a:ext uri="{FF2B5EF4-FFF2-40B4-BE49-F238E27FC236}">
                <a16:creationId xmlns:a16="http://schemas.microsoft.com/office/drawing/2014/main" id="{17E16773-DD49-8D7E-22C0-AE1DCA634830}"/>
              </a:ext>
            </a:extLst>
          </p:cNvPr>
          <p:cNvSpPr txBox="1"/>
          <p:nvPr/>
        </p:nvSpPr>
        <p:spPr>
          <a:xfrm>
            <a:off x="7447870" y="2691510"/>
            <a:ext cx="3737201" cy="400110"/>
          </a:xfrm>
          <a:prstGeom prst="rect">
            <a:avLst/>
          </a:prstGeom>
          <a:noFill/>
        </p:spPr>
        <p:txBody>
          <a:bodyPr wrap="square">
            <a:spAutoFit/>
          </a:bodyPr>
          <a:lstStyle/>
          <a:p>
            <a:endParaRPr lang="sv-SE" sz="1000">
              <a:latin typeface="Tenorite" panose="00000500000000000000" pitchFamily="2" charset="0"/>
            </a:endParaRPr>
          </a:p>
          <a:p>
            <a:endParaRPr lang="sv-SE" sz="1000">
              <a:latin typeface="Tenorite" panose="00000500000000000000" pitchFamily="2" charset="0"/>
            </a:endParaRPr>
          </a:p>
        </p:txBody>
      </p:sp>
      <p:sp>
        <p:nvSpPr>
          <p:cNvPr id="15" name="textruta 14">
            <a:extLst>
              <a:ext uri="{FF2B5EF4-FFF2-40B4-BE49-F238E27FC236}">
                <a16:creationId xmlns:a16="http://schemas.microsoft.com/office/drawing/2014/main" id="{988B4FE6-E142-8D89-4F98-DBEC2F05B1CF}"/>
              </a:ext>
            </a:extLst>
          </p:cNvPr>
          <p:cNvSpPr txBox="1"/>
          <p:nvPr/>
        </p:nvSpPr>
        <p:spPr>
          <a:xfrm>
            <a:off x="4228213" y="4721269"/>
            <a:ext cx="3688215" cy="1077218"/>
          </a:xfrm>
          <a:prstGeom prst="rect">
            <a:avLst/>
          </a:prstGeom>
          <a:noFill/>
        </p:spPr>
        <p:txBody>
          <a:bodyPr wrap="square">
            <a:spAutoFit/>
          </a:bodyPr>
          <a:lstStyle/>
          <a:p>
            <a:r>
              <a:rPr lang="sv-SE" sz="800" b="1" dirty="0" err="1">
                <a:solidFill>
                  <a:schemeClr val="tx1">
                    <a:lumMod val="75000"/>
                    <a:lumOff val="25000"/>
                  </a:schemeClr>
                </a:solidFill>
                <a:latin typeface="Poppins" panose="00000500000000000000" pitchFamily="2" charset="0"/>
                <a:cs typeface="Poppins" panose="00000500000000000000" pitchFamily="2" charset="0"/>
              </a:rPr>
              <a:t>SBTN:s</a:t>
            </a:r>
            <a:r>
              <a:rPr lang="sv-SE" sz="800" b="1" dirty="0">
                <a:solidFill>
                  <a:schemeClr val="tx1">
                    <a:lumMod val="75000"/>
                    <a:lumOff val="25000"/>
                  </a:schemeClr>
                </a:solidFill>
                <a:latin typeface="Poppins" panose="00000500000000000000" pitchFamily="2" charset="0"/>
                <a:cs typeface="Poppins" panose="00000500000000000000" pitchFamily="2" charset="0"/>
              </a:rPr>
              <a:t> (Science </a:t>
            </a:r>
            <a:r>
              <a:rPr lang="sv-SE" sz="800" b="1" dirty="0" err="1">
                <a:solidFill>
                  <a:schemeClr val="tx1">
                    <a:lumMod val="75000"/>
                    <a:lumOff val="25000"/>
                  </a:schemeClr>
                </a:solidFill>
                <a:latin typeface="Poppins" panose="00000500000000000000" pitchFamily="2" charset="0"/>
                <a:cs typeface="Poppins" panose="00000500000000000000" pitchFamily="2" charset="0"/>
              </a:rPr>
              <a:t>Based</a:t>
            </a:r>
            <a:r>
              <a:rPr lang="sv-SE" sz="800" b="1" dirty="0">
                <a:solidFill>
                  <a:schemeClr val="tx1">
                    <a:lumMod val="75000"/>
                    <a:lumOff val="25000"/>
                  </a:schemeClr>
                </a:solidFill>
                <a:latin typeface="Poppins" panose="00000500000000000000" pitchFamily="2" charset="0"/>
                <a:cs typeface="Poppins" panose="00000500000000000000" pitchFamily="2" charset="0"/>
              </a:rPr>
              <a:t> Targets </a:t>
            </a:r>
            <a:r>
              <a:rPr lang="sv-SE" sz="800" b="1" dirty="0" err="1">
                <a:solidFill>
                  <a:schemeClr val="tx1">
                    <a:lumMod val="75000"/>
                    <a:lumOff val="25000"/>
                  </a:schemeClr>
                </a:solidFill>
                <a:latin typeface="Poppins" panose="00000500000000000000" pitchFamily="2" charset="0"/>
                <a:cs typeface="Poppins" panose="00000500000000000000" pitchFamily="2" charset="0"/>
              </a:rPr>
              <a:t>Network</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High</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Impact</a:t>
            </a:r>
            <a:r>
              <a:rPr lang="sv-SE" sz="800" b="1" dirty="0">
                <a:solidFill>
                  <a:schemeClr val="tx1">
                    <a:lumMod val="75000"/>
                    <a:lumOff val="25000"/>
                  </a:schemeClr>
                </a:solidFill>
                <a:latin typeface="Poppins" panose="00000500000000000000" pitchFamily="2" charset="0"/>
                <a:cs typeface="Poppins" panose="00000500000000000000" pitchFamily="2" charset="0"/>
              </a:rPr>
              <a:t> </a:t>
            </a:r>
            <a:r>
              <a:rPr lang="sv-SE" sz="800" b="1" dirty="0" err="1">
                <a:solidFill>
                  <a:schemeClr val="tx1">
                    <a:lumMod val="75000"/>
                    <a:lumOff val="25000"/>
                  </a:schemeClr>
                </a:solidFill>
                <a:latin typeface="Poppins" panose="00000500000000000000" pitchFamily="2" charset="0"/>
                <a:cs typeface="Poppins" panose="00000500000000000000" pitchFamily="2" charset="0"/>
              </a:rPr>
              <a:t>Commodity</a:t>
            </a:r>
            <a:r>
              <a:rPr lang="sv-SE" sz="800" b="1" dirty="0">
                <a:solidFill>
                  <a:schemeClr val="tx1">
                    <a:lumMod val="75000"/>
                    <a:lumOff val="25000"/>
                  </a:schemeClr>
                </a:solidFill>
                <a:latin typeface="Poppins" panose="00000500000000000000" pitchFamily="2" charset="0"/>
                <a:cs typeface="Poppins" panose="00000500000000000000" pitchFamily="2" charset="0"/>
              </a:rPr>
              <a:t> List </a:t>
            </a:r>
            <a:r>
              <a:rPr lang="sv-SE" sz="800" dirty="0">
                <a:solidFill>
                  <a:schemeClr val="tx1">
                    <a:lumMod val="75000"/>
                    <a:lumOff val="25000"/>
                  </a:schemeClr>
                </a:solidFill>
                <a:latin typeface="Poppins" panose="00000500000000000000" pitchFamily="2" charset="0"/>
                <a:cs typeface="Poppins" panose="00000500000000000000" pitchFamily="2" charset="0"/>
              </a:rPr>
              <a:t>är en förteckning över råvaror som har stor påverkan på naturen och dess ekosystem. Listan är utformad som vägledning i att identifiera och prioritera råvaror som har betydande effekter på biologisk mångfald, markanvändning, vattenresurser, klimat och andra aspekter av naturens system. Syftet är att ge vägledning i att utveckla vetenskapsbaserade mål (SBTs) som inkluderar naturen, i linje med målet att minimera negativ påverkan på planeten.</a:t>
            </a:r>
          </a:p>
        </p:txBody>
      </p:sp>
    </p:spTree>
    <p:extLst>
      <p:ext uri="{BB962C8B-B14F-4D97-AF65-F5344CB8AC3E}">
        <p14:creationId xmlns:p14="http://schemas.microsoft.com/office/powerpoint/2010/main" val="3135973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2DEBB-79FB-BB6E-C05C-EBCCA942A839}"/>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6FAA1848-49BC-6B11-58B8-8AD0B3B01BBF}"/>
              </a:ext>
            </a:extLst>
          </p:cNvPr>
          <p:cNvGraphicFramePr>
            <a:graphicFrameLocks noGrp="1"/>
          </p:cNvGraphicFramePr>
          <p:nvPr>
            <p:extLst>
              <p:ext uri="{D42A27DB-BD31-4B8C-83A1-F6EECF244321}">
                <p14:modId xmlns:p14="http://schemas.microsoft.com/office/powerpoint/2010/main" val="3344602248"/>
              </p:ext>
            </p:extLst>
          </p:nvPr>
        </p:nvGraphicFramePr>
        <p:xfrm>
          <a:off x="509474" y="339495"/>
          <a:ext cx="10827651" cy="5181600"/>
        </p:xfrm>
        <a:graphic>
          <a:graphicData uri="http://schemas.openxmlformats.org/drawingml/2006/table">
            <a:tbl>
              <a:tblPr firstRow="1" bandRow="1">
                <a:tableStyleId>{72833802-FEF1-4C79-8D5D-14CF1EAF98D9}</a:tableStyleId>
              </a:tblPr>
              <a:tblGrid>
                <a:gridCol w="1476822">
                  <a:extLst>
                    <a:ext uri="{9D8B030D-6E8A-4147-A177-3AD203B41FA5}">
                      <a16:colId xmlns:a16="http://schemas.microsoft.com/office/drawing/2014/main" val="3735464757"/>
                    </a:ext>
                  </a:extLst>
                </a:gridCol>
                <a:gridCol w="1404257">
                  <a:extLst>
                    <a:ext uri="{9D8B030D-6E8A-4147-A177-3AD203B41FA5}">
                      <a16:colId xmlns:a16="http://schemas.microsoft.com/office/drawing/2014/main" val="3207032400"/>
                    </a:ext>
                  </a:extLst>
                </a:gridCol>
                <a:gridCol w="2796417">
                  <a:extLst>
                    <a:ext uri="{9D8B030D-6E8A-4147-A177-3AD203B41FA5}">
                      <a16:colId xmlns:a16="http://schemas.microsoft.com/office/drawing/2014/main" val="3870005160"/>
                    </a:ext>
                  </a:extLst>
                </a:gridCol>
                <a:gridCol w="2657326">
                  <a:extLst>
                    <a:ext uri="{9D8B030D-6E8A-4147-A177-3AD203B41FA5}">
                      <a16:colId xmlns:a16="http://schemas.microsoft.com/office/drawing/2014/main" val="3369978271"/>
                    </a:ext>
                  </a:extLst>
                </a:gridCol>
                <a:gridCol w="2492829">
                  <a:extLst>
                    <a:ext uri="{9D8B030D-6E8A-4147-A177-3AD203B41FA5}">
                      <a16:colId xmlns:a16="http://schemas.microsoft.com/office/drawing/2014/main" val="1040460944"/>
                    </a:ext>
                  </a:extLst>
                </a:gridCol>
              </a:tblGrid>
              <a:tr h="0">
                <a:tc gridSpan="5">
                  <a:txBody>
                    <a:bodyPr/>
                    <a:lstStyle/>
                    <a:p>
                      <a:r>
                        <a:rPr lang="sv-SE" sz="1300" b="1" i="0" kern="1200">
                          <a:solidFill>
                            <a:schemeClr val="accent5">
                              <a:lumMod val="75000"/>
                            </a:schemeClr>
                          </a:solidFill>
                          <a:latin typeface="Poppins" pitchFamily="2" charset="77"/>
                          <a:ea typeface="+mj-ea"/>
                          <a:cs typeface="Poppins" pitchFamily="2" charset="77"/>
                        </a:rPr>
                        <a:t>Klimat (miljö) </a:t>
                      </a:r>
                      <a:r>
                        <a:rPr lang="sv-SE" sz="12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a:p>
                  </a:txBody>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chemeClr val="tx1">
                              <a:lumMod val="75000"/>
                              <a:lumOff val="25000"/>
                            </a:schemeClr>
                          </a:solidFill>
                          <a:latin typeface="Poppins" panose="00000500000000000000" pitchFamily="2" charset="0"/>
                          <a:cs typeface="Poppins" panose="00000500000000000000" pitchFamily="2" charset="0"/>
                        </a:rPr>
                        <a:t>Energi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Energi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Risk för betydande klimatpåverkan vid utvinning, omvandling, distribution och användning av olika energislag. Mängden koldioxidutsläpp beror på energiförbrukningen och kolinnehållet i de bränslen som används. Förbränning av fossila bränslen som olja, kol, torv och naturgas är den främsta orsaken till utsläpp av växthusgaser i atmosfären. Utsläppen påverkas även av den använda utrustningen och sättet som förbränningen sker på.</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kern="1200">
                        <a:solidFill>
                          <a:schemeClr val="bg1"/>
                        </a:solidFill>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Väderförändringar och extrema väderhändelser, som torka och översvämningar, påverkar användning och produktion av olika energislag på olika vis och därmed utsläppen av växthusgaser. Exempelvis vattenkraft påverkas av klimatförändringar genom förändring av nederbörd och snösmältning. Vind och solenergi är också beroende av väderförhållanden där ett förändrat klimat medför både för- och nackdelar samt</a:t>
                      </a:r>
                      <a:r>
                        <a:rPr lang="sv-SE" sz="800" b="0">
                          <a:solidFill>
                            <a:schemeClr val="bg1"/>
                          </a:solidFill>
                        </a:rPr>
                        <a:t> </a:t>
                      </a:r>
                      <a:r>
                        <a:rPr lang="sv-SE" sz="800" b="0" kern="1200">
                          <a:solidFill>
                            <a:schemeClr val="bg1"/>
                          </a:solidFill>
                          <a:latin typeface="Poppins" panose="00000500000000000000" pitchFamily="2" charset="0"/>
                          <a:ea typeface="+mn-ea"/>
                          <a:cs typeface="Poppins" panose="00000500000000000000" pitchFamily="2" charset="0"/>
                        </a:rPr>
                        <a:t>ökad osäkerhet i energiproduktionen.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endParaRPr lang="sv-SE" sz="800" b="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pPr marL="0" algn="l" defTabSz="457200" rtl="0" eaLnBrk="1" latinLnBrk="0" hangingPunct="1"/>
                      <a:endParaRPr lang="sv-SE" sz="800" b="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882169462"/>
                  </a:ext>
                </a:extLst>
              </a:tr>
              <a:tr h="137423">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Bygg &amp; 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Bygg- och anläggningsentreprenader</a:t>
                      </a:r>
                    </a:p>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Bygg och anläggningsmaterial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av råmaterial och framställning av material som t.ex. råolja och kemikalier till plaster, mineraler till stål och aluminium samt, bergarter till sand, glas och cement. Energiintensiva processer såsom metallframställning är till stor del beroende av fossila bränslen.</a:t>
                      </a: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Risk för klimatverkan vid avverkning av skog genom frigörelse av koldioxid, förlust av kolbindning i trä och mark och förändringar i den biologiska mångfalden vilket i sin tur kan leda till koldioxidutsläpp. </a:t>
                      </a: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 för betydande klimatpåverkan främst kopplad till energiintensiva förädlings- och produktionsprocesser samt transporter till och mellan olika delar i värdekedjan.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a:solidFill>
                          <a:schemeClr val="bg1"/>
                        </a:solidFill>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Risk för betydande klimatpåverkan kopplad till ingående material, tillverkningsprocesser samt avfallsströmmar och tunga transporter.</a:t>
                      </a:r>
                      <a:r>
                        <a:rPr lang="sv-SE" sz="800">
                          <a:solidFill>
                            <a:schemeClr val="bg1"/>
                          </a:solidFill>
                        </a:rPr>
                        <a:t> </a:t>
                      </a:r>
                      <a:r>
                        <a:rPr lang="sv-SE" sz="800" kern="1200">
                          <a:solidFill>
                            <a:schemeClr val="bg1"/>
                          </a:solidFill>
                          <a:latin typeface="Poppins" panose="00000500000000000000" pitchFamily="2" charset="0"/>
                          <a:ea typeface="+mn-ea"/>
                          <a:cs typeface="Poppins" panose="00000500000000000000" pitchFamily="2" charset="0"/>
                        </a:rPr>
                        <a:t>Användning av diesel- och bensindrivna maskiner bidrar till utsläpp. Byggindustrin genererar stora mängder bygg- och rivningsavfall. Många material återvinns inte, vilket leder till förlust av resurser och ökade utsläpp. Byggprojekt kan leda till avverkning av skog, minskad biologisk mångfald och ökad klimatpåverkan genom minskad koldioxidupptagning från naturliga ekosystem.</a:t>
                      </a: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Negativ klimatpåverkan kan ha effekter på bygg- och anläggningsentreprenad genom risker kopplade till väderrelaterade förändringar som vind, vatten och markpåverkan vilka kan ändra förutsättningarna för entreprenaden. </a:t>
                      </a:r>
                    </a:p>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Strängare klimatregleringar och ökade försäkringskostnader till följd av klimatrisker. Påverkade försörjningskedjor för byggmaterial p.g.a. klimatförändringar. </a:t>
                      </a:r>
                    </a:p>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1462201495"/>
                  </a:ext>
                </a:extLst>
              </a:tr>
            </a:tbl>
          </a:graphicData>
        </a:graphic>
      </p:graphicFrame>
      <p:sp>
        <p:nvSpPr>
          <p:cNvPr id="3" name="Platshållare för bildnummer 2">
            <a:extLst>
              <a:ext uri="{FF2B5EF4-FFF2-40B4-BE49-F238E27FC236}">
                <a16:creationId xmlns:a16="http://schemas.microsoft.com/office/drawing/2014/main" id="{A19F882D-BD5F-97F5-1E88-CE63272450BC}"/>
              </a:ext>
            </a:extLst>
          </p:cNvPr>
          <p:cNvSpPr>
            <a:spLocks noGrp="1"/>
          </p:cNvSpPr>
          <p:nvPr>
            <p:ph type="sldNum" sz="quarter" idx="12"/>
          </p:nvPr>
        </p:nvSpPr>
        <p:spPr/>
        <p:txBody>
          <a:bodyPr/>
          <a:lstStyle/>
          <a:p>
            <a:fld id="{D57F1E4F-1CFF-5643-939E-217C01CDF565}" type="slidenum">
              <a:rPr lang="en-US" smtClean="0"/>
              <a:pPr/>
              <a:t>24</a:t>
            </a:fld>
            <a:endParaRPr lang="en-US"/>
          </a:p>
        </p:txBody>
      </p:sp>
    </p:spTree>
    <p:extLst>
      <p:ext uri="{BB962C8B-B14F-4D97-AF65-F5344CB8AC3E}">
        <p14:creationId xmlns:p14="http://schemas.microsoft.com/office/powerpoint/2010/main" val="506150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85FF7-FB02-4D97-3A64-9CFEF6EA8440}"/>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7977BB94-8FAC-1E0B-2293-B8C1CCB2BDA8}"/>
              </a:ext>
            </a:extLst>
          </p:cNvPr>
          <p:cNvGraphicFramePr>
            <a:graphicFrameLocks noGrp="1"/>
          </p:cNvGraphicFramePr>
          <p:nvPr>
            <p:extLst>
              <p:ext uri="{D42A27DB-BD31-4B8C-83A1-F6EECF244321}">
                <p14:modId xmlns:p14="http://schemas.microsoft.com/office/powerpoint/2010/main" val="2254048350"/>
              </p:ext>
            </p:extLst>
          </p:nvPr>
        </p:nvGraphicFramePr>
        <p:xfrm>
          <a:off x="474471" y="332083"/>
          <a:ext cx="10378615" cy="5303520"/>
        </p:xfrm>
        <a:graphic>
          <a:graphicData uri="http://schemas.openxmlformats.org/drawingml/2006/table">
            <a:tbl>
              <a:tblPr firstRow="1" bandRow="1">
                <a:tableStyleId>{72833802-FEF1-4C79-8D5D-14CF1EAF98D9}</a:tableStyleId>
              </a:tblPr>
              <a:tblGrid>
                <a:gridCol w="1768015">
                  <a:extLst>
                    <a:ext uri="{9D8B030D-6E8A-4147-A177-3AD203B41FA5}">
                      <a16:colId xmlns:a16="http://schemas.microsoft.com/office/drawing/2014/main" val="3735464757"/>
                    </a:ext>
                  </a:extLst>
                </a:gridCol>
                <a:gridCol w="1412277">
                  <a:extLst>
                    <a:ext uri="{9D8B030D-6E8A-4147-A177-3AD203B41FA5}">
                      <a16:colId xmlns:a16="http://schemas.microsoft.com/office/drawing/2014/main" val="218351349"/>
                    </a:ext>
                  </a:extLst>
                </a:gridCol>
                <a:gridCol w="2400300">
                  <a:extLst>
                    <a:ext uri="{9D8B030D-6E8A-4147-A177-3AD203B41FA5}">
                      <a16:colId xmlns:a16="http://schemas.microsoft.com/office/drawing/2014/main" val="3870005160"/>
                    </a:ext>
                  </a:extLst>
                </a:gridCol>
                <a:gridCol w="2447925">
                  <a:extLst>
                    <a:ext uri="{9D8B030D-6E8A-4147-A177-3AD203B41FA5}">
                      <a16:colId xmlns:a16="http://schemas.microsoft.com/office/drawing/2014/main" val="513303166"/>
                    </a:ext>
                  </a:extLst>
                </a:gridCol>
                <a:gridCol w="2350098">
                  <a:extLst>
                    <a:ext uri="{9D8B030D-6E8A-4147-A177-3AD203B41FA5}">
                      <a16:colId xmlns:a16="http://schemas.microsoft.com/office/drawing/2014/main" val="1040460944"/>
                    </a:ext>
                  </a:extLst>
                </a:gridCol>
              </a:tblGrid>
              <a:tr h="0">
                <a:tc gridSpan="5">
                  <a:txBody>
                    <a:bodyPr/>
                    <a:lstStyle/>
                    <a:p>
                      <a:r>
                        <a:rPr lang="sv-SE" sz="1300" b="1" i="0" kern="1200">
                          <a:solidFill>
                            <a:schemeClr val="accent5">
                              <a:lumMod val="75000"/>
                            </a:schemeClr>
                          </a:solidFill>
                          <a:latin typeface="Poppins" pitchFamily="2" charset="77"/>
                          <a:ea typeface="+mj-ea"/>
                          <a:cs typeface="Poppins" pitchFamily="2" charset="77"/>
                        </a:rPr>
                        <a:t>Klimat (miljö) </a:t>
                      </a:r>
                      <a:r>
                        <a:rPr lang="sv-SE" sz="12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12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IT &amp; 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a:p>
                  </a:txBody>
                  <a:tcPr>
                    <a:lnL w="3175" cap="flat" cmpd="sng" algn="ctr">
                      <a:solidFill>
                        <a:schemeClr val="accent6">
                          <a:lumMod val="60000"/>
                          <a:lumOff val="40000"/>
                        </a:schemeClr>
                      </a:solidFill>
                      <a:prstDash val="solid"/>
                      <a:round/>
                      <a:headEnd type="none" w="med" len="med"/>
                      <a:tailEnd type="none" w="med" len="med"/>
                    </a:lnL>
                    <a:lnT w="3175" cap="flat" cmpd="sng" algn="ctr">
                      <a:solidFill>
                        <a:schemeClr val="accent6">
                          <a:lumMod val="60000"/>
                          <a:lumOff val="40000"/>
                        </a:schemeClr>
                      </a:solidFill>
                      <a:prstDash val="solid"/>
                      <a:round/>
                      <a:headEnd type="none" w="med" len="med"/>
                      <a:tailEnd type="none" w="med" len="med"/>
                    </a:lnT>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extLst>
                  <a:ext uri="{0D108BD9-81ED-4DB2-BD59-A6C34878D82A}">
                    <a16:rowId xmlns:a16="http://schemas.microsoft.com/office/drawing/2014/main" val="464723227"/>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chemeClr val="tx1">
                              <a:lumMod val="75000"/>
                              <a:lumOff val="25000"/>
                            </a:schemeClr>
                          </a:solidFill>
                          <a:latin typeface="Poppins" panose="00000500000000000000" pitchFamily="2" charset="0"/>
                          <a:ea typeface="+mn-ea"/>
                          <a:cs typeface="Poppins" panose="00000500000000000000" pitchFamily="2" charset="0"/>
                        </a:rPr>
                        <a:t>IT  Teknisk plattform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kern="1200">
                          <a:solidFill>
                            <a:schemeClr val="tx1">
                              <a:lumMod val="75000"/>
                              <a:lumOff val="25000"/>
                            </a:schemeClr>
                          </a:solidFill>
                          <a:latin typeface="Poppins" panose="00000500000000000000" pitchFamily="2" charset="0"/>
                          <a:ea typeface="+mn-ea"/>
                          <a:cs typeface="Poppins" panose="00000500000000000000" pitchFamily="2" charset="0"/>
                        </a:rPr>
                        <a:t>Server</a:t>
                      </a:r>
                      <a:endParaRPr lang="sv-SE"/>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9422483"/>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chemeClr val="tx1">
                              <a:lumMod val="75000"/>
                              <a:lumOff val="25000"/>
                            </a:schemeClr>
                          </a:solidFill>
                          <a:latin typeface="Poppins" panose="00000500000000000000" pitchFamily="2" charset="0"/>
                          <a:ea typeface="+mn-ea"/>
                          <a:cs typeface="Poppins" panose="00000500000000000000" pitchFamily="2" charset="0"/>
                        </a:rPr>
                        <a:t>IT Arbetsplats</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kern="1200">
                          <a:solidFill>
                            <a:schemeClr val="tx1">
                              <a:lumMod val="75000"/>
                              <a:lumOff val="25000"/>
                            </a:schemeClr>
                          </a:solidFill>
                          <a:latin typeface="Poppins" panose="00000500000000000000" pitchFamily="2" charset="0"/>
                          <a:ea typeface="+mn-ea"/>
                          <a:cs typeface="Poppins" panose="00000500000000000000" pitchFamily="2" charset="0"/>
                        </a:rPr>
                        <a:t>Hårdvara </a:t>
                      </a:r>
                      <a:endParaRPr lang="sv-SE"/>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av råvaror  och framställning av material som metaller, halvledarmaterial, plast och andra kemiska föreningar samt tillverkning av produkter.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a:solidFill>
                          <a:schemeClr val="bg1"/>
                        </a:solidFill>
                        <a:latin typeface="Poppins" panose="00000500000000000000" pitchFamily="2" charset="0"/>
                        <a:ea typeface="+mn-ea"/>
                        <a:cs typeface="Poppins" panose="00000500000000000000" pitchFamily="2" charset="0"/>
                      </a:endParaRPr>
                    </a:p>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2972677"/>
                  </a:ext>
                </a:extLst>
              </a:tr>
              <a:tr h="148810">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1"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chemeClr val="tx1">
                              <a:lumMod val="75000"/>
                              <a:lumOff val="25000"/>
                            </a:schemeClr>
                          </a:solidFill>
                          <a:latin typeface="Poppins" panose="00000500000000000000" pitchFamily="2" charset="0"/>
                          <a:cs typeface="Poppins" panose="00000500000000000000" pitchFamily="2" charset="0"/>
                        </a:rPr>
                        <a:t>Drivmedel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Drivmedel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b="0" kern="1200">
                          <a:solidFill>
                            <a:schemeClr val="bg1"/>
                          </a:solidFill>
                          <a:latin typeface="Poppins" panose="00000500000000000000" pitchFamily="2" charset="0"/>
                          <a:ea typeface="+mn-ea"/>
                          <a:cs typeface="Poppins" panose="00000500000000000000" pitchFamily="2" charset="0"/>
                        </a:rPr>
                        <a:t>Se kategori I 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Se kategori I 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Se kategori I Transporter</a:t>
                      </a:r>
                    </a:p>
                    <a:p>
                      <a:pPr marL="0" algn="l" defTabSz="457200" rtl="0" eaLnBrk="1" latinLnBrk="0" hangingPunct="1"/>
                      <a:endParaRPr lang="sv-SE" sz="800" b="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882169462"/>
                  </a:ext>
                </a:extLst>
              </a:tr>
              <a:tr h="31406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Personbilar</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Bussar</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Lastbilar</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Tåg</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Utryckningsfordon</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Övrig fordon</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Fartyg</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Spårfordon</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a:solidFill>
                            <a:srgbClr val="D9D9D6">
                              <a:lumMod val="25000"/>
                            </a:srgbClr>
                          </a:solidFill>
                          <a:latin typeface="Poppins" panose="00000500000000000000" pitchFamily="2" charset="0"/>
                          <a:ea typeface="+mn-ea"/>
                          <a:cs typeface="Poppins" panose="00000500000000000000" pitchFamily="2" charset="0"/>
                        </a:rPr>
                        <a:t>Arbetsfordon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rgbClr val="D9D9D6">
                              <a:lumMod val="25000"/>
                            </a:srgbClr>
                          </a:solidFill>
                          <a:latin typeface="Poppins" panose="00000500000000000000" pitchFamily="2" charset="0"/>
                          <a:ea typeface="+mn-ea"/>
                          <a:cs typeface="Poppins" panose="00000500000000000000" pitchFamily="2" charset="0"/>
                        </a:rPr>
                        <a:t>Köp/Leasing</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kern="1200">
                        <a:solidFill>
                          <a:srgbClr val="D9D9D6">
                            <a:lumMod val="25000"/>
                          </a:srgb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av råvaror och framställning av material som t.ex. råolja och kemikalier till plaster samt mineraler till glas, stål och aluminium. Energiintensiva processer till stor del beroende av fossila bränslen.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 för betydande klimatpåverkan vid tillverkning av både fordon samt komponenter som t.ex. motorer, halvledare och batterier. Dessa tillverkningsanläggningar innebär energiintensiva processer, där fossila bränslen ofta är dominerande energikällor.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a:solidFill>
                          <a:schemeClr val="bg1"/>
                        </a:solidFill>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2201495"/>
                  </a:ext>
                </a:extLst>
              </a:tr>
              <a:tr h="137423">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1"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1"/>
                      </a:fgClr>
                      <a:bgClr>
                        <a:schemeClr val="accent6">
                          <a:lumMod val="20000"/>
                          <a:lumOff val="80000"/>
                        </a:schemeClr>
                      </a:bgClr>
                    </a:pattFill>
                  </a:tcPr>
                </a:tc>
                <a:tc>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1"/>
                      </a:fgClr>
                      <a:bgClr>
                        <a:schemeClr val="accent6">
                          <a:lumMod val="20000"/>
                          <a:lumOff val="80000"/>
                        </a:schemeClr>
                      </a:bgClr>
                    </a:pattFill>
                  </a:tcPr>
                </a:tc>
                <a:tc>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1"/>
                      </a:fgClr>
                      <a:bgClr>
                        <a:schemeClr val="accent6">
                          <a:lumMod val="20000"/>
                          <a:lumOff val="80000"/>
                        </a:schemeClr>
                      </a:bgClr>
                    </a:pattFill>
                  </a:tcPr>
                </a:tc>
                <a:extLst>
                  <a:ext uri="{0D108BD9-81ED-4DB2-BD59-A6C34878D82A}">
                    <a16:rowId xmlns:a16="http://schemas.microsoft.com/office/drawing/2014/main" val="2106522117"/>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rgbClr val="D9D9D6">
                              <a:lumMod val="25000"/>
                            </a:srgbClr>
                          </a:solidFill>
                          <a:latin typeface="Poppins" panose="00000500000000000000" pitchFamily="2" charset="0"/>
                          <a:cs typeface="Poppins" panose="00000500000000000000" pitchFamily="2" charset="0"/>
                        </a:rPr>
                        <a:t>Drift kollektivtrafik</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1"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1"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a:solidFill>
                          <a:srgbClr val="D9D9D6">
                            <a:lumMod val="25000"/>
                          </a:srgb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kern="1200">
                          <a:solidFill>
                            <a:srgbClr val="D9D9D6">
                              <a:lumMod val="25000"/>
                            </a:srgbClr>
                          </a:solidFill>
                          <a:latin typeface="Poppins" panose="00000500000000000000" pitchFamily="2" charset="0"/>
                          <a:ea typeface="+mn-ea"/>
                          <a:cs typeface="Poppins" panose="00000500000000000000" pitchFamily="2" charset="0"/>
                        </a:rPr>
                        <a:t>Färdtjänst</a:t>
                      </a:r>
                    </a:p>
                    <a:p>
                      <a:r>
                        <a:rPr lang="sv-SE" sz="800" kern="1200">
                          <a:solidFill>
                            <a:srgbClr val="D9D9D6">
                              <a:lumMod val="25000"/>
                            </a:srgbClr>
                          </a:solidFill>
                          <a:latin typeface="Poppins" panose="00000500000000000000" pitchFamily="2" charset="0"/>
                          <a:ea typeface="+mn-ea"/>
                          <a:cs typeface="Poppins" panose="00000500000000000000" pitchFamily="2" charset="0"/>
                        </a:rPr>
                        <a:t>Busstrafik</a:t>
                      </a:r>
                    </a:p>
                    <a:p>
                      <a:r>
                        <a:rPr lang="sv-SE" sz="800" kern="1200">
                          <a:solidFill>
                            <a:srgbClr val="D9D9D6">
                              <a:lumMod val="25000"/>
                            </a:srgbClr>
                          </a:solidFill>
                          <a:latin typeface="Poppins" panose="00000500000000000000" pitchFamily="2" charset="0"/>
                          <a:ea typeface="+mn-ea"/>
                          <a:cs typeface="Poppins" panose="00000500000000000000" pitchFamily="2" charset="0"/>
                        </a:rPr>
                        <a:t>Sjötrafik</a:t>
                      </a:r>
                    </a:p>
                    <a:p>
                      <a:r>
                        <a:rPr lang="sv-SE" sz="800" kern="1200">
                          <a:solidFill>
                            <a:srgbClr val="D9D9D6">
                              <a:lumMod val="25000"/>
                            </a:srgbClr>
                          </a:solidFill>
                          <a:latin typeface="Poppins" panose="00000500000000000000" pitchFamily="2" charset="0"/>
                          <a:ea typeface="+mn-ea"/>
                          <a:cs typeface="Poppins" panose="00000500000000000000" pitchFamily="2" charset="0"/>
                        </a:rPr>
                        <a:t>Spårtrafik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rowSpan="4"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transport och raffinering av råolja samt framställning av drivmedel.</a:t>
                      </a:r>
                      <a:endParaRPr lang="sv-SE" sz="800">
                        <a:solidFill>
                          <a:schemeClr val="bg1"/>
                        </a:solidFill>
                      </a:endParaRP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Utvinning av råolja och naturgas är energikrävande och resulterar i direkta utsläpp av växthusgaser som koldioxid (CO₂) och metan (CH₄). För att möjliggöra oljeborrning på land krävs ofta röjning av stora landområden, vilket leder till avskogning och förlust av kolsänkor.</a:t>
                      </a:r>
                    </a:p>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Distributionen av färdiga drivmedel med lastbilar, tåg och fartyg genererar ytterligare utsläpp.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rowSpan="4" hMerge="1">
                  <a:txBody>
                    <a:bodyPr/>
                    <a:lstStyle/>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rowSpan="4">
                  <a:txBody>
                    <a:bodyPr/>
                    <a:lstStyle/>
                    <a:p>
                      <a:r>
                        <a:rPr lang="sv-SE" sz="800" kern="1200">
                          <a:solidFill>
                            <a:schemeClr val="bg1"/>
                          </a:solidFill>
                          <a:latin typeface="Poppins" panose="00000500000000000000" pitchFamily="2" charset="0"/>
                          <a:ea typeface="+mn-ea"/>
                          <a:cs typeface="Poppins" panose="00000500000000000000" pitchFamily="2" charset="0"/>
                        </a:rPr>
                        <a:t>Risk för betydande klimatpåverkan vid förbrukning och förbränning av fossila bränslen vid transporter. Fossila bränslen är den största källan till utsläppen av växthusgaser som bidrar till klimatförändringarna. Inrikes transporter svarar för nästan en tredjedel av Sveriges totala utsläpp av växthusgaser, och domineras av utsläpp från vägtrafiken. Fordons storlek, mängd drivmedel och andel hållbart fossilfritt drivmedel är avgörande riskfaktorer.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930416012"/>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rgbClr val="D9D9D6">
                              <a:lumMod val="25000"/>
                            </a:srgbClr>
                          </a:solidFill>
                          <a:latin typeface="Poppins" panose="00000500000000000000" pitchFamily="2" charset="0"/>
                          <a:ea typeface="+mn-ea"/>
                          <a:cs typeface="Poppins" panose="00000500000000000000" pitchFamily="2" charset="0"/>
                        </a:rPr>
                        <a:t>Logistik &amp; transport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Flygfrakt</a:t>
                      </a:r>
                    </a:p>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Varutransporter</a:t>
                      </a:r>
                    </a:p>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Vägfrakt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2"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vMerge="1">
                  <a:txBody>
                    <a:bodyPr/>
                    <a:lstStyle/>
                    <a:p>
                      <a:endParaRPr lang="sv-SE"/>
                    </a:p>
                  </a:txBody>
                  <a:tcPr/>
                </a:tc>
                <a:tc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5336426"/>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rgbClr val="D9D9D6">
                              <a:lumMod val="25000"/>
                            </a:srgbClr>
                          </a:solidFill>
                          <a:latin typeface="Poppins" panose="00000500000000000000" pitchFamily="2" charset="0"/>
                          <a:ea typeface="+mn-ea"/>
                          <a:cs typeface="Poppins" panose="00000500000000000000" pitchFamily="2" charset="0"/>
                        </a:rPr>
                        <a:t>Persontransport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Färdtjänst</a:t>
                      </a:r>
                    </a:p>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Sjukresor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2"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vMerge="1">
                  <a:txBody>
                    <a:bodyPr/>
                    <a:lstStyle/>
                    <a:p>
                      <a:endParaRPr lang="sv-SE"/>
                    </a:p>
                  </a:txBody>
                  <a:tcPr/>
                </a:tc>
                <a:tc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647729"/>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rgbClr val="D9D9D6">
                              <a:lumMod val="25000"/>
                            </a:srgbClr>
                          </a:solidFill>
                          <a:latin typeface="Poppins" panose="00000500000000000000" pitchFamily="2" charset="0"/>
                          <a:ea typeface="+mn-ea"/>
                          <a:cs typeface="Poppins" panose="00000500000000000000" pitchFamily="2" charset="0"/>
                        </a:rPr>
                        <a:t>Utryckningstransporter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algn="l" defTabSz="457200" rtl="0" eaLnBrk="1" latinLnBrk="0" hangingPunct="1"/>
                      <a:r>
                        <a:rPr lang="sv-SE" sz="800" kern="1200">
                          <a:solidFill>
                            <a:srgbClr val="D9D9D6">
                              <a:lumMod val="25000"/>
                            </a:srgbClr>
                          </a:solidFill>
                          <a:latin typeface="Poppins" panose="00000500000000000000" pitchFamily="2" charset="0"/>
                          <a:ea typeface="+mn-ea"/>
                          <a:cs typeface="Poppins" panose="00000500000000000000" pitchFamily="2" charset="0"/>
                        </a:rPr>
                        <a:t>Ambulanstjänster, väg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gridSpan="2"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vMerge="1">
                  <a:txBody>
                    <a:bodyPr/>
                    <a:lstStyle/>
                    <a:p>
                      <a:endParaRPr lang="sv-SE"/>
                    </a:p>
                  </a:txBody>
                  <a:tcPr/>
                </a:tc>
                <a:tc vMerge="1">
                  <a:txBody>
                    <a:bodyPr/>
                    <a:lstStyle/>
                    <a:p>
                      <a:pPr marL="0" algn="l" defTabSz="457200" rtl="0" eaLnBrk="1" latinLnBrk="0" hangingPunct="1"/>
                      <a:endParaRPr lang="sv-SE" sz="800" kern="1200">
                        <a:solidFill>
                          <a:srgbClr val="D9D9D6">
                            <a:lumMod val="25000"/>
                          </a:srgbClr>
                        </a:solidFill>
                        <a:latin typeface="Poppins" panose="00000500000000000000" pitchFamily="2" charset="0"/>
                        <a:ea typeface="+mn-ea"/>
                        <a:cs typeface="Poppins" panose="00000500000000000000" pitchFamily="2" charset="0"/>
                      </a:endParaRPr>
                    </a:p>
                  </a:txBody>
                  <a:tcPr>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22494310"/>
                  </a:ext>
                </a:extLst>
              </a:tr>
            </a:tbl>
          </a:graphicData>
        </a:graphic>
      </p:graphicFrame>
      <p:sp>
        <p:nvSpPr>
          <p:cNvPr id="3" name="Platshållare för bildnummer 2">
            <a:extLst>
              <a:ext uri="{FF2B5EF4-FFF2-40B4-BE49-F238E27FC236}">
                <a16:creationId xmlns:a16="http://schemas.microsoft.com/office/drawing/2014/main" id="{68F6E809-38CE-C54B-8305-71B98ECEB1C9}"/>
              </a:ext>
            </a:extLst>
          </p:cNvPr>
          <p:cNvSpPr>
            <a:spLocks noGrp="1"/>
          </p:cNvSpPr>
          <p:nvPr>
            <p:ph type="sldNum" sz="quarter" idx="12"/>
          </p:nvPr>
        </p:nvSpPr>
        <p:spPr/>
        <p:txBody>
          <a:bodyPr/>
          <a:lstStyle/>
          <a:p>
            <a:fld id="{D57F1E4F-1CFF-5643-939E-217C01CDF565}" type="slidenum">
              <a:rPr lang="en-US" smtClean="0"/>
              <a:pPr/>
              <a:t>25</a:t>
            </a:fld>
            <a:endParaRPr lang="en-US"/>
          </a:p>
        </p:txBody>
      </p:sp>
    </p:spTree>
    <p:extLst>
      <p:ext uri="{BB962C8B-B14F-4D97-AF65-F5344CB8AC3E}">
        <p14:creationId xmlns:p14="http://schemas.microsoft.com/office/powerpoint/2010/main" val="1129915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91142-B1B3-A58A-551D-22CC9AF08720}"/>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E5905CDE-61A7-AC86-210B-F6E07D8B86D1}"/>
              </a:ext>
            </a:extLst>
          </p:cNvPr>
          <p:cNvGraphicFramePr>
            <a:graphicFrameLocks noGrp="1"/>
          </p:cNvGraphicFramePr>
          <p:nvPr>
            <p:extLst>
              <p:ext uri="{D42A27DB-BD31-4B8C-83A1-F6EECF244321}">
                <p14:modId xmlns:p14="http://schemas.microsoft.com/office/powerpoint/2010/main" val="2496126323"/>
              </p:ext>
            </p:extLst>
          </p:nvPr>
        </p:nvGraphicFramePr>
        <p:xfrm>
          <a:off x="460835" y="343432"/>
          <a:ext cx="11270331" cy="463296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50">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r>
                        <a:rPr lang="sv-SE" sz="1300" b="1" i="0" kern="1200">
                          <a:solidFill>
                            <a:schemeClr val="accent5">
                              <a:lumMod val="75000"/>
                            </a:schemeClr>
                          </a:solidFill>
                          <a:latin typeface="Poppins" pitchFamily="2" charset="77"/>
                          <a:ea typeface="+mn-ea"/>
                          <a:cs typeface="Poppins" pitchFamily="2" charset="77"/>
                        </a:rPr>
                        <a:t>Klimat (miljö)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082756792"/>
                  </a:ext>
                </a:extLst>
              </a:tr>
              <a:tr h="0">
                <a:tc>
                  <a:txBody>
                    <a:bodyPr/>
                    <a:lstStyle/>
                    <a:p>
                      <a:r>
                        <a:rPr lang="sv-SE" sz="900" b="1">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Tillverkning</a:t>
                      </a:r>
                      <a:endParaRPr lang="sv-SE" sz="900" b="1"/>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err="1">
                          <a:solidFill>
                            <a:schemeClr val="bg1"/>
                          </a:solidFill>
                          <a:latin typeface="Poppins" panose="00000500000000000000" pitchFamily="2" charset="0"/>
                          <a:cs typeface="Poppins" panose="00000500000000000000" pitchFamily="2" charset="0"/>
                        </a:rPr>
                        <a:t>Facility</a:t>
                      </a:r>
                      <a:r>
                        <a:rPr lang="sv-SE" sz="800" b="1">
                          <a:solidFill>
                            <a:schemeClr val="bg1"/>
                          </a:solidFill>
                          <a:latin typeface="Poppins" panose="00000500000000000000" pitchFamily="2" charset="0"/>
                          <a:cs typeface="Poppins" panose="00000500000000000000" pitchFamily="2" charset="0"/>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Livsmedel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kern="1200">
                          <a:solidFill>
                            <a:srgbClr val="D9D9D6">
                              <a:lumMod val="25000"/>
                            </a:srgbClr>
                          </a:solidFill>
                          <a:latin typeface="Poppins" panose="00000500000000000000" pitchFamily="2" charset="0"/>
                          <a:ea typeface="+mn-ea"/>
                          <a:cs typeface="Poppins" panose="00000500000000000000" pitchFamily="2" charset="0"/>
                        </a:rPr>
                        <a:t>Catering &amp; Fika</a:t>
                      </a:r>
                    </a:p>
                    <a:p>
                      <a:r>
                        <a:rPr lang="sv-SE" sz="800" kern="1200">
                          <a:solidFill>
                            <a:srgbClr val="D9D9D6">
                              <a:lumMod val="25000"/>
                            </a:srgbClr>
                          </a:solidFill>
                          <a:latin typeface="Poppins" panose="00000500000000000000" pitchFamily="2" charset="0"/>
                          <a:ea typeface="+mn-ea"/>
                          <a:cs typeface="Poppins" panose="00000500000000000000" pitchFamily="2" charset="0"/>
                        </a:rPr>
                        <a:t>Livsmedel</a:t>
                      </a:r>
                    </a:p>
                    <a:p>
                      <a:r>
                        <a:rPr lang="sv-SE" sz="800" kern="1200">
                          <a:solidFill>
                            <a:srgbClr val="D9D9D6">
                              <a:lumMod val="25000"/>
                            </a:srgbClr>
                          </a:solidFill>
                          <a:latin typeface="Poppins" panose="00000500000000000000" pitchFamily="2" charset="0"/>
                          <a:ea typeface="+mn-ea"/>
                          <a:cs typeface="Poppins" panose="00000500000000000000" pitchFamily="2" charset="0"/>
                        </a:rPr>
                        <a:t>Patientmåltider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algn="l" defTabSz="457200" rtl="0" eaLnBrk="1" latinLnBrk="0" hangingPunct="1"/>
                      <a:r>
                        <a:rPr lang="sv-SE" sz="800" kern="1200">
                          <a:solidFill>
                            <a:schemeClr val="bg1"/>
                          </a:solidFill>
                          <a:latin typeface="Poppins" panose="00000500000000000000" pitchFamily="2" charset="0"/>
                          <a:ea typeface="+mn-ea"/>
                          <a:cs typeface="Poppins" panose="00000500000000000000" pitchFamily="2" charset="0"/>
                        </a:rPr>
                        <a:t>Risk för betydande klimatpåverkan vid jordbruk och animalieproduktion i form av utsläpp av metangas, kväveoxider, koldioxidutsläpp från markanvändning och foderproduktion.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utsläpp relaterade till fossila energiintensiva processer vid förädling av råvaror, tillverkning samt transporter. </a:t>
                      </a: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Risk för betydande klimatpåverkan kopplad till energianvändning för kylsystem och annan utrustning som ugnar, spisar, diskmaskiner. </a:t>
                      </a:r>
                    </a:p>
                    <a:p>
                      <a:r>
                        <a:rPr lang="sv-SE" sz="800" kern="1200">
                          <a:solidFill>
                            <a:schemeClr val="bg1"/>
                          </a:solidFill>
                          <a:latin typeface="Poppins" panose="00000500000000000000" pitchFamily="2" charset="0"/>
                          <a:ea typeface="+mn-ea"/>
                          <a:cs typeface="Poppins" panose="00000500000000000000" pitchFamily="2" charset="0"/>
                        </a:rPr>
                        <a:t>Andra risker är kopplade till matsvinn, förpackningsavfall, arbetsflöde och effektiviteten i hur maten lagas och serveras, användande av engångsförpackning vid servering samt transportsystem för leveranser. </a:t>
                      </a: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32725573"/>
                  </a:ext>
                </a:extLst>
              </a:tr>
              <a:tr h="0">
                <a:tc>
                  <a:txBody>
                    <a:bodyPr/>
                    <a:lstStyle/>
                    <a:p>
                      <a:r>
                        <a:rPr lang="sv-SE" sz="800" b="1">
                          <a:solidFill>
                            <a:schemeClr val="tx1">
                              <a:lumMod val="75000"/>
                              <a:lumOff val="25000"/>
                            </a:schemeClr>
                          </a:solidFill>
                          <a:latin typeface="Poppins" panose="00000500000000000000" pitchFamily="2" charset="0"/>
                          <a:cs typeface="Poppins" panose="00000500000000000000" pitchFamily="2" charset="0"/>
                        </a:rPr>
                        <a:t>Möbler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kern="1200">
                          <a:solidFill>
                            <a:srgbClr val="D9D9D6">
                              <a:lumMod val="25000"/>
                            </a:srgbClr>
                          </a:solidFill>
                          <a:latin typeface="Poppins" panose="00000500000000000000" pitchFamily="2" charset="0"/>
                          <a:ea typeface="+mn-ea"/>
                          <a:cs typeface="Poppins" panose="00000500000000000000" pitchFamily="2" charset="0"/>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av råvaror och framställning av material som t.ex. råolja och kemikalier till plaster, mineraler till glas, stål och aluminium samt läder, textil och trä. Vid avverkning av skog ökar risken för negativ klimatpåverkan genom minskad koldioxidupptagning från naturliga ekosystem. Även risk för betydande klimatpåverkan vid tillverkning av textila material som ingår i möbler– se Tvätt &amp; Textilier, Textilier </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Betydande klimatpåverkan vid utsläpp relaterade till fossila energiintensiva processer i både råvaru- och materialled samt sluttillverkning. </a:t>
                      </a:r>
                    </a:p>
                    <a:p>
                      <a:endParaRPr lang="sv-SE" sz="800" kern="1200">
                        <a:solidFill>
                          <a:schemeClr val="bg1"/>
                        </a:solidFill>
                        <a:latin typeface="Poppins" panose="00000500000000000000" pitchFamily="2" charset="0"/>
                        <a:ea typeface="+mn-ea"/>
                        <a:cs typeface="Poppins" panose="00000500000000000000" pitchFamily="2" charset="0"/>
                      </a:endParaRPr>
                    </a:p>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86149825"/>
                  </a:ext>
                </a:extLst>
              </a:tr>
              <a:tr h="137423">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a:solidFill>
                            <a:schemeClr val="tx1">
                              <a:lumMod val="75000"/>
                              <a:lumOff val="25000"/>
                            </a:schemeClr>
                          </a:solidFill>
                          <a:latin typeface="Poppins" panose="00000500000000000000" pitchFamily="2" charset="0"/>
                          <a:cs typeface="Poppins" panose="00000500000000000000" pitchFamily="2" charset="0"/>
                        </a:rPr>
                        <a:t>Tvätt &amp; textilier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Textilier</a:t>
                      </a:r>
                    </a:p>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 för betydande klimatpåverkan främst kopplad till framställning av fossilbaserade syntetiska fibrer men även processer kopplade till materialframställning av cellulosafibrer som bomull och viskos. Energiintensiva processer som oftast är fossildrivna. </a:t>
                      </a:r>
                      <a:endParaRPr lang="sv-SE" sz="800">
                        <a:solidFill>
                          <a:schemeClr val="bg1"/>
                        </a:solidFill>
                      </a:endParaRPr>
                    </a:p>
                    <a:p>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 för betydande klimatpåverkan främst kopplad till fossila energiintensiva produktionsprocesser vid färgning, beredning och sömnad. </a:t>
                      </a:r>
                      <a:endParaRPr lang="sv-SE" sz="800" kern="1200">
                        <a:solidFill>
                          <a:schemeClr val="bg1"/>
                        </a:solidFill>
                        <a:latin typeface="Poppins" panose="00000500000000000000" pitchFamily="2" charset="0"/>
                        <a:ea typeface="+mn-ea"/>
                        <a:cs typeface="Poppins" panose="00000500000000000000" pitchFamily="2" charset="0"/>
                      </a:endParaRPr>
                    </a:p>
                    <a:p>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37423">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err="1">
                          <a:solidFill>
                            <a:schemeClr val="tx1">
                              <a:lumMod val="75000"/>
                              <a:lumOff val="25000"/>
                            </a:schemeClr>
                          </a:solidFill>
                          <a:latin typeface="Poppins" panose="00000500000000000000" pitchFamily="2" charset="0"/>
                          <a:cs typeface="Poppins" panose="00000500000000000000" pitchFamily="2" charset="0"/>
                        </a:rPr>
                        <a:t>Tvättjänster</a:t>
                      </a:r>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Risk för klimatpåverkan kopplad till energianvändning vid tvätt, ångning, pressning och andra tvätteritjänster. </a:t>
                      </a:r>
                      <a:endParaRPr lang="sv-SE" sz="800" kern="1200">
                        <a:solidFill>
                          <a:schemeClr val="bg1"/>
                        </a:solidFill>
                        <a:latin typeface="Poppins" panose="00000500000000000000" pitchFamily="2" charset="0"/>
                        <a:ea typeface="+mn-ea"/>
                        <a:cs typeface="Poppins" panose="00000500000000000000" pitchFamily="2" charset="0"/>
                      </a:endParaRPr>
                    </a:p>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441079169"/>
                  </a:ext>
                </a:extLst>
              </a:tr>
            </a:tbl>
          </a:graphicData>
        </a:graphic>
      </p:graphicFrame>
      <p:sp>
        <p:nvSpPr>
          <p:cNvPr id="3" name="Platshållare för bildnummer 2">
            <a:extLst>
              <a:ext uri="{FF2B5EF4-FFF2-40B4-BE49-F238E27FC236}">
                <a16:creationId xmlns:a16="http://schemas.microsoft.com/office/drawing/2014/main" id="{F4411E15-948A-2D12-C37F-3B97789A2099}"/>
              </a:ext>
            </a:extLst>
          </p:cNvPr>
          <p:cNvSpPr>
            <a:spLocks noGrp="1"/>
          </p:cNvSpPr>
          <p:nvPr>
            <p:ph type="sldNum" sz="quarter" idx="12"/>
          </p:nvPr>
        </p:nvSpPr>
        <p:spPr/>
        <p:txBody>
          <a:bodyPr/>
          <a:lstStyle/>
          <a:p>
            <a:fld id="{D57F1E4F-1CFF-5643-939E-217C01CDF565}" type="slidenum">
              <a:rPr lang="en-US" smtClean="0"/>
              <a:pPr/>
              <a:t>26</a:t>
            </a:fld>
            <a:endParaRPr lang="en-US"/>
          </a:p>
        </p:txBody>
      </p:sp>
    </p:spTree>
    <p:extLst>
      <p:ext uri="{BB962C8B-B14F-4D97-AF65-F5344CB8AC3E}">
        <p14:creationId xmlns:p14="http://schemas.microsoft.com/office/powerpoint/2010/main" val="883043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87AFB-8936-58FC-526C-371958F9D1FB}"/>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DA0326EF-5271-D56F-63E3-1CA162CF63D3}"/>
              </a:ext>
            </a:extLst>
          </p:cNvPr>
          <p:cNvGraphicFramePr>
            <a:graphicFrameLocks noGrp="1"/>
          </p:cNvGraphicFramePr>
          <p:nvPr>
            <p:extLst>
              <p:ext uri="{D42A27DB-BD31-4B8C-83A1-F6EECF244321}">
                <p14:modId xmlns:p14="http://schemas.microsoft.com/office/powerpoint/2010/main" val="618707849"/>
              </p:ext>
            </p:extLst>
          </p:nvPr>
        </p:nvGraphicFramePr>
        <p:xfrm>
          <a:off x="460835" y="343432"/>
          <a:ext cx="11270331" cy="274320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50">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r>
                        <a:rPr lang="sv-SE" sz="1300" b="1" i="0" kern="1200">
                          <a:solidFill>
                            <a:schemeClr val="accent5">
                              <a:lumMod val="75000"/>
                            </a:schemeClr>
                          </a:solidFill>
                          <a:latin typeface="Poppins" pitchFamily="2" charset="77"/>
                          <a:ea typeface="+mn-ea"/>
                          <a:cs typeface="Poppins" pitchFamily="2" charset="77"/>
                        </a:rPr>
                        <a:t>Klimat (miljö)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082756792"/>
                  </a:ext>
                </a:extLst>
              </a:tr>
              <a:tr h="0">
                <a:tc>
                  <a:txBody>
                    <a:bodyPr/>
                    <a:lstStyle/>
                    <a:p>
                      <a:r>
                        <a:rPr lang="sv-SE" sz="900" b="1">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Tillverkning</a:t>
                      </a:r>
                      <a:endParaRPr lang="sv-SE" sz="900" b="1"/>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chemeClr val="bg1"/>
                          </a:solidFill>
                          <a:latin typeface="Poppins" panose="00000500000000000000" pitchFamily="2" charset="0"/>
                          <a:ea typeface="+mn-ea"/>
                          <a:cs typeface="Poppins" panose="00000500000000000000" pitchFamily="2" charset="0"/>
                        </a:rPr>
                        <a:t>Läkemedel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880921931"/>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rPr>
                        <a:t>Läkemedel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Risk för betydande negativ påverkan från utvinning av råmaterial (råolja) för, och från framställning av, de kemiska utgångsmaterial (petrokemiska produkter) som används för tillverkning av läkemedel, samt från 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Risk för betydande negativ påverkan då läkemedelstillverkning ofta är en energiintensiv process, särskilt vid syntes av kemikalier och aktiva ingredienser. Om produktionen använder fossila bränslen som energikälla, kan detta leda till betydande koldioxidutsläpp. Vid framställning av läkemedelsaktiva substanser kan det uppstå biprodukter och växthusgaser som påverkar klimatet. Risker kopplade framställning av förpackningar i främst i plast, aluminium och papper.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algn="l" defTabSz="457200" rtl="0" eaLnBrk="1" latinLnBrk="0" hangingPunct="1"/>
                      <a:r>
                        <a:rPr lang="sv-SE" sz="800" b="0" kern="1200">
                          <a:solidFill>
                            <a:schemeClr val="bg1"/>
                          </a:solidFill>
                          <a:latin typeface="Poppins" panose="00000500000000000000" pitchFamily="2" charset="0"/>
                          <a:ea typeface="+mn-ea"/>
                          <a:cs typeface="Poppins" panose="00000500000000000000" pitchFamily="2" charset="0"/>
                        </a:rPr>
                        <a:t>Risk för betydande negativ påverkan för de läkemedel som levereras via inhalatorer eller andra medicintekniska produkter som kan innehålla växthusgaser. </a:t>
                      </a:r>
                    </a:p>
                    <a:p>
                      <a:pPr marL="0" algn="l" defTabSz="457200" rtl="0" eaLnBrk="1" latinLnBrk="0" hangingPunct="1"/>
                      <a:endParaRPr lang="sv-SE" sz="800" b="0" kern="1200">
                        <a:solidFill>
                          <a:schemeClr val="bg1"/>
                        </a:solidFill>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Låg återvinningsgrad av förorenade läkemedelsförpackningar.  Förpackningar av plast, gjorda av fossil råvara, leder till utsläpp av koldioxid när de förbränns efter användning.</a:t>
                      </a:r>
                    </a:p>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606278279"/>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a:solidFill>
                            <a:schemeClr val="tx1">
                              <a:lumMod val="75000"/>
                              <a:lumOff val="25000"/>
                            </a:schemeClr>
                          </a:solidFill>
                          <a:latin typeface="Poppins" panose="00000500000000000000" pitchFamily="2" charset="0"/>
                          <a:ea typeface="+mn-ea"/>
                          <a:cs typeface="Poppins" panose="00000500000000000000" pitchFamily="2" charset="0"/>
                        </a:rPr>
                        <a:t>Medicinsk gas &amp; tillbehör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b="0" i="0" kern="120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Se kategori I </a:t>
                      </a:r>
                      <a:r>
                        <a:rPr lang="sv-SE" sz="800" b="0" kern="1200" noProof="0">
                          <a:solidFill>
                            <a:schemeClr val="bg1"/>
                          </a:solidFill>
                          <a:latin typeface="Poppins" panose="00000500000000000000" pitchFamily="2" charset="0"/>
                          <a:ea typeface="+mn-ea"/>
                          <a:cs typeface="Poppins" panose="00000500000000000000" pitchFamily="2" charset="0"/>
                        </a:rPr>
                        <a:t>Medicinteknik &amp; relaterade förbruknings-varor och kategori III </a:t>
                      </a:r>
                      <a:r>
                        <a:rPr lang="sv-SE" sz="800" b="0" kern="1200">
                          <a:solidFill>
                            <a:schemeClr val="bg1"/>
                          </a:solidFill>
                          <a:latin typeface="Poppins" panose="00000500000000000000" pitchFamily="2" charset="0"/>
                          <a:ea typeface="+mn-ea"/>
                          <a:cs typeface="Poppins" panose="00000500000000000000" pitchFamily="2" charset="0"/>
                        </a:rPr>
                        <a:t>Anestesi</a:t>
                      </a:r>
                    </a:p>
                    <a:p>
                      <a:endParaRPr lang="sv-SE" sz="800" b="0" i="0" kern="120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a:solidFill>
                            <a:schemeClr val="bg1"/>
                          </a:solidFill>
                          <a:latin typeface="Poppins" panose="00000500000000000000" pitchFamily="2" charset="0"/>
                          <a:ea typeface="+mn-ea"/>
                          <a:cs typeface="Poppins" panose="00000500000000000000" pitchFamily="2" charset="0"/>
                        </a:rPr>
                        <a:t>Se kategori I </a:t>
                      </a:r>
                      <a:r>
                        <a:rPr lang="sv-SE" sz="800" b="0" kern="1200" noProof="0">
                          <a:solidFill>
                            <a:schemeClr val="bg1"/>
                          </a:solidFill>
                          <a:latin typeface="Poppins" panose="00000500000000000000" pitchFamily="2" charset="0"/>
                          <a:ea typeface="+mn-ea"/>
                          <a:cs typeface="Poppins" panose="00000500000000000000" pitchFamily="2" charset="0"/>
                        </a:rPr>
                        <a:t>Medicinteknik &amp; relaterade förbruknings-varor och kategori III </a:t>
                      </a:r>
                      <a:r>
                        <a:rPr lang="sv-SE" sz="800" b="0" kern="1200">
                          <a:solidFill>
                            <a:schemeClr val="bg1"/>
                          </a:solidFill>
                          <a:latin typeface="Poppins" panose="00000500000000000000" pitchFamily="2" charset="0"/>
                          <a:ea typeface="+mn-ea"/>
                          <a:cs typeface="Poppins" panose="00000500000000000000" pitchFamily="2" charset="0"/>
                        </a:rPr>
                        <a:t>Anestesi</a:t>
                      </a:r>
                    </a:p>
                    <a:p>
                      <a:endParaRPr lang="sv-SE" sz="800" b="0" i="0" kern="120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833101107"/>
                  </a:ext>
                </a:extLst>
              </a:tr>
            </a:tbl>
          </a:graphicData>
        </a:graphic>
      </p:graphicFrame>
      <p:sp>
        <p:nvSpPr>
          <p:cNvPr id="3" name="Platshållare för bildnummer 2">
            <a:extLst>
              <a:ext uri="{FF2B5EF4-FFF2-40B4-BE49-F238E27FC236}">
                <a16:creationId xmlns:a16="http://schemas.microsoft.com/office/drawing/2014/main" id="{813F6240-E3D6-AA7C-8871-1C79E0CF1646}"/>
              </a:ext>
            </a:extLst>
          </p:cNvPr>
          <p:cNvSpPr>
            <a:spLocks noGrp="1"/>
          </p:cNvSpPr>
          <p:nvPr>
            <p:ph type="sldNum" sz="quarter" idx="12"/>
          </p:nvPr>
        </p:nvSpPr>
        <p:spPr/>
        <p:txBody>
          <a:bodyPr/>
          <a:lstStyle/>
          <a:p>
            <a:fld id="{D57F1E4F-1CFF-5643-939E-217C01CDF565}" type="slidenum">
              <a:rPr lang="en-US" smtClean="0"/>
              <a:pPr/>
              <a:t>27</a:t>
            </a:fld>
            <a:endParaRPr lang="en-US"/>
          </a:p>
        </p:txBody>
      </p:sp>
    </p:spTree>
    <p:extLst>
      <p:ext uri="{BB962C8B-B14F-4D97-AF65-F5344CB8AC3E}">
        <p14:creationId xmlns:p14="http://schemas.microsoft.com/office/powerpoint/2010/main" val="1193753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1B404-9AF9-B550-6DF5-4DEC4E4B4835}"/>
            </a:ext>
          </a:extLst>
        </p:cNvPr>
        <p:cNvGrpSpPr/>
        <p:nvPr/>
      </p:nvGrpSpPr>
      <p:grpSpPr>
        <a:xfrm>
          <a:off x="0" y="0"/>
          <a:ext cx="0" cy="0"/>
          <a:chOff x="0" y="0"/>
          <a:chExt cx="0" cy="0"/>
        </a:xfrm>
      </p:grpSpPr>
      <p:graphicFrame>
        <p:nvGraphicFramePr>
          <p:cNvPr id="2" name="Tabell 1">
            <a:extLst>
              <a:ext uri="{FF2B5EF4-FFF2-40B4-BE49-F238E27FC236}">
                <a16:creationId xmlns:a16="http://schemas.microsoft.com/office/drawing/2014/main" id="{42E13B4B-725F-D38A-BBFD-79C1C065ECBE}"/>
              </a:ext>
            </a:extLst>
          </p:cNvPr>
          <p:cNvGraphicFramePr>
            <a:graphicFrameLocks noGrp="1"/>
          </p:cNvGraphicFramePr>
          <p:nvPr>
            <p:extLst>
              <p:ext uri="{D42A27DB-BD31-4B8C-83A1-F6EECF244321}">
                <p14:modId xmlns:p14="http://schemas.microsoft.com/office/powerpoint/2010/main" val="628638655"/>
              </p:ext>
            </p:extLst>
          </p:nvPr>
        </p:nvGraphicFramePr>
        <p:xfrm>
          <a:off x="460835" y="343432"/>
          <a:ext cx="11270333" cy="496824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50">
                  <a:extLst>
                    <a:ext uri="{9D8B030D-6E8A-4147-A177-3AD203B41FA5}">
                      <a16:colId xmlns:a16="http://schemas.microsoft.com/office/drawing/2014/main" val="3870005160"/>
                    </a:ext>
                  </a:extLst>
                </a:gridCol>
                <a:gridCol w="2608950">
                  <a:extLst>
                    <a:ext uri="{9D8B030D-6E8A-4147-A177-3AD203B41FA5}">
                      <a16:colId xmlns:a16="http://schemas.microsoft.com/office/drawing/2014/main" val="148888320"/>
                    </a:ext>
                  </a:extLst>
                </a:gridCol>
                <a:gridCol w="2608950">
                  <a:extLst>
                    <a:ext uri="{9D8B030D-6E8A-4147-A177-3AD203B41FA5}">
                      <a16:colId xmlns:a16="http://schemas.microsoft.com/office/drawing/2014/main" val="1040460944"/>
                    </a:ext>
                  </a:extLst>
                </a:gridCol>
              </a:tblGrid>
              <a:tr h="0">
                <a:tc gridSpan="5">
                  <a:txBody>
                    <a:bodyPr/>
                    <a:lstStyle/>
                    <a:p>
                      <a:r>
                        <a:rPr lang="sv-SE" sz="1300" b="1" i="0" kern="1200">
                          <a:solidFill>
                            <a:schemeClr val="accent5">
                              <a:lumMod val="75000"/>
                            </a:schemeClr>
                          </a:solidFill>
                          <a:latin typeface="Poppins" pitchFamily="2" charset="77"/>
                          <a:ea typeface="+mn-ea"/>
                          <a:cs typeface="Poppins" pitchFamily="2" charset="77"/>
                        </a:rPr>
                        <a:t>Klimat (miljö)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082756792"/>
                  </a:ext>
                </a:extLst>
              </a:tr>
              <a:tr h="0">
                <a:tc>
                  <a:txBody>
                    <a:bodyPr/>
                    <a:lstStyle/>
                    <a:p>
                      <a:r>
                        <a:rPr lang="sv-SE" sz="900" b="1">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Tillverkning</a:t>
                      </a:r>
                      <a:endParaRPr lang="sv-SE" sz="900" b="1">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b="1">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panose="00000500000000000000" pitchFamily="2" charset="0"/>
                          <a:cs typeface="Poppins" panose="00000500000000000000" pitchFamily="2" charset="0"/>
                        </a:rPr>
                        <a:t>Vårdutrustning &amp; förbrukningsvaror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rgbClr val="D9D9D6">
                              <a:lumMod val="25000"/>
                            </a:srgbClr>
                          </a:solidFill>
                          <a:latin typeface="Poppins" panose="00000500000000000000" pitchFamily="2" charset="0"/>
                          <a:cs typeface="Poppins" panose="00000500000000000000" pitchFamily="2" charset="0"/>
                        </a:rPr>
                        <a:t>Diabetesspecifika förbrukningsvaror</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rgbClr val="D9D9D6">
                              <a:lumMod val="25000"/>
                            </a:srgbClr>
                          </a:solidFill>
                          <a:latin typeface="Poppins" panose="00000500000000000000" pitchFamily="2" charset="0"/>
                          <a:cs typeface="Poppins" panose="00000500000000000000" pitchFamily="2" charset="0"/>
                        </a:rPr>
                        <a:t>Generella förbrukningsvaror</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rgbClr val="D9D9D6">
                              <a:lumMod val="25000"/>
                            </a:srgbClr>
                          </a:solidFill>
                          <a:latin typeface="Poppins" panose="00000500000000000000" pitchFamily="2" charset="0"/>
                          <a:cs typeface="Poppins" panose="00000500000000000000" pitchFamily="2" charset="0"/>
                        </a:rPr>
                        <a:t>Hjälpmedel</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rgbClr val="D9D9D6">
                              <a:lumMod val="25000"/>
                            </a:srgbClr>
                          </a:solidFill>
                          <a:latin typeface="Poppins" panose="00000500000000000000" pitchFamily="2" charset="0"/>
                          <a:cs typeface="Poppins" panose="00000500000000000000" pitchFamily="2" charset="0"/>
                        </a:rPr>
                        <a:t>Inkontinens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Medicinsk grundutrustning</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rgbClr val="D9D9D6">
                              <a:lumMod val="25000"/>
                            </a:srgbClr>
                          </a:solidFill>
                          <a:latin typeface="Poppins" panose="00000500000000000000" pitchFamily="2" charset="0"/>
                          <a:cs typeface="Poppins" panose="00000500000000000000" pitchFamily="2" charset="0"/>
                        </a:rPr>
                        <a:t>Sårvård &amp; kompression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Tandvård</a:t>
                      </a:r>
                      <a:r>
                        <a:rPr lang="sv-SE" sz="800">
                          <a:solidFill>
                            <a:srgbClr val="D9D9D6">
                              <a:lumMod val="25000"/>
                            </a:srgbClr>
                          </a:solidFill>
                          <a:latin typeface="Poppins" panose="00000500000000000000" pitchFamily="2" charset="0"/>
                          <a:cs typeface="Poppins" panose="00000500000000000000" pitchFamily="2" charset="0"/>
                        </a:rPr>
                        <a:t>s</a:t>
                      </a: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utrustning &amp; förbrukningsmaterial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Fysioterapiutrustning &amp; 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kern="1200">
                          <a:solidFill>
                            <a:srgbClr val="D9D9D6">
                              <a:lumMod val="25000"/>
                            </a:srgbClr>
                          </a:solidFill>
                          <a:latin typeface="Poppins" panose="00000500000000000000" pitchFamily="2" charset="0"/>
                          <a:ea typeface="+mn-ea"/>
                          <a:cs typeface="Poppins" panose="00000500000000000000" pitchFamily="2" charset="0"/>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algn="l" defTabSz="457200" rtl="0" eaLnBrk="1" latinLnBrk="0" hangingPunct="1"/>
                      <a:r>
                        <a:rPr lang="sv-SE" sz="800" kern="1200">
                          <a:solidFill>
                            <a:schemeClr val="bg1"/>
                          </a:solidFill>
                          <a:latin typeface="Poppins"/>
                          <a:ea typeface="+mn-ea"/>
                          <a:cs typeface="Poppins"/>
                        </a:rPr>
                        <a:t>Risk för betydande klimatpåverkan vid råvaruutvinning och materialframställning av t.ex. mineraler, stål, plast, textil och </a:t>
                      </a:r>
                      <a:r>
                        <a:rPr lang="sv-SE" sz="800" kern="1200" err="1">
                          <a:solidFill>
                            <a:schemeClr val="bg1"/>
                          </a:solidFill>
                          <a:latin typeface="Poppins"/>
                          <a:ea typeface="+mn-ea"/>
                          <a:cs typeface="Poppins"/>
                        </a:rPr>
                        <a:t>nonwoven</a:t>
                      </a:r>
                      <a:r>
                        <a:rPr lang="sv-SE" sz="800" kern="1200">
                          <a:solidFill>
                            <a:schemeClr val="bg1"/>
                          </a:solidFill>
                          <a:latin typeface="Poppins"/>
                          <a:ea typeface="+mn-ea"/>
                          <a:cs typeface="Poppins"/>
                        </a:rPr>
                        <a:t>-material som används för förbrukningsvaror, ofta av engångskaraktär, och utrustning. Energiintensiva processer och utsläpp relaterade till transport.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pPr marL="0" algn="l" defTabSz="457200" rtl="0" eaLnBrk="1" latinLnBrk="0" hangingPunct="1"/>
                      <a:endParaRPr lang="sv-SE" sz="800"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Risk för klimatpåverkan vid förbränning av förbrukningsvaror, däribland av fossilbaserade 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32725573"/>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Nutrition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Tillhörande förbrukning, näringspreparat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Se kategori II Livsmedel och tillhörande tjänster (kategori I </a:t>
                      </a:r>
                      <a:r>
                        <a:rPr lang="sv-SE" sz="800" kern="1200" err="1">
                          <a:solidFill>
                            <a:schemeClr val="bg1"/>
                          </a:solidFill>
                          <a:latin typeface="Poppins" panose="00000500000000000000" pitchFamily="2" charset="0"/>
                          <a:ea typeface="+mn-ea"/>
                          <a:cs typeface="Poppins" panose="00000500000000000000" pitchFamily="2" charset="0"/>
                        </a:rPr>
                        <a:t>Facility</a:t>
                      </a:r>
                      <a:r>
                        <a:rPr lang="sv-SE" sz="800" kern="1200">
                          <a:solidFill>
                            <a:schemeClr val="bg1"/>
                          </a:solidFill>
                          <a:latin typeface="Poppins" panose="00000500000000000000" pitchFamily="2" charset="0"/>
                          <a:ea typeface="+mn-ea"/>
                          <a:cs typeface="Poppins" panose="00000500000000000000" pitchFamily="2" charset="0"/>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Se kategori II Livsmedel och tillhörande tjänster (kategori I </a:t>
                      </a:r>
                      <a:r>
                        <a:rPr lang="sv-SE" sz="800" kern="1200" err="1">
                          <a:solidFill>
                            <a:schemeClr val="bg1"/>
                          </a:solidFill>
                          <a:latin typeface="Poppins" panose="00000500000000000000" pitchFamily="2" charset="0"/>
                          <a:ea typeface="+mn-ea"/>
                          <a:cs typeface="Poppins" panose="00000500000000000000" pitchFamily="2" charset="0"/>
                        </a:rPr>
                        <a:t>Facility</a:t>
                      </a:r>
                      <a:r>
                        <a:rPr lang="sv-SE" sz="800" kern="1200">
                          <a:solidFill>
                            <a:schemeClr val="bg1"/>
                          </a:solidFill>
                          <a:latin typeface="Poppins" panose="00000500000000000000" pitchFamily="2" charset="0"/>
                          <a:ea typeface="+mn-ea"/>
                          <a:cs typeface="Poppins" panose="00000500000000000000" pitchFamily="2" charset="0"/>
                        </a:rPr>
                        <a:t> management)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Se kategori II Livsmedel och tillhörande tjänster (kategori I </a:t>
                      </a:r>
                      <a:r>
                        <a:rPr lang="sv-SE" sz="800" kern="1200" err="1">
                          <a:solidFill>
                            <a:schemeClr val="bg1"/>
                          </a:solidFill>
                          <a:latin typeface="Poppins" panose="00000500000000000000" pitchFamily="2" charset="0"/>
                          <a:ea typeface="+mn-ea"/>
                          <a:cs typeface="Poppins" panose="00000500000000000000" pitchFamily="2" charset="0"/>
                        </a:rPr>
                        <a:t>Facility</a:t>
                      </a:r>
                      <a:r>
                        <a:rPr lang="sv-SE" sz="800" kern="1200">
                          <a:solidFill>
                            <a:schemeClr val="bg1"/>
                          </a:solidFill>
                          <a:latin typeface="Poppins" panose="00000500000000000000" pitchFamily="2" charset="0"/>
                          <a:ea typeface="+mn-ea"/>
                          <a:cs typeface="Poppins" panose="00000500000000000000" pitchFamily="2" charset="0"/>
                        </a:rPr>
                        <a:t> management)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584159703"/>
                  </a:ext>
                </a:extLst>
              </a:tr>
              <a:tr h="137423">
                <a:tc gridSpan="2">
                  <a:txBody>
                    <a:bodyPr/>
                    <a:lstStyle/>
                    <a:p>
                      <a:r>
                        <a:rPr kumimoji="0" lang="sv-SE" sz="800" b="1"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endParaRPr lang="sv-SE" sz="800" b="1"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191619922"/>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Anestesi &amp; intensivvård</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Samtliga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a:ea typeface="+mn-ea"/>
                          <a:cs typeface="Poppins"/>
                        </a:rPr>
                        <a:t>Risk för betydande negativ klimatpåverkan vid tillverkning av anestesigaser som lustgas och halogenerade anestetika t.ex. </a:t>
                      </a:r>
                      <a:r>
                        <a:rPr lang="sv-SE" sz="800" kern="1200" err="1">
                          <a:solidFill>
                            <a:schemeClr val="bg1"/>
                          </a:solidFill>
                          <a:latin typeface="Poppins"/>
                          <a:ea typeface="+mn-ea"/>
                          <a:cs typeface="Poppins"/>
                        </a:rPr>
                        <a:t>desfluran</a:t>
                      </a:r>
                      <a:r>
                        <a:rPr lang="sv-SE" sz="800" kern="1200">
                          <a:solidFill>
                            <a:schemeClr val="bg1"/>
                          </a:solidFill>
                          <a:latin typeface="Poppins"/>
                          <a:ea typeface="+mn-ea"/>
                          <a:cs typeface="Poppins"/>
                        </a:rPr>
                        <a:t>, </a:t>
                      </a:r>
                      <a:r>
                        <a:rPr lang="sv-SE" sz="800" kern="1200" err="1">
                          <a:solidFill>
                            <a:schemeClr val="bg1"/>
                          </a:solidFill>
                          <a:latin typeface="Poppins"/>
                          <a:ea typeface="+mn-ea"/>
                          <a:cs typeface="Poppins"/>
                        </a:rPr>
                        <a:t>sevofluran</a:t>
                      </a:r>
                      <a:r>
                        <a:rPr lang="sv-SE" sz="800" kern="1200">
                          <a:solidFill>
                            <a:schemeClr val="bg1"/>
                          </a:solidFill>
                          <a:latin typeface="Poppins"/>
                          <a:ea typeface="+mn-ea"/>
                          <a:cs typeface="Poppins"/>
                        </a:rPr>
                        <a:t>, </a:t>
                      </a:r>
                      <a:r>
                        <a:rPr lang="sv-SE" sz="800" kern="1200" err="1">
                          <a:solidFill>
                            <a:schemeClr val="bg1"/>
                          </a:solidFill>
                          <a:latin typeface="Poppins"/>
                          <a:ea typeface="+mn-ea"/>
                          <a:cs typeface="Poppins"/>
                        </a:rPr>
                        <a:t>isofluran</a:t>
                      </a:r>
                      <a:r>
                        <a:rPr lang="sv-SE" sz="800" kern="1200">
                          <a:solidFill>
                            <a:schemeClr val="bg1"/>
                          </a:solidFill>
                          <a:latin typeface="Poppins"/>
                          <a:ea typeface="+mn-ea"/>
                          <a:cs typeface="Poppins"/>
                        </a:rPr>
                        <a:t> p.ga. energiintensiva processer, speciellt om dessa drivs av fossila bränslen.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Risk för betydande negativ klimatpåverkan vid användande av de flesta anestesigaser, särskilt de så kallade halogenerade anestetika. Gaserna släpps ut i atmosfären när de används </a:t>
                      </a:r>
                      <a:r>
                        <a:rPr lang="sv-SE" sz="800">
                          <a:solidFill>
                            <a:schemeClr val="bg1"/>
                          </a:solidFill>
                          <a:latin typeface="Poppins" panose="00000500000000000000" pitchFamily="2" charset="0"/>
                          <a:cs typeface="Poppins" panose="00000500000000000000" pitchFamily="2" charset="0"/>
                        </a:rPr>
                        <a:t>under operationer, och de har ofta lång livslängd, vilket gör att de kan stanna kvar och fortsätta påverka klimatet under lång tid.</a:t>
                      </a:r>
                    </a:p>
                    <a:p>
                      <a:r>
                        <a:rPr lang="sv-SE" sz="800" kern="1200">
                          <a:solidFill>
                            <a:schemeClr val="bg1"/>
                          </a:solidFill>
                          <a:latin typeface="Poppins"/>
                          <a:ea typeface="+mn-ea"/>
                          <a:cs typeface="Poppins"/>
                        </a:rPr>
                        <a:t>Lustgas har också en betydande global uppvärmningspotential (GWP). Den är inte lika potent som t.ex. </a:t>
                      </a:r>
                      <a:r>
                        <a:rPr lang="sv-SE" sz="800" kern="1200" err="1">
                          <a:solidFill>
                            <a:schemeClr val="bg1"/>
                          </a:solidFill>
                          <a:latin typeface="Poppins"/>
                          <a:ea typeface="+mn-ea"/>
                          <a:cs typeface="Poppins"/>
                        </a:rPr>
                        <a:t>desfluran</a:t>
                      </a:r>
                      <a:r>
                        <a:rPr lang="sv-SE" sz="800" kern="1200">
                          <a:solidFill>
                            <a:schemeClr val="bg1"/>
                          </a:solidFill>
                          <a:latin typeface="Poppins"/>
                          <a:ea typeface="+mn-ea"/>
                          <a:cs typeface="Poppins"/>
                        </a:rPr>
                        <a:t> eller </a:t>
                      </a:r>
                      <a:r>
                        <a:rPr lang="sv-SE" sz="800" kern="1200" err="1">
                          <a:solidFill>
                            <a:schemeClr val="bg1"/>
                          </a:solidFill>
                          <a:latin typeface="Poppins"/>
                          <a:ea typeface="+mn-ea"/>
                          <a:cs typeface="Poppins"/>
                        </a:rPr>
                        <a:t>isofluran</a:t>
                      </a:r>
                      <a:r>
                        <a:rPr lang="sv-SE" sz="800" kern="1200">
                          <a:solidFill>
                            <a:schemeClr val="bg1"/>
                          </a:solidFill>
                          <a:latin typeface="Poppins"/>
                          <a:ea typeface="+mn-ea"/>
                          <a:cs typeface="Poppins"/>
                        </a:rPr>
                        <a:t>, men har fortfarande en stor klimatpåverkan när den släpps ut i atmosfären. Lustgas är också en ozonnedbrytande gas. </a:t>
                      </a:r>
                      <a:endParaRPr kumimoji="0" lang="sv-SE" sz="800" b="0" i="0" u="none" strike="noStrike" kern="1200" cap="none" spc="0" normalizeH="0" baseline="0" noProof="0">
                        <a:ln>
                          <a:noFill/>
                        </a:ln>
                        <a:solidFill>
                          <a:schemeClr val="bg1"/>
                        </a:solidFill>
                        <a:effectLst/>
                        <a:uLnTx/>
                        <a:uFillTx/>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649123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srgbClr val="D9D9D6">
                              <a:lumMod val="25000"/>
                            </a:srgbClr>
                          </a:solidFill>
                          <a:effectLst/>
                          <a:uLnTx/>
                          <a:uFillTx/>
                          <a:latin typeface="Poppins" panose="00000500000000000000" pitchFamily="2" charset="0"/>
                          <a:cs typeface="Poppins" panose="00000500000000000000" pitchFamily="2" charset="0"/>
                        </a:rPr>
                        <a:t>Operation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Samtliga (utrustning och förbrukningsvaror)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klimatpåverkan vid utvinning av råvaror  och framställning av material som stål, förädling av metaller som aluminium, halvledarmaterial, plast, textil samt vid tillverkning av produkter. </a:t>
                      </a:r>
                      <a:r>
                        <a:rPr lang="sv-SE" sz="800">
                          <a:solidFill>
                            <a:schemeClr val="bg1"/>
                          </a:solidFill>
                          <a:latin typeface="Poppins" panose="00000500000000000000" pitchFamily="2" charset="0"/>
                          <a:cs typeface="Poppins" panose="00000500000000000000" pitchFamily="2" charset="0"/>
                        </a:rPr>
                        <a:t>Risk för betydande klimatpåverkan främst kopplad till fossila energiintensiva tillverkningsprocesser .</a:t>
                      </a:r>
                      <a:endParaRPr kumimoji="0" lang="sv-SE" sz="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endParaRPr kumimoji="0" lang="sv-SE" sz="800" b="0" i="0" u="none" strike="noStrike" kern="1200" cap="none" spc="0" normalizeH="0" baseline="0" noProof="0">
                        <a:ln>
                          <a:noFill/>
                        </a:ln>
                        <a:solidFill>
                          <a:schemeClr val="bg1"/>
                        </a:solidFill>
                        <a:effectLst/>
                        <a:uLnTx/>
                        <a:uFillTx/>
                        <a:latin typeface="Poppins"/>
                        <a:ea typeface="+mn-ea"/>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1604907615"/>
                  </a:ext>
                </a:extLst>
              </a:tr>
            </a:tbl>
          </a:graphicData>
        </a:graphic>
      </p:graphicFrame>
      <p:sp>
        <p:nvSpPr>
          <p:cNvPr id="3" name="Platshållare för bildnummer 2">
            <a:extLst>
              <a:ext uri="{FF2B5EF4-FFF2-40B4-BE49-F238E27FC236}">
                <a16:creationId xmlns:a16="http://schemas.microsoft.com/office/drawing/2014/main" id="{FB083E00-3CDA-6917-BDC8-FE32F1EE9B60}"/>
              </a:ext>
            </a:extLst>
          </p:cNvPr>
          <p:cNvSpPr>
            <a:spLocks noGrp="1"/>
          </p:cNvSpPr>
          <p:nvPr>
            <p:ph type="sldNum" sz="quarter" idx="12"/>
          </p:nvPr>
        </p:nvSpPr>
        <p:spPr/>
        <p:txBody>
          <a:bodyPr/>
          <a:lstStyle/>
          <a:p>
            <a:fld id="{D57F1E4F-1CFF-5643-939E-217C01CDF565}" type="slidenum">
              <a:rPr lang="en-US" smtClean="0"/>
              <a:pPr/>
              <a:t>28</a:t>
            </a:fld>
            <a:endParaRPr lang="en-US"/>
          </a:p>
        </p:txBody>
      </p:sp>
    </p:spTree>
    <p:extLst>
      <p:ext uri="{BB962C8B-B14F-4D97-AF65-F5344CB8AC3E}">
        <p14:creationId xmlns:p14="http://schemas.microsoft.com/office/powerpoint/2010/main" val="764438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7C131-C2E4-1A7B-29F7-727D7E8F9D5C}"/>
            </a:ext>
          </a:extLst>
        </p:cNvPr>
        <p:cNvGrpSpPr/>
        <p:nvPr/>
      </p:nvGrpSpPr>
      <p:grpSpPr>
        <a:xfrm>
          <a:off x="0" y="0"/>
          <a:ext cx="0" cy="0"/>
          <a:chOff x="0" y="0"/>
          <a:chExt cx="0" cy="0"/>
        </a:xfrm>
      </p:grpSpPr>
      <p:sp>
        <p:nvSpPr>
          <p:cNvPr id="12" name="Rektangel 11">
            <a:extLst>
              <a:ext uri="{FF2B5EF4-FFF2-40B4-BE49-F238E27FC236}">
                <a16:creationId xmlns:a16="http://schemas.microsoft.com/office/drawing/2014/main" id="{206D3821-241E-49D6-EA89-752CB9052E0E}"/>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EEE16800-1296-CC4D-88C2-68A81334C9C5}"/>
              </a:ext>
            </a:extLst>
          </p:cNvPr>
          <p:cNvSpPr/>
          <p:nvPr/>
        </p:nvSpPr>
        <p:spPr>
          <a:xfrm>
            <a:off x="1487665" y="3087588"/>
            <a:ext cx="1275882" cy="1754327"/>
          </a:xfrm>
          <a:prstGeom prst="rect">
            <a:avLst/>
          </a:prstGeom>
          <a:solidFill>
            <a:schemeClr val="accent2">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5" name="textruta 4">
            <a:extLst>
              <a:ext uri="{FF2B5EF4-FFF2-40B4-BE49-F238E27FC236}">
                <a16:creationId xmlns:a16="http://schemas.microsoft.com/office/drawing/2014/main" id="{D595A1A6-B260-610C-A401-B4353A841D23}"/>
              </a:ext>
            </a:extLst>
          </p:cNvPr>
          <p:cNvSpPr txBox="1"/>
          <p:nvPr/>
        </p:nvSpPr>
        <p:spPr>
          <a:xfrm>
            <a:off x="1512241" y="3495391"/>
            <a:ext cx="1179444" cy="938719"/>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MILJÖ: BIOLOGISK MÅNGFALD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8" name="Rektangel 7">
            <a:extLst>
              <a:ext uri="{FF2B5EF4-FFF2-40B4-BE49-F238E27FC236}">
                <a16:creationId xmlns:a16="http://schemas.microsoft.com/office/drawing/2014/main" id="{DA77156C-8E1B-539F-F59C-12D42E9F9566}"/>
              </a:ext>
            </a:extLst>
          </p:cNvPr>
          <p:cNvSpPr/>
          <p:nvPr/>
        </p:nvSpPr>
        <p:spPr>
          <a:xfrm>
            <a:off x="1118572" y="2789456"/>
            <a:ext cx="567835" cy="562086"/>
          </a:xfrm>
          <a:prstGeom prst="rect">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pic>
        <p:nvPicPr>
          <p:cNvPr id="9" name="Bild 8" descr="Tassavtryck med hel fyllning">
            <a:extLst>
              <a:ext uri="{FF2B5EF4-FFF2-40B4-BE49-F238E27FC236}">
                <a16:creationId xmlns:a16="http://schemas.microsoft.com/office/drawing/2014/main" id="{E5FB2B9C-724A-A2C1-0036-E0F4FAAAE88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71268" y="2827250"/>
            <a:ext cx="455090" cy="455090"/>
          </a:xfrm>
          <a:prstGeom prst="rect">
            <a:avLst/>
          </a:prstGeom>
        </p:spPr>
      </p:pic>
      <p:sp>
        <p:nvSpPr>
          <p:cNvPr id="2" name="Rubrik 1">
            <a:extLst>
              <a:ext uri="{FF2B5EF4-FFF2-40B4-BE49-F238E27FC236}">
                <a16:creationId xmlns:a16="http://schemas.microsoft.com/office/drawing/2014/main" id="{3F222E89-263D-B8F6-438B-F85B2F531D20}"/>
              </a:ext>
            </a:extLst>
          </p:cNvPr>
          <p:cNvSpPr>
            <a:spLocks noGrp="1"/>
          </p:cNvSpPr>
          <p:nvPr>
            <p:ph type="title"/>
          </p:nvPr>
        </p:nvSpPr>
        <p:spPr>
          <a:xfrm>
            <a:off x="515938" y="549275"/>
            <a:ext cx="10489776" cy="1320800"/>
          </a:xfrm>
        </p:spPr>
        <p:txBody>
          <a:bodyPr>
            <a:normAutofit fontScale="90000"/>
          </a:bodyPr>
          <a:lstStyle/>
          <a:p>
            <a:r>
              <a:rPr lang="sv-SE" sz="4000" dirty="0">
                <a:solidFill>
                  <a:schemeClr val="tx1">
                    <a:lumMod val="75000"/>
                    <a:lumOff val="25000"/>
                  </a:schemeClr>
                </a:solidFill>
              </a:rPr>
              <a:t>Biologisk mångfald (miljö)</a:t>
            </a:r>
            <a:br>
              <a:rPr lang="sv-SE" dirty="0">
                <a:solidFill>
                  <a:schemeClr val="tx1">
                    <a:lumMod val="75000"/>
                    <a:lumOff val="25000"/>
                  </a:schemeClr>
                </a:solidFill>
              </a:rPr>
            </a:br>
            <a:r>
              <a:rPr lang="sv-SE" sz="2400" b="0" dirty="0">
                <a:solidFill>
                  <a:schemeClr val="tx1">
                    <a:lumMod val="75000"/>
                    <a:lumOff val="25000"/>
                  </a:schemeClr>
                </a:solidFill>
              </a:rPr>
              <a:t>Krav enligt regionernas uppförandekod för leverantörer</a:t>
            </a:r>
            <a:br>
              <a:rPr lang="sv-SE" sz="3600" dirty="0">
                <a:solidFill>
                  <a:schemeClr val="tx1">
                    <a:lumMod val="75000"/>
                    <a:lumOff val="25000"/>
                  </a:schemeClr>
                </a:solidFill>
              </a:rPr>
            </a:br>
            <a:endParaRPr lang="sv-SE" dirty="0">
              <a:solidFill>
                <a:schemeClr val="tx1">
                  <a:lumMod val="75000"/>
                  <a:lumOff val="25000"/>
                </a:schemeClr>
              </a:solidFill>
            </a:endParaRPr>
          </a:p>
        </p:txBody>
      </p:sp>
      <p:sp>
        <p:nvSpPr>
          <p:cNvPr id="4" name="textruta 3">
            <a:extLst>
              <a:ext uri="{FF2B5EF4-FFF2-40B4-BE49-F238E27FC236}">
                <a16:creationId xmlns:a16="http://schemas.microsoft.com/office/drawing/2014/main" id="{FC2258AF-5122-D8A5-B805-D807C925F714}"/>
              </a:ext>
            </a:extLst>
          </p:cNvPr>
          <p:cNvSpPr txBox="1"/>
          <p:nvPr/>
        </p:nvSpPr>
        <p:spPr>
          <a:xfrm>
            <a:off x="3655338" y="2905001"/>
            <a:ext cx="7390027" cy="2169825"/>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a:solidFill>
                  <a:schemeClr val="tx1">
                    <a:lumMod val="75000"/>
                    <a:lumOff val="25000"/>
                  </a:schemeClr>
                </a:solidFill>
                <a:latin typeface="Poppins" panose="00000500000000000000" pitchFamily="2" charset="0"/>
                <a:cs typeface="Poppins" panose="00000500000000000000" pitchFamily="2" charset="0"/>
              </a:rPr>
              <a:t>Miljöpåverkan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b="1">
              <a:solidFill>
                <a:schemeClr val="tx1">
                  <a:lumMod val="75000"/>
                  <a:lumOff val="25000"/>
                </a:schemeClr>
              </a:solidFill>
              <a:latin typeface="Poppins" panose="00000500000000000000" pitchFamily="2" charset="0"/>
              <a:cs typeface="Poppins" panose="00000500000000000000" pitchFamily="2" charset="0"/>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Nationell miljölagstiftning följs.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bg1">
                    <a:lumMod val="85000"/>
                  </a:schemeClr>
                </a:solidFill>
                <a:latin typeface="Poppins" panose="00000500000000000000" pitchFamily="2" charset="0"/>
                <a:cs typeface="Poppins" panose="00000500000000000000" pitchFamily="2" charset="0"/>
              </a:rPr>
              <a:t>Klimatåtgärder som bidrar till att uppnå nationella och internationella klimatmål främjas.</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Användningen av jungfruliga råvaror minskas genom kontinuerlig optimering av råvaruanvändningen, ökad återvinning och återanvändning av råmaterial, minimering av avfall och genom erbjudanden och lösningar i linje med en cirkulär ekonomi.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Inga råvaror används från arter som är listade i CITES eller som akut hotade, hotade eller sårbara på IUCN:s rödlista över hotade arter.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Kemikalieanvändningen kontrolleras eller utvärderas. Där så är tillämpligt utförs substitution och/eller implementering av alternativa processer, för att minska farorna för hälsa och miljö och förbättra resurseffektiviteten.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Avfall lagras, hanteras, transporteras och bortskaffas på ett sätt som skyddar arbetstagares hälsa, personer i omgivande samhällen och miljön.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Strategier för effektiv vattenanvändning främjas där så är tillämpligt.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a:solidFill>
                  <a:schemeClr val="tx1">
                    <a:lumMod val="75000"/>
                    <a:lumOff val="25000"/>
                  </a:schemeClr>
                </a:solidFill>
                <a:latin typeface="Poppins" panose="00000500000000000000" pitchFamily="2" charset="0"/>
                <a:cs typeface="Poppins" panose="00000500000000000000" pitchFamily="2" charset="0"/>
              </a:rPr>
              <a:t>Utsläpp som utgör en fara för hälsa och miljö minskas eller elimineras</a:t>
            </a:r>
            <a:endParaRPr kumimoji="0" lang="sv-SE" sz="90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6" name="Platshållare för bildnummer 5">
            <a:extLst>
              <a:ext uri="{FF2B5EF4-FFF2-40B4-BE49-F238E27FC236}">
                <a16:creationId xmlns:a16="http://schemas.microsoft.com/office/drawing/2014/main" id="{AD6103A3-53C2-E108-0E59-310C14EFEA4E}"/>
              </a:ext>
            </a:extLst>
          </p:cNvPr>
          <p:cNvSpPr>
            <a:spLocks noGrp="1"/>
          </p:cNvSpPr>
          <p:nvPr>
            <p:ph type="sldNum" sz="quarter" idx="12"/>
          </p:nvPr>
        </p:nvSpPr>
        <p:spPr/>
        <p:txBody>
          <a:bodyPr/>
          <a:lstStyle/>
          <a:p>
            <a:fld id="{D57F1E4F-1CFF-5643-939E-217C01CDF565}" type="slidenum">
              <a:rPr lang="en-US" smtClean="0"/>
              <a:pPr/>
              <a:t>29</a:t>
            </a:fld>
            <a:endParaRPr lang="en-US"/>
          </a:p>
        </p:txBody>
      </p:sp>
    </p:spTree>
    <p:extLst>
      <p:ext uri="{BB962C8B-B14F-4D97-AF65-F5344CB8AC3E}">
        <p14:creationId xmlns:p14="http://schemas.microsoft.com/office/powerpoint/2010/main" val="9160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text 2">
            <a:extLst>
              <a:ext uri="{FF2B5EF4-FFF2-40B4-BE49-F238E27FC236}">
                <a16:creationId xmlns:a16="http://schemas.microsoft.com/office/drawing/2014/main" id="{11F237EE-B425-7366-369E-E67389E749C2}"/>
              </a:ext>
            </a:extLst>
          </p:cNvPr>
          <p:cNvSpPr txBox="1">
            <a:spLocks/>
          </p:cNvSpPr>
          <p:nvPr/>
        </p:nvSpPr>
        <p:spPr>
          <a:xfrm>
            <a:off x="515938" y="1773238"/>
            <a:ext cx="5102700" cy="405598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100000"/>
              <a:buFont typeface="Arial" panose="020B0604020202020204" pitchFamily="34" charset="0"/>
              <a:buNone/>
              <a:defRPr sz="1800" b="0" i="0" kern="120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sv-SE" sz="800" dirty="0">
                <a:solidFill>
                  <a:schemeClr val="tx1">
                    <a:lumMod val="75000"/>
                    <a:lumOff val="25000"/>
                  </a:schemeClr>
                </a:solidFill>
                <a:latin typeface="Poppins" panose="00000500000000000000" pitchFamily="2" charset="0"/>
                <a:cs typeface="Poppins" panose="00000500000000000000" pitchFamily="2" charset="0"/>
              </a:rPr>
              <a:t>Sveriges regioner har, inom ramen för den nationella samordningen för hållbar upphandling, genomfört en bred kartläggning av risker kopplat till regionernas inköpskategorier. Riskkartläggningen har genomförts utifrån olika hållbarhetsområden som ingår i regionernas uppdaterade uppförandekod för leverantörer. </a:t>
            </a:r>
          </a:p>
          <a:p>
            <a:r>
              <a:rPr lang="sv-SE" sz="800" dirty="0">
                <a:solidFill>
                  <a:schemeClr val="tx1">
                    <a:lumMod val="75000"/>
                    <a:lumOff val="25000"/>
                  </a:schemeClr>
                </a:solidFill>
                <a:latin typeface="Poppins" panose="00000500000000000000" pitchFamily="2" charset="0"/>
                <a:cs typeface="Poppins" panose="00000500000000000000" pitchFamily="2" charset="0"/>
              </a:rPr>
              <a:t>En bred kartläggning genomförs enligt OECD:s vägledning för tillbörlig aktsamhet, för att identifiera områden inom organisationens leverantörskedjor där det är störst sannolikhet för betydande risker som rör ansvarsfullt företagande. Kartläggningen kan bland annat omfatta information om sektorsspecifika, geografiska, produktrelaterade och företagsspecifika riskfaktorer, inklusive kända risker som organisationen har utsatts för eller väntas utsättas för. </a:t>
            </a:r>
          </a:p>
          <a:p>
            <a:r>
              <a:rPr lang="sv-SE" sz="800" dirty="0">
                <a:solidFill>
                  <a:schemeClr val="tx1">
                    <a:lumMod val="75000"/>
                    <a:lumOff val="25000"/>
                  </a:schemeClr>
                </a:solidFill>
                <a:latin typeface="Poppins" panose="00000500000000000000" pitchFamily="2" charset="0"/>
                <a:cs typeface="Poppins" panose="00000500000000000000" pitchFamily="2" charset="0"/>
              </a:rPr>
              <a:t>Syftet med denna riskkartläggning är att möjliggöra prioritering av regionernas inköpskategorier inför kommande programperiod (2026-2030). Kartläggningen ska ge regionerna en överskådlig bild av inköpskategorier där höga risker föreligger, samt vilka hållbarhetsområden som behöver adresseras för respektive högriskkategori.</a:t>
            </a:r>
          </a:p>
          <a:p>
            <a:r>
              <a:rPr lang="sv-SE" sz="800" dirty="0">
                <a:solidFill>
                  <a:schemeClr val="tx1">
                    <a:lumMod val="75000"/>
                    <a:lumOff val="25000"/>
                  </a:schemeClr>
                </a:solidFill>
                <a:latin typeface="Poppins" panose="00000500000000000000" pitchFamily="2" charset="0"/>
                <a:cs typeface="Poppins" panose="00000500000000000000" pitchFamily="2" charset="0"/>
              </a:rPr>
              <a:t>De prioriterade inköpskategorierna bör sedan utvärderas vidare i enlighet med OECD:s vägledning punkt 2.2.</a:t>
            </a:r>
          </a:p>
          <a:p>
            <a:endParaRPr lang="sv-SE" sz="900" dirty="0">
              <a:solidFill>
                <a:schemeClr val="tx1">
                  <a:lumMod val="75000"/>
                  <a:lumOff val="25000"/>
                </a:schemeClr>
              </a:solidFill>
            </a:endParaRPr>
          </a:p>
          <a:p>
            <a:endParaRPr lang="sv-SE" sz="900" dirty="0">
              <a:solidFill>
                <a:schemeClr val="tx1">
                  <a:lumMod val="75000"/>
                  <a:lumOff val="25000"/>
                </a:schemeClr>
              </a:solidFill>
            </a:endParaRPr>
          </a:p>
          <a:p>
            <a:endParaRPr lang="sv-SE" sz="900" dirty="0">
              <a:solidFill>
                <a:schemeClr val="tx1">
                  <a:lumMod val="75000"/>
                  <a:lumOff val="25000"/>
                </a:schemeClr>
              </a:solidFill>
            </a:endParaRPr>
          </a:p>
          <a:p>
            <a:endParaRPr lang="sv-SE" sz="900" dirty="0">
              <a:solidFill>
                <a:schemeClr val="tx1">
                  <a:lumMod val="75000"/>
                  <a:lumOff val="25000"/>
                </a:schemeClr>
              </a:solidFill>
            </a:endParaRPr>
          </a:p>
          <a:p>
            <a:endParaRPr lang="sv-SE" sz="900" dirty="0">
              <a:solidFill>
                <a:schemeClr val="tx1">
                  <a:lumMod val="75000"/>
                  <a:lumOff val="25000"/>
                </a:schemeClr>
              </a:solidFill>
            </a:endParaRPr>
          </a:p>
        </p:txBody>
      </p:sp>
      <p:sp>
        <p:nvSpPr>
          <p:cNvPr id="7" name="Platshållare för bildnummer 4">
            <a:extLst>
              <a:ext uri="{FF2B5EF4-FFF2-40B4-BE49-F238E27FC236}">
                <a16:creationId xmlns:a16="http://schemas.microsoft.com/office/drawing/2014/main" id="{C38953A7-C8F7-8D07-4BAC-582396EDAD2F}"/>
              </a:ext>
            </a:extLst>
          </p:cNvPr>
          <p:cNvSpPr>
            <a:spLocks noGrp="1"/>
          </p:cNvSpPr>
          <p:nvPr>
            <p:ph type="sldNum" sz="quarter" idx="12"/>
          </p:nvPr>
        </p:nvSpPr>
        <p:spPr>
          <a:xfrm>
            <a:off x="8610600" y="6356350"/>
            <a:ext cx="2743200" cy="365125"/>
          </a:xfrm>
        </p:spPr>
        <p:txBody>
          <a:bodyPr/>
          <a:lstStyle/>
          <a:p>
            <a:fld id="{B5CEABB6-07DC-46E8-9B57-56EC44A396E5}" type="slidenum">
              <a:rPr lang="en-US" smtClean="0"/>
              <a:t>3</a:t>
            </a:fld>
            <a:endParaRPr lang="en-US"/>
          </a:p>
        </p:txBody>
      </p:sp>
      <p:sp>
        <p:nvSpPr>
          <p:cNvPr id="11" name="Rubrik 1">
            <a:extLst>
              <a:ext uri="{FF2B5EF4-FFF2-40B4-BE49-F238E27FC236}">
                <a16:creationId xmlns:a16="http://schemas.microsoft.com/office/drawing/2014/main" id="{D31A4336-AD55-B04A-DFA2-9BCFC94843B7}"/>
              </a:ext>
            </a:extLst>
          </p:cNvPr>
          <p:cNvSpPr>
            <a:spLocks noGrp="1"/>
          </p:cNvSpPr>
          <p:nvPr>
            <p:ph type="title"/>
          </p:nvPr>
        </p:nvSpPr>
        <p:spPr>
          <a:xfrm>
            <a:off x="448827" y="448516"/>
            <a:ext cx="9190800" cy="1204912"/>
          </a:xfrm>
        </p:spPr>
        <p:txBody>
          <a:bodyPr/>
          <a:lstStyle/>
          <a:p>
            <a:r>
              <a:rPr lang="sv-SE" dirty="0"/>
              <a:t>Uppdrag och syfte</a:t>
            </a:r>
          </a:p>
        </p:txBody>
      </p:sp>
      <p:sp>
        <p:nvSpPr>
          <p:cNvPr id="5" name="Rektangel 4">
            <a:extLst>
              <a:ext uri="{FF2B5EF4-FFF2-40B4-BE49-F238E27FC236}">
                <a16:creationId xmlns:a16="http://schemas.microsoft.com/office/drawing/2014/main" id="{39564ED5-EC0F-5E13-930C-5681A4163042}"/>
              </a:ext>
            </a:extLst>
          </p:cNvPr>
          <p:cNvSpPr/>
          <p:nvPr/>
        </p:nvSpPr>
        <p:spPr>
          <a:xfrm>
            <a:off x="515938" y="4323919"/>
            <a:ext cx="5085920" cy="152399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r>
              <a:rPr lang="sv-SE" sz="800" b="1"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rPr>
              <a:t>Kriterier för uppdrag: </a:t>
            </a:r>
          </a:p>
          <a:p>
            <a:pPr algn="l"/>
            <a:endParaRPr lang="sv-SE" sz="900" b="1"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endParaRPr>
          </a:p>
          <a:p>
            <a:pPr marL="171450" indent="-171450" algn="l">
              <a:buBlip>
                <a:blip r:embed="rId2">
                  <a:extLst>
                    <a:ext uri="{96DAC541-7B7A-43D3-8B79-37D633B846F1}">
                      <asvg:svgBlip xmlns:asvg="http://schemas.microsoft.com/office/drawing/2016/SVG/main" r:embed="rId3"/>
                    </a:ext>
                  </a:extLst>
                </a:blip>
              </a:buBlip>
            </a:pPr>
            <a:r>
              <a:rPr lang="sv-SE" sz="800"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rPr>
              <a:t>Lättöverskådligt för att medarbetare inom regionerna enkelt ska kunna få en förståelse för risker i leverantörskedjor för inköpskategorier</a:t>
            </a:r>
          </a:p>
          <a:p>
            <a:pPr marL="171450" indent="-171450" algn="l">
              <a:buBlip>
                <a:blip r:embed="rId2">
                  <a:extLst>
                    <a:ext uri="{96DAC541-7B7A-43D3-8B79-37D633B846F1}">
                      <asvg:svgBlip xmlns:asvg="http://schemas.microsoft.com/office/drawing/2016/SVG/main" r:embed="rId3"/>
                    </a:ext>
                  </a:extLst>
                </a:blip>
              </a:buBlip>
            </a:pPr>
            <a:r>
              <a:rPr lang="sv-SE" sz="800"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rPr>
              <a:t>Utgå ifrån befintlig information om risker (utifrån tidigare material), men även beakta nya risker som tillkommit sedan 2021</a:t>
            </a:r>
          </a:p>
          <a:p>
            <a:pPr marL="171450" indent="-171450" algn="l">
              <a:buBlip>
                <a:blip r:embed="rId2">
                  <a:extLst>
                    <a:ext uri="{96DAC541-7B7A-43D3-8B79-37D633B846F1}">
                      <asvg:svgBlip xmlns:asvg="http://schemas.microsoft.com/office/drawing/2016/SVG/main" r:embed="rId3"/>
                    </a:ext>
                  </a:extLst>
                </a:blip>
              </a:buBlip>
            </a:pPr>
            <a:r>
              <a:rPr lang="sv-SE" sz="800"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rPr>
              <a:t>Dela in risker utifrån områden i regionernas uppdaterade uppförandekod för leverantörer. </a:t>
            </a:r>
          </a:p>
          <a:p>
            <a:pPr marL="171450" indent="-171450" algn="l">
              <a:buBlip>
                <a:blip r:embed="rId2">
                  <a:extLst>
                    <a:ext uri="{96DAC541-7B7A-43D3-8B79-37D633B846F1}">
                      <asvg:svgBlip xmlns:asvg="http://schemas.microsoft.com/office/drawing/2016/SVG/main" r:embed="rId3"/>
                    </a:ext>
                  </a:extLst>
                </a:blip>
              </a:buBlip>
            </a:pPr>
            <a:r>
              <a:rPr lang="sv-SE" sz="800" dirty="0">
                <a:solidFill>
                  <a:schemeClr val="tx1">
                    <a:lumMod val="75000"/>
                    <a:lumOff val="25000"/>
                  </a:schemeClr>
                </a:solidFill>
                <a:latin typeface="Poppins" panose="00000500000000000000" pitchFamily="2" charset="0"/>
                <a:ea typeface="Open Sans" panose="020B0606030504020204" pitchFamily="34" charset="0"/>
                <a:cs typeface="Poppins" panose="00000500000000000000" pitchFamily="2" charset="0"/>
              </a:rPr>
              <a:t>Skapa ett underlag för prioritering inför kommande programperiod</a:t>
            </a:r>
          </a:p>
        </p:txBody>
      </p:sp>
    </p:spTree>
    <p:extLst>
      <p:ext uri="{BB962C8B-B14F-4D97-AF65-F5344CB8AC3E}">
        <p14:creationId xmlns:p14="http://schemas.microsoft.com/office/powerpoint/2010/main" val="3948702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4F914-7E79-309E-AE72-839E2CAA1320}"/>
            </a:ext>
          </a:extLst>
        </p:cNvPr>
        <p:cNvGrpSpPr/>
        <p:nvPr/>
      </p:nvGrpSpPr>
      <p:grpSpPr>
        <a:xfrm>
          <a:off x="0" y="0"/>
          <a:ext cx="0" cy="0"/>
          <a:chOff x="0" y="0"/>
          <a:chExt cx="0" cy="0"/>
        </a:xfrm>
      </p:grpSpPr>
      <p:sp>
        <p:nvSpPr>
          <p:cNvPr id="2" name="Rektangel 1">
            <a:extLst>
              <a:ext uri="{FF2B5EF4-FFF2-40B4-BE49-F238E27FC236}">
                <a16:creationId xmlns:a16="http://schemas.microsoft.com/office/drawing/2014/main" id="{BC6BDB93-5192-EC12-3545-AF433E975132}"/>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5" name="Rektangel: rundade hörn 4">
            <a:extLst>
              <a:ext uri="{FF2B5EF4-FFF2-40B4-BE49-F238E27FC236}">
                <a16:creationId xmlns:a16="http://schemas.microsoft.com/office/drawing/2014/main" id="{C9202B8F-9A11-3FC4-4935-B33B4AB77B38}"/>
              </a:ext>
            </a:extLst>
          </p:cNvPr>
          <p:cNvSpPr/>
          <p:nvPr/>
        </p:nvSpPr>
        <p:spPr>
          <a:xfrm>
            <a:off x="144586"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CF7880B2-811A-8F22-001A-F7428035961A}"/>
              </a:ext>
            </a:extLst>
          </p:cNvPr>
          <p:cNvSpPr/>
          <p:nvPr/>
        </p:nvSpPr>
        <p:spPr>
          <a:xfrm>
            <a:off x="1385765" y="194870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Energi</a:t>
            </a:r>
          </a:p>
        </p:txBody>
      </p:sp>
      <p:sp>
        <p:nvSpPr>
          <p:cNvPr id="7" name="Rektangel: rundade hörn 6">
            <a:extLst>
              <a:ext uri="{FF2B5EF4-FFF2-40B4-BE49-F238E27FC236}">
                <a16:creationId xmlns:a16="http://schemas.microsoft.com/office/drawing/2014/main" id="{BC4AB91C-6A43-50EC-971D-F050319E6AF3}"/>
              </a:ext>
            </a:extLst>
          </p:cNvPr>
          <p:cNvSpPr/>
          <p:nvPr/>
        </p:nvSpPr>
        <p:spPr>
          <a:xfrm>
            <a:off x="2592089" y="194870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7C6FC5B3-78B7-7777-77F7-BEAF8F04E20F}"/>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Fleet</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managment</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endParaRPr>
          </a:p>
        </p:txBody>
      </p:sp>
      <p:sp>
        <p:nvSpPr>
          <p:cNvPr id="9" name="Rektangel: rundade hörn 8">
            <a:extLst>
              <a:ext uri="{FF2B5EF4-FFF2-40B4-BE49-F238E27FC236}">
                <a16:creationId xmlns:a16="http://schemas.microsoft.com/office/drawing/2014/main" id="{6009AA65-831D-D3BE-A400-0DB4F9F0D7A0}"/>
              </a:ext>
            </a:extLst>
          </p:cNvPr>
          <p:cNvSpPr/>
          <p:nvPr/>
        </p:nvSpPr>
        <p:spPr>
          <a:xfrm>
            <a:off x="5024755" y="1947356"/>
            <a:ext cx="996697" cy="280702"/>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4A65D252-8A50-9EC7-8719-07F47A509188}"/>
              </a:ext>
            </a:extLst>
          </p:cNvPr>
          <p:cNvSpPr/>
          <p:nvPr/>
        </p:nvSpPr>
        <p:spPr>
          <a:xfrm>
            <a:off x="6230637" y="1948700"/>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35452FA6-A63F-84B6-420D-B5A622ECB446}"/>
              </a:ext>
            </a:extLst>
          </p:cNvPr>
          <p:cNvSpPr/>
          <p:nvPr/>
        </p:nvSpPr>
        <p:spPr>
          <a:xfrm>
            <a:off x="7462208" y="1947356"/>
            <a:ext cx="996697" cy="282046"/>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Diabetesspecifika förbrukningsvaror</a:t>
            </a:r>
          </a:p>
        </p:txBody>
      </p:sp>
      <p:sp>
        <p:nvSpPr>
          <p:cNvPr id="12" name="Rektangel: rundade hörn 11">
            <a:extLst>
              <a:ext uri="{FF2B5EF4-FFF2-40B4-BE49-F238E27FC236}">
                <a16:creationId xmlns:a16="http://schemas.microsoft.com/office/drawing/2014/main" id="{F1D189AF-7782-5F66-5472-388BE9C6CCD5}"/>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HR</a:t>
            </a:r>
          </a:p>
        </p:txBody>
      </p:sp>
      <p:sp>
        <p:nvSpPr>
          <p:cNvPr id="13" name="Rektangel: rundade hörn 12">
            <a:extLst>
              <a:ext uri="{FF2B5EF4-FFF2-40B4-BE49-F238E27FC236}">
                <a16:creationId xmlns:a16="http://schemas.microsoft.com/office/drawing/2014/main" id="{CC298BA7-938E-EC55-CB58-8D8940C0F975}"/>
              </a:ext>
            </a:extLst>
          </p:cNvPr>
          <p:cNvSpPr/>
          <p:nvPr/>
        </p:nvSpPr>
        <p:spPr>
          <a:xfrm>
            <a:off x="1385765" y="2276649"/>
            <a:ext cx="996697" cy="271442"/>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41F35319-9555-7121-3747-98551873FD6F}"/>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2486BFDF-78CA-6DB3-71BC-E1495855FEB6}"/>
              </a:ext>
            </a:extLst>
          </p:cNvPr>
          <p:cNvSpPr/>
          <p:nvPr/>
        </p:nvSpPr>
        <p:spPr>
          <a:xfrm>
            <a:off x="3833268" y="2274234"/>
            <a:ext cx="996697" cy="273284"/>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Personbilar</a:t>
            </a:r>
          </a:p>
        </p:txBody>
      </p:sp>
      <p:sp>
        <p:nvSpPr>
          <p:cNvPr id="16" name="Rektangel: rundade hörn 15">
            <a:extLst>
              <a:ext uri="{FF2B5EF4-FFF2-40B4-BE49-F238E27FC236}">
                <a16:creationId xmlns:a16="http://schemas.microsoft.com/office/drawing/2014/main" id="{A48EA03E-34A2-3502-89F4-5B7CB12260EA}"/>
              </a:ext>
            </a:extLst>
          </p:cNvPr>
          <p:cNvSpPr/>
          <p:nvPr/>
        </p:nvSpPr>
        <p:spPr>
          <a:xfrm>
            <a:off x="5024755" y="2274234"/>
            <a:ext cx="996697" cy="273284"/>
          </a:xfrm>
          <a:prstGeom prst="roundRect">
            <a:avLst>
              <a:gd name="adj" fmla="val 15854"/>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Logistik &amp; transport</a:t>
            </a:r>
          </a:p>
        </p:txBody>
      </p:sp>
      <p:sp>
        <p:nvSpPr>
          <p:cNvPr id="17" name="Rektangel: rundade hörn 16">
            <a:extLst>
              <a:ext uri="{FF2B5EF4-FFF2-40B4-BE49-F238E27FC236}">
                <a16:creationId xmlns:a16="http://schemas.microsoft.com/office/drawing/2014/main" id="{0375DF68-3D16-5337-1576-2386090CFF64}"/>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Outsourcing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facility</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management</a:t>
            </a:r>
          </a:p>
        </p:txBody>
      </p:sp>
      <p:sp>
        <p:nvSpPr>
          <p:cNvPr id="18" name="Rektangel: rundade hörn 17">
            <a:extLst>
              <a:ext uri="{FF2B5EF4-FFF2-40B4-BE49-F238E27FC236}">
                <a16:creationId xmlns:a16="http://schemas.microsoft.com/office/drawing/2014/main" id="{A67E78D4-CA41-769A-A82E-25707C7B8BAE}"/>
              </a:ext>
            </a:extLst>
          </p:cNvPr>
          <p:cNvSpPr/>
          <p:nvPr/>
        </p:nvSpPr>
        <p:spPr>
          <a:xfrm>
            <a:off x="7462208" y="2274233"/>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Generella förbrukningsvaror</a:t>
            </a:r>
          </a:p>
        </p:txBody>
      </p:sp>
      <p:sp>
        <p:nvSpPr>
          <p:cNvPr id="19" name="Rektangel: rundade hörn 18">
            <a:extLst>
              <a:ext uri="{FF2B5EF4-FFF2-40B4-BE49-F238E27FC236}">
                <a16:creationId xmlns:a16="http://schemas.microsoft.com/office/drawing/2014/main" id="{3E305B9F-D900-3B7E-89BF-24A7F6125F80}"/>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ED4A876F-C581-79E1-C5F7-523B781A6642}"/>
              </a:ext>
            </a:extLst>
          </p:cNvPr>
          <p:cNvSpPr/>
          <p:nvPr/>
        </p:nvSpPr>
        <p:spPr>
          <a:xfrm>
            <a:off x="1385764" y="2603580"/>
            <a:ext cx="996697" cy="271443"/>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D84607EF-D998-F302-2F30-5449D5860627}"/>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IT- Mjukvara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vårdrelaterad</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E-hälsa</a:t>
            </a:r>
          </a:p>
        </p:txBody>
      </p:sp>
      <p:sp>
        <p:nvSpPr>
          <p:cNvPr id="22" name="Rektangel: rundade hörn 21">
            <a:extLst>
              <a:ext uri="{FF2B5EF4-FFF2-40B4-BE49-F238E27FC236}">
                <a16:creationId xmlns:a16="http://schemas.microsoft.com/office/drawing/2014/main" id="{703DDC70-A4CF-CEA0-6037-BC867BE88C30}"/>
              </a:ext>
            </a:extLst>
          </p:cNvPr>
          <p:cNvSpPr/>
          <p:nvPr/>
        </p:nvSpPr>
        <p:spPr>
          <a:xfrm>
            <a:off x="3833267" y="2602372"/>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Bussar</a:t>
            </a:r>
          </a:p>
        </p:txBody>
      </p:sp>
      <p:sp>
        <p:nvSpPr>
          <p:cNvPr id="23" name="Rektangel: rundade hörn 22">
            <a:extLst>
              <a:ext uri="{FF2B5EF4-FFF2-40B4-BE49-F238E27FC236}">
                <a16:creationId xmlns:a16="http://schemas.microsoft.com/office/drawing/2014/main" id="{982FAC8E-F6DA-4FCF-BBCA-010F10D860A6}"/>
              </a:ext>
            </a:extLst>
          </p:cNvPr>
          <p:cNvSpPr/>
          <p:nvPr/>
        </p:nvSpPr>
        <p:spPr>
          <a:xfrm>
            <a:off x="5024755" y="2602372"/>
            <a:ext cx="996697" cy="272651"/>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Persontransport</a:t>
            </a:r>
          </a:p>
        </p:txBody>
      </p:sp>
      <p:sp>
        <p:nvSpPr>
          <p:cNvPr id="24" name="Rektangel: rundade hörn 23">
            <a:extLst>
              <a:ext uri="{FF2B5EF4-FFF2-40B4-BE49-F238E27FC236}">
                <a16:creationId xmlns:a16="http://schemas.microsoft.com/office/drawing/2014/main" id="{A7B2F99C-660B-592D-11D0-8EB87F8939F7}"/>
              </a:ext>
            </a:extLst>
          </p:cNvPr>
          <p:cNvSpPr/>
          <p:nvPr/>
        </p:nvSpPr>
        <p:spPr>
          <a:xfrm>
            <a:off x="7462208" y="2604161"/>
            <a:ext cx="996697" cy="276280"/>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203F6334-F142-89D7-705A-E97670949FAE}"/>
              </a:ext>
            </a:extLst>
          </p:cNvPr>
          <p:cNvSpPr/>
          <p:nvPr/>
        </p:nvSpPr>
        <p:spPr>
          <a:xfrm>
            <a:off x="144585" y="2935211"/>
            <a:ext cx="996697" cy="271443"/>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320F55A6-32BE-C4F4-BAF0-766FDBB3F5E1}"/>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144867CC-F41E-7D17-A296-AEAD84F53A80}"/>
              </a:ext>
            </a:extLst>
          </p:cNvPr>
          <p:cNvSpPr/>
          <p:nvPr/>
        </p:nvSpPr>
        <p:spPr>
          <a:xfrm>
            <a:off x="3833267" y="2941083"/>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1827C0AF-0FFE-A9A0-6EE0-8B7EBC608932}"/>
              </a:ext>
            </a:extLst>
          </p:cNvPr>
          <p:cNvSpPr/>
          <p:nvPr/>
        </p:nvSpPr>
        <p:spPr>
          <a:xfrm>
            <a:off x="5024754" y="2941083"/>
            <a:ext cx="996697" cy="26144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7887AD0D-3389-BBBE-7549-DA6D5CFFCFDD}"/>
              </a:ext>
            </a:extLst>
          </p:cNvPr>
          <p:cNvSpPr/>
          <p:nvPr/>
        </p:nvSpPr>
        <p:spPr>
          <a:xfrm>
            <a:off x="2577859" y="3261882"/>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IT Arbetsplats</a:t>
            </a:r>
          </a:p>
        </p:txBody>
      </p:sp>
      <p:sp>
        <p:nvSpPr>
          <p:cNvPr id="30" name="Rektangel: rundade hörn 29">
            <a:extLst>
              <a:ext uri="{FF2B5EF4-FFF2-40B4-BE49-F238E27FC236}">
                <a16:creationId xmlns:a16="http://schemas.microsoft.com/office/drawing/2014/main" id="{FE42A5AC-F052-6E17-DC28-0E64AF90FC48}"/>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987E86F3-1DD1-2EF1-30B2-434B90788FDB}"/>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C4718467-9E94-CCA4-3D2C-771F426FC1D7}"/>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BF2BA7E0-7EF3-4880-58AF-D45E7B26AE8A}"/>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34" name="Rektangel: rundade hörn 33">
            <a:extLst>
              <a:ext uri="{FF2B5EF4-FFF2-40B4-BE49-F238E27FC236}">
                <a16:creationId xmlns:a16="http://schemas.microsoft.com/office/drawing/2014/main" id="{5B7D445B-9C3F-FEEB-FDE0-5CD202EDE4DA}"/>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Fastighet</a:t>
            </a:r>
          </a:p>
        </p:txBody>
      </p:sp>
      <p:sp>
        <p:nvSpPr>
          <p:cNvPr id="35" name="Likbent triangel 34">
            <a:extLst>
              <a:ext uri="{FF2B5EF4-FFF2-40B4-BE49-F238E27FC236}">
                <a16:creationId xmlns:a16="http://schemas.microsoft.com/office/drawing/2014/main" id="{15619358-12FF-677F-B54C-6F6038AFC068}"/>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36" name="Rektangel: rundade hörn 35">
            <a:extLst>
              <a:ext uri="{FF2B5EF4-FFF2-40B4-BE49-F238E27FC236}">
                <a16:creationId xmlns:a16="http://schemas.microsoft.com/office/drawing/2014/main" id="{9AA44CAE-2214-3DB9-5FBF-E88D5997EEFB}"/>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Kommunika-tion</a:t>
            </a:r>
          </a:p>
        </p:txBody>
      </p:sp>
      <p:sp>
        <p:nvSpPr>
          <p:cNvPr id="37" name="Likbent triangel 36">
            <a:extLst>
              <a:ext uri="{FF2B5EF4-FFF2-40B4-BE49-F238E27FC236}">
                <a16:creationId xmlns:a16="http://schemas.microsoft.com/office/drawing/2014/main" id="{A0946EAD-97DC-6F01-0457-971E5B1D791F}"/>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38" name="Rektangel: rundade hörn 37">
            <a:extLst>
              <a:ext uri="{FF2B5EF4-FFF2-40B4-BE49-F238E27FC236}">
                <a16:creationId xmlns:a16="http://schemas.microsoft.com/office/drawing/2014/main" id="{9E1FC512-0C3E-4907-8EC0-08DBDB527EE4}"/>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Fordon</a:t>
            </a:r>
          </a:p>
        </p:txBody>
      </p:sp>
      <p:sp>
        <p:nvSpPr>
          <p:cNvPr id="39" name="Likbent triangel 38">
            <a:extLst>
              <a:ext uri="{FF2B5EF4-FFF2-40B4-BE49-F238E27FC236}">
                <a16:creationId xmlns:a16="http://schemas.microsoft.com/office/drawing/2014/main" id="{E18BB9F4-4D0B-EA67-B400-B0CEEC388B93}"/>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40" name="Rektangel: rundade hörn 39">
            <a:extLst>
              <a:ext uri="{FF2B5EF4-FFF2-40B4-BE49-F238E27FC236}">
                <a16:creationId xmlns:a16="http://schemas.microsoft.com/office/drawing/2014/main" id="{24AEEE5E-FBD6-F7B9-3D55-F15E09C333EC}"/>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Transporter</a:t>
            </a:r>
          </a:p>
        </p:txBody>
      </p:sp>
      <p:sp>
        <p:nvSpPr>
          <p:cNvPr id="41" name="Likbent triangel 40">
            <a:extLst>
              <a:ext uri="{FF2B5EF4-FFF2-40B4-BE49-F238E27FC236}">
                <a16:creationId xmlns:a16="http://schemas.microsoft.com/office/drawing/2014/main" id="{EF07253D-E5B0-C19F-28EA-CAD818AD0017}"/>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42" name="Rektangel: rundade hörn 41">
            <a:extLst>
              <a:ext uri="{FF2B5EF4-FFF2-40B4-BE49-F238E27FC236}">
                <a16:creationId xmlns:a16="http://schemas.microsoft.com/office/drawing/2014/main" id="{0EAB2B80-268E-E96D-6B5B-A81C93153EF3}"/>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10899355-D9FD-ABB2-C5B5-2CEB5415506B}"/>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44" name="Rektangel: rundade hörn 43">
            <a:extLst>
              <a:ext uri="{FF2B5EF4-FFF2-40B4-BE49-F238E27FC236}">
                <a16:creationId xmlns:a16="http://schemas.microsoft.com/office/drawing/2014/main" id="{3A0752A5-D64B-A0B6-35B7-50217F2F3170}"/>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2A492A8E-5696-6F70-66BE-A72D8FA65C71}"/>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46" name="Rektangel: rundade hörn 45">
            <a:extLst>
              <a:ext uri="{FF2B5EF4-FFF2-40B4-BE49-F238E27FC236}">
                <a16:creationId xmlns:a16="http://schemas.microsoft.com/office/drawing/2014/main" id="{4E2C4085-24E4-4278-87AD-A193DD8D3BCB}"/>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DA851AA4-6417-86F3-5513-D531FA5D7A15}"/>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48" name="Rektangel: rundade hörn 47">
            <a:extLst>
              <a:ext uri="{FF2B5EF4-FFF2-40B4-BE49-F238E27FC236}">
                <a16:creationId xmlns:a16="http://schemas.microsoft.com/office/drawing/2014/main" id="{0D3A77B6-F808-5E4A-9951-D45D3C0246CA}"/>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F0B2490E-0D76-93CF-681F-5A9DEEC4A13D}"/>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50" name="Rektangel: rundade hörn 49">
            <a:extLst>
              <a:ext uri="{FF2B5EF4-FFF2-40B4-BE49-F238E27FC236}">
                <a16:creationId xmlns:a16="http://schemas.microsoft.com/office/drawing/2014/main" id="{E4F34D2B-7572-AF20-AE84-4F20AE79027D}"/>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BDEE6968-3737-A150-D880-EA015C8451C5}"/>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52" name="Rektangel: rundade hörn 51">
            <a:extLst>
              <a:ext uri="{FF2B5EF4-FFF2-40B4-BE49-F238E27FC236}">
                <a16:creationId xmlns:a16="http://schemas.microsoft.com/office/drawing/2014/main" id="{F2532590-F896-217D-446F-39D7B141F51C}"/>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Dosdispensering</a:t>
            </a:r>
          </a:p>
        </p:txBody>
      </p:sp>
      <p:sp>
        <p:nvSpPr>
          <p:cNvPr id="53" name="Rektangel: rundade hörn 52">
            <a:extLst>
              <a:ext uri="{FF2B5EF4-FFF2-40B4-BE49-F238E27FC236}">
                <a16:creationId xmlns:a16="http://schemas.microsoft.com/office/drawing/2014/main" id="{897F94A7-44C7-DC49-8965-3537248950FC}"/>
              </a:ext>
            </a:extLst>
          </p:cNvPr>
          <p:cNvSpPr/>
          <p:nvPr/>
        </p:nvSpPr>
        <p:spPr>
          <a:xfrm>
            <a:off x="8674930" y="2274233"/>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Läkemedel</a:t>
            </a:r>
          </a:p>
        </p:txBody>
      </p:sp>
      <p:sp>
        <p:nvSpPr>
          <p:cNvPr id="54" name="Rektangel: rundade hörn 53">
            <a:extLst>
              <a:ext uri="{FF2B5EF4-FFF2-40B4-BE49-F238E27FC236}">
                <a16:creationId xmlns:a16="http://schemas.microsoft.com/office/drawing/2014/main" id="{15315975-CEAE-16A7-3E4D-14FBA1FFA85C}"/>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Läkemedels-försörjning sjukhus</a:t>
            </a:r>
          </a:p>
        </p:txBody>
      </p:sp>
      <p:sp>
        <p:nvSpPr>
          <p:cNvPr id="55" name="Rektangel: rundade hörn 54">
            <a:extLst>
              <a:ext uri="{FF2B5EF4-FFF2-40B4-BE49-F238E27FC236}">
                <a16:creationId xmlns:a16="http://schemas.microsoft.com/office/drawing/2014/main" id="{F90DF3CB-DF82-0A5F-03A1-96A5904BB14F}"/>
              </a:ext>
            </a:extLst>
          </p:cNvPr>
          <p:cNvSpPr/>
          <p:nvPr/>
        </p:nvSpPr>
        <p:spPr>
          <a:xfrm>
            <a:off x="11049294" y="1955544"/>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Anestesi &amp; intensivvård </a:t>
            </a:r>
          </a:p>
        </p:txBody>
      </p:sp>
      <p:sp>
        <p:nvSpPr>
          <p:cNvPr id="56" name="Rektangel: rundade hörn 55">
            <a:extLst>
              <a:ext uri="{FF2B5EF4-FFF2-40B4-BE49-F238E27FC236}">
                <a16:creationId xmlns:a16="http://schemas.microsoft.com/office/drawing/2014/main" id="{9DFACFE9-32EC-EA75-65C1-A974733A07C1}"/>
              </a:ext>
            </a:extLst>
          </p:cNvPr>
          <p:cNvSpPr/>
          <p:nvPr/>
        </p:nvSpPr>
        <p:spPr>
          <a:xfrm>
            <a:off x="11049294"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lumMod val="75000"/>
                    <a:lumOff val="25000"/>
                  </a:schemeClr>
                </a:solidFill>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FB6F98F7-8EE3-A9B4-A3BE-869F1AD7A32E}"/>
              </a:ext>
            </a:extLst>
          </p:cNvPr>
          <p:cNvSpPr/>
          <p:nvPr/>
        </p:nvSpPr>
        <p:spPr>
          <a:xfrm>
            <a:off x="11049293" y="2598744"/>
            <a:ext cx="996697" cy="27627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D44FEAD4-1768-F56F-D725-5DC2A5778B29}"/>
              </a:ext>
            </a:extLst>
          </p:cNvPr>
          <p:cNvSpPr/>
          <p:nvPr/>
        </p:nvSpPr>
        <p:spPr>
          <a:xfrm>
            <a:off x="3833267" y="357634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41FEAE6E-B4BB-A20D-2ED7-667F271B0467}"/>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Ombyggnad fordon</a:t>
            </a:r>
          </a:p>
        </p:txBody>
      </p:sp>
      <p:sp>
        <p:nvSpPr>
          <p:cNvPr id="60" name="Rektangel: rundade hörn 59">
            <a:extLst>
              <a:ext uri="{FF2B5EF4-FFF2-40B4-BE49-F238E27FC236}">
                <a16:creationId xmlns:a16="http://schemas.microsoft.com/office/drawing/2014/main" id="{442EDC8D-64FE-C8D4-760B-B3C7E8D5ECB8}"/>
              </a:ext>
            </a:extLst>
          </p:cNvPr>
          <p:cNvSpPr/>
          <p:nvPr/>
        </p:nvSpPr>
        <p:spPr>
          <a:xfrm>
            <a:off x="3833266" y="423218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Tåg</a:t>
            </a:r>
          </a:p>
        </p:txBody>
      </p:sp>
      <p:sp>
        <p:nvSpPr>
          <p:cNvPr id="61" name="Rektangel: rundade hörn 60">
            <a:extLst>
              <a:ext uri="{FF2B5EF4-FFF2-40B4-BE49-F238E27FC236}">
                <a16:creationId xmlns:a16="http://schemas.microsoft.com/office/drawing/2014/main" id="{D5378A8A-03E3-8F39-B03F-8205BC7F9D91}"/>
              </a:ext>
            </a:extLst>
          </p:cNvPr>
          <p:cNvSpPr/>
          <p:nvPr/>
        </p:nvSpPr>
        <p:spPr>
          <a:xfrm>
            <a:off x="3833266" y="4564848"/>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Utryckningsfordon</a:t>
            </a:r>
          </a:p>
        </p:txBody>
      </p:sp>
      <p:sp>
        <p:nvSpPr>
          <p:cNvPr id="62" name="Rektangel: rundade hörn 61">
            <a:extLst>
              <a:ext uri="{FF2B5EF4-FFF2-40B4-BE49-F238E27FC236}">
                <a16:creationId xmlns:a16="http://schemas.microsoft.com/office/drawing/2014/main" id="{711B0223-1C7D-1423-FA6B-CC216D1C0A98}"/>
              </a:ext>
            </a:extLst>
          </p:cNvPr>
          <p:cNvSpPr/>
          <p:nvPr/>
        </p:nvSpPr>
        <p:spPr>
          <a:xfrm>
            <a:off x="3833265" y="489398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Övriga fordon</a:t>
            </a:r>
          </a:p>
        </p:txBody>
      </p:sp>
      <p:sp>
        <p:nvSpPr>
          <p:cNvPr id="63" name="Rektangel: rundade hörn 62">
            <a:extLst>
              <a:ext uri="{FF2B5EF4-FFF2-40B4-BE49-F238E27FC236}">
                <a16:creationId xmlns:a16="http://schemas.microsoft.com/office/drawing/2014/main" id="{71E9AD93-64BA-A914-BCC7-346E59B0C405}"/>
              </a:ext>
            </a:extLst>
          </p:cNvPr>
          <p:cNvSpPr/>
          <p:nvPr/>
        </p:nvSpPr>
        <p:spPr>
          <a:xfrm>
            <a:off x="3833264" y="5217719"/>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Övriga fordonsrelaterade kostnader</a:t>
            </a:r>
          </a:p>
        </p:txBody>
      </p:sp>
      <p:sp>
        <p:nvSpPr>
          <p:cNvPr id="64" name="Rektangel: rundade hörn 63">
            <a:extLst>
              <a:ext uri="{FF2B5EF4-FFF2-40B4-BE49-F238E27FC236}">
                <a16:creationId xmlns:a16="http://schemas.microsoft.com/office/drawing/2014/main" id="{607E2637-B092-22EE-BD29-826571A9D5AB}"/>
              </a:ext>
            </a:extLst>
          </p:cNvPr>
          <p:cNvSpPr/>
          <p:nvPr/>
        </p:nvSpPr>
        <p:spPr>
          <a:xfrm>
            <a:off x="3833263" y="5549820"/>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Fartyg</a:t>
            </a:r>
          </a:p>
        </p:txBody>
      </p:sp>
      <p:sp>
        <p:nvSpPr>
          <p:cNvPr id="65" name="Rektangel: rundade hörn 64">
            <a:extLst>
              <a:ext uri="{FF2B5EF4-FFF2-40B4-BE49-F238E27FC236}">
                <a16:creationId xmlns:a16="http://schemas.microsoft.com/office/drawing/2014/main" id="{CE13E57B-B714-3791-568B-6CB9CC2A51C7}"/>
              </a:ext>
            </a:extLst>
          </p:cNvPr>
          <p:cNvSpPr/>
          <p:nvPr/>
        </p:nvSpPr>
        <p:spPr>
          <a:xfrm>
            <a:off x="3833262" y="5867937"/>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Spårfordon</a:t>
            </a:r>
          </a:p>
        </p:txBody>
      </p:sp>
      <p:sp>
        <p:nvSpPr>
          <p:cNvPr id="66" name="Rektangel: rundade hörn 65">
            <a:extLst>
              <a:ext uri="{FF2B5EF4-FFF2-40B4-BE49-F238E27FC236}">
                <a16:creationId xmlns:a16="http://schemas.microsoft.com/office/drawing/2014/main" id="{57BE5BEA-939F-A842-B310-217601769FBC}"/>
              </a:ext>
            </a:extLst>
          </p:cNvPr>
          <p:cNvSpPr/>
          <p:nvPr/>
        </p:nvSpPr>
        <p:spPr>
          <a:xfrm>
            <a:off x="3833261" y="6191676"/>
            <a:ext cx="996697" cy="27385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Arbetsfordon</a:t>
            </a:r>
          </a:p>
        </p:txBody>
      </p:sp>
      <p:sp>
        <p:nvSpPr>
          <p:cNvPr id="67" name="Rektangel: rundade hörn 66">
            <a:extLst>
              <a:ext uri="{FF2B5EF4-FFF2-40B4-BE49-F238E27FC236}">
                <a16:creationId xmlns:a16="http://schemas.microsoft.com/office/drawing/2014/main" id="{E3E5E050-2010-7AF2-0FD0-7F48063B1889}"/>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Finans</a:t>
            </a:r>
          </a:p>
        </p:txBody>
      </p:sp>
      <p:sp>
        <p:nvSpPr>
          <p:cNvPr id="68" name="Rektangel: rundade hörn 67">
            <a:extLst>
              <a:ext uri="{FF2B5EF4-FFF2-40B4-BE49-F238E27FC236}">
                <a16:creationId xmlns:a16="http://schemas.microsoft.com/office/drawing/2014/main" id="{A0692682-3F03-79E0-F892-5A8D6CC4C5AD}"/>
              </a:ext>
            </a:extLst>
          </p:cNvPr>
          <p:cNvSpPr/>
          <p:nvPr/>
        </p:nvSpPr>
        <p:spPr>
          <a:xfrm>
            <a:off x="144584" y="3576340"/>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Kontor</a:t>
            </a:r>
          </a:p>
        </p:txBody>
      </p:sp>
      <p:sp>
        <p:nvSpPr>
          <p:cNvPr id="69" name="Rektangel: rundade hörn 68">
            <a:extLst>
              <a:ext uri="{FF2B5EF4-FFF2-40B4-BE49-F238E27FC236}">
                <a16:creationId xmlns:a16="http://schemas.microsoft.com/office/drawing/2014/main" id="{22B01808-9FB8-5DE1-6FDA-DBA0221D98F4}"/>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Kultur</a:t>
            </a:r>
          </a:p>
        </p:txBody>
      </p:sp>
      <p:sp>
        <p:nvSpPr>
          <p:cNvPr id="70" name="Rektangel: rundade hörn 69">
            <a:extLst>
              <a:ext uri="{FF2B5EF4-FFF2-40B4-BE49-F238E27FC236}">
                <a16:creationId xmlns:a16="http://schemas.microsoft.com/office/drawing/2014/main" id="{D10BA53E-E38A-8E71-A019-53AE30390D41}"/>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Sponsring &amp; avgifter</a:t>
            </a:r>
          </a:p>
        </p:txBody>
      </p:sp>
      <p:sp>
        <p:nvSpPr>
          <p:cNvPr id="71" name="Rektangel: rundade hörn 70">
            <a:extLst>
              <a:ext uri="{FF2B5EF4-FFF2-40B4-BE49-F238E27FC236}">
                <a16:creationId xmlns:a16="http://schemas.microsoft.com/office/drawing/2014/main" id="{B093434F-29AA-1AB8-EA6B-365B7209690B}"/>
              </a:ext>
            </a:extLst>
          </p:cNvPr>
          <p:cNvSpPr/>
          <p:nvPr/>
        </p:nvSpPr>
        <p:spPr>
          <a:xfrm>
            <a:off x="144582" y="4555199"/>
            <a:ext cx="996697" cy="271443"/>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Naturbruk</a:t>
            </a:r>
          </a:p>
        </p:txBody>
      </p:sp>
      <p:sp>
        <p:nvSpPr>
          <p:cNvPr id="72" name="Rektangel: rundade hörn 71">
            <a:extLst>
              <a:ext uri="{FF2B5EF4-FFF2-40B4-BE49-F238E27FC236}">
                <a16:creationId xmlns:a16="http://schemas.microsoft.com/office/drawing/2014/main" id="{7B985ED1-3C4F-2B41-DF0A-FC33A5AEF214}"/>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3F850280-C971-B332-124E-12FC56FF0CF2}"/>
              </a:ext>
            </a:extLst>
          </p:cNvPr>
          <p:cNvSpPr/>
          <p:nvPr/>
        </p:nvSpPr>
        <p:spPr>
          <a:xfrm>
            <a:off x="1375756" y="2935212"/>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lumMod val="75000"/>
                    <a:lumOff val="25000"/>
                  </a:schemeClr>
                </a:solidFill>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9592C211-76C7-CCB7-01B9-62D03925E20F}"/>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288CD524-9951-B1FC-EEE3-E710553920B1}"/>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Fastighets-relaterade</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E6F31923-8E18-E320-72E8-D4FD7E30B80F}"/>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29CF3AAE-87B2-5AFB-F972-3C2704FE6E91}"/>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A6AC5140-1F6F-6873-0A33-959850110CF6}"/>
              </a:ext>
            </a:extLst>
          </p:cNvPr>
          <p:cNvSpPr/>
          <p:nvPr/>
        </p:nvSpPr>
        <p:spPr>
          <a:xfrm>
            <a:off x="6230636" y="2598744"/>
            <a:ext cx="996697" cy="27628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70094434-609F-FACC-C5B1-66D54AF61701}"/>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FCB31363-12E3-6AC6-C463-9DCC1FA4893F}"/>
              </a:ext>
            </a:extLst>
          </p:cNvPr>
          <p:cNvSpPr/>
          <p:nvPr/>
        </p:nvSpPr>
        <p:spPr>
          <a:xfrm>
            <a:off x="6237477" y="3270630"/>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Flyttjänster</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endParaRPr>
          </a:p>
        </p:txBody>
      </p:sp>
      <p:sp>
        <p:nvSpPr>
          <p:cNvPr id="81" name="Rektangel: rundade hörn 80">
            <a:extLst>
              <a:ext uri="{FF2B5EF4-FFF2-40B4-BE49-F238E27FC236}">
                <a16:creationId xmlns:a16="http://schemas.microsoft.com/office/drawing/2014/main" id="{D5B2A38B-484A-632F-281F-77646B05CBE1}"/>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Post</a:t>
            </a:r>
          </a:p>
        </p:txBody>
      </p:sp>
      <p:sp>
        <p:nvSpPr>
          <p:cNvPr id="82" name="Rektangel: rundade hörn 81">
            <a:extLst>
              <a:ext uri="{FF2B5EF4-FFF2-40B4-BE49-F238E27FC236}">
                <a16:creationId xmlns:a16="http://schemas.microsoft.com/office/drawing/2014/main" id="{83EBC53F-935E-3491-9768-E8C3E7D0EE26}"/>
              </a:ext>
            </a:extLst>
          </p:cNvPr>
          <p:cNvSpPr/>
          <p:nvPr/>
        </p:nvSpPr>
        <p:spPr>
          <a:xfrm>
            <a:off x="6230634" y="4241186"/>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Övrig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facility</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E74C07FA-C294-3B2B-B295-786610AF7109}"/>
              </a:ext>
            </a:extLst>
          </p:cNvPr>
          <p:cNvSpPr/>
          <p:nvPr/>
        </p:nvSpPr>
        <p:spPr>
          <a:xfrm>
            <a:off x="6237477" y="4572285"/>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AFE75B94-49D8-B673-A942-7276CD09F378}"/>
              </a:ext>
            </a:extLst>
          </p:cNvPr>
          <p:cNvSpPr/>
          <p:nvPr/>
        </p:nvSpPr>
        <p:spPr>
          <a:xfrm>
            <a:off x="6237477" y="4899795"/>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Bevakning, säkerhet, värdetransport</a:t>
            </a:r>
          </a:p>
        </p:txBody>
      </p:sp>
      <p:sp>
        <p:nvSpPr>
          <p:cNvPr id="85" name="Rektangel: rundade hörn 84">
            <a:extLst>
              <a:ext uri="{FF2B5EF4-FFF2-40B4-BE49-F238E27FC236}">
                <a16:creationId xmlns:a16="http://schemas.microsoft.com/office/drawing/2014/main" id="{6B363A72-FD51-2EE5-77B8-56FB5D72D1F4}"/>
              </a:ext>
            </a:extLst>
          </p:cNvPr>
          <p:cNvSpPr/>
          <p:nvPr/>
        </p:nvSpPr>
        <p:spPr>
          <a:xfrm>
            <a:off x="6237477" y="5236880"/>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Livsmedel &amp; </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ea typeface="+mn-ea"/>
                <a:cs typeface="Poppins" panose="00000500000000000000" pitchFamily="2" charset="0"/>
              </a:rPr>
              <a:t>tillhörande</a:t>
            </a: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 tjänster</a:t>
            </a:r>
          </a:p>
        </p:txBody>
      </p:sp>
      <p:sp>
        <p:nvSpPr>
          <p:cNvPr id="86" name="Rektangel: rundade hörn 85">
            <a:extLst>
              <a:ext uri="{FF2B5EF4-FFF2-40B4-BE49-F238E27FC236}">
                <a16:creationId xmlns:a16="http://schemas.microsoft.com/office/drawing/2014/main" id="{C8495C55-0E26-F468-7AAF-3A6A5B32C4B9}"/>
              </a:ext>
            </a:extLst>
          </p:cNvPr>
          <p:cNvSpPr/>
          <p:nvPr/>
        </p:nvSpPr>
        <p:spPr>
          <a:xfrm>
            <a:off x="6237477" y="5560619"/>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Tvätt &amp; textilier</a:t>
            </a:r>
          </a:p>
        </p:txBody>
      </p:sp>
      <p:sp>
        <p:nvSpPr>
          <p:cNvPr id="87" name="Rektangel: rundade hörn 86">
            <a:extLst>
              <a:ext uri="{FF2B5EF4-FFF2-40B4-BE49-F238E27FC236}">
                <a16:creationId xmlns:a16="http://schemas.microsoft.com/office/drawing/2014/main" id="{7B966864-D5A6-9A79-9A28-86EAE30E0746}"/>
              </a:ext>
            </a:extLst>
          </p:cNvPr>
          <p:cNvSpPr/>
          <p:nvPr/>
        </p:nvSpPr>
        <p:spPr>
          <a:xfrm>
            <a:off x="7453196" y="2941084"/>
            <a:ext cx="996697" cy="257472"/>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Inkontinens</a:t>
            </a:r>
          </a:p>
        </p:txBody>
      </p:sp>
      <p:sp>
        <p:nvSpPr>
          <p:cNvPr id="88" name="Rektangel: rundade hörn 87">
            <a:extLst>
              <a:ext uri="{FF2B5EF4-FFF2-40B4-BE49-F238E27FC236}">
                <a16:creationId xmlns:a16="http://schemas.microsoft.com/office/drawing/2014/main" id="{9FAC0DAA-BF1A-7B00-8055-5BB18BD6F617}"/>
              </a:ext>
            </a:extLst>
          </p:cNvPr>
          <p:cNvSpPr/>
          <p:nvPr/>
        </p:nvSpPr>
        <p:spPr>
          <a:xfrm>
            <a:off x="7468648" y="3261882"/>
            <a:ext cx="996697" cy="282047"/>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Nutrition</a:t>
            </a:r>
          </a:p>
        </p:txBody>
      </p:sp>
      <p:sp>
        <p:nvSpPr>
          <p:cNvPr id="89" name="Rektangel: rundade hörn 88">
            <a:extLst>
              <a:ext uri="{FF2B5EF4-FFF2-40B4-BE49-F238E27FC236}">
                <a16:creationId xmlns:a16="http://schemas.microsoft.com/office/drawing/2014/main" id="{E1CC01D8-1019-ED0F-9D54-B6D4CFD3729E}"/>
              </a:ext>
            </a:extLst>
          </p:cNvPr>
          <p:cNvSpPr/>
          <p:nvPr/>
        </p:nvSpPr>
        <p:spPr>
          <a:xfrm>
            <a:off x="7453196" y="3586842"/>
            <a:ext cx="996697" cy="260943"/>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Medicinsk grundutrustning</a:t>
            </a:r>
          </a:p>
        </p:txBody>
      </p:sp>
      <p:sp>
        <p:nvSpPr>
          <p:cNvPr id="90" name="Rektangel: rundade hörn 89">
            <a:extLst>
              <a:ext uri="{FF2B5EF4-FFF2-40B4-BE49-F238E27FC236}">
                <a16:creationId xmlns:a16="http://schemas.microsoft.com/office/drawing/2014/main" id="{CE522B10-B210-892B-D16B-79F4C3B231C1}"/>
              </a:ext>
            </a:extLst>
          </p:cNvPr>
          <p:cNvSpPr/>
          <p:nvPr/>
        </p:nvSpPr>
        <p:spPr>
          <a:xfrm>
            <a:off x="7453196" y="3896635"/>
            <a:ext cx="996697" cy="285663"/>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Sårvård &amp; kompression</a:t>
            </a:r>
          </a:p>
        </p:txBody>
      </p:sp>
      <p:sp>
        <p:nvSpPr>
          <p:cNvPr id="91" name="Rektangel: rundade hörn 90">
            <a:extLst>
              <a:ext uri="{FF2B5EF4-FFF2-40B4-BE49-F238E27FC236}">
                <a16:creationId xmlns:a16="http://schemas.microsoft.com/office/drawing/2014/main" id="{C300B170-F130-A8DE-5EAE-CB416264FF27}"/>
              </a:ext>
            </a:extLst>
          </p:cNvPr>
          <p:cNvSpPr/>
          <p:nvPr/>
        </p:nvSpPr>
        <p:spPr>
          <a:xfrm>
            <a:off x="7448558" y="4225990"/>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Tandvårds-utrustning &amp; material </a:t>
            </a:r>
          </a:p>
        </p:txBody>
      </p:sp>
      <p:sp>
        <p:nvSpPr>
          <p:cNvPr id="92" name="Rektangel: rundade hörn 91">
            <a:extLst>
              <a:ext uri="{FF2B5EF4-FFF2-40B4-BE49-F238E27FC236}">
                <a16:creationId xmlns:a16="http://schemas.microsoft.com/office/drawing/2014/main" id="{26516D8F-38FB-7238-422A-0B964FDA65CF}"/>
              </a:ext>
            </a:extLst>
          </p:cNvPr>
          <p:cNvSpPr/>
          <p:nvPr/>
        </p:nvSpPr>
        <p:spPr>
          <a:xfrm>
            <a:off x="7448558" y="4564848"/>
            <a:ext cx="996697" cy="258400"/>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Fysioterapi-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utrustning &amp; material</a:t>
            </a:r>
          </a:p>
        </p:txBody>
      </p:sp>
      <p:sp>
        <p:nvSpPr>
          <p:cNvPr id="93" name="Rektangel: rundade hörn 92">
            <a:extLst>
              <a:ext uri="{FF2B5EF4-FFF2-40B4-BE49-F238E27FC236}">
                <a16:creationId xmlns:a16="http://schemas.microsoft.com/office/drawing/2014/main" id="{5037E566-3869-77DF-0C87-4D1682FA2782}"/>
              </a:ext>
            </a:extLst>
          </p:cNvPr>
          <p:cNvSpPr/>
          <p:nvPr/>
        </p:nvSpPr>
        <p:spPr>
          <a:xfrm>
            <a:off x="8674930"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E91EDA51-FF2E-4C79-E5A5-A182D39D933A}"/>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Övr. läkemedels-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tjänster</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endParaRPr>
          </a:p>
        </p:txBody>
      </p:sp>
      <p:sp>
        <p:nvSpPr>
          <p:cNvPr id="95" name="Rektangel: rundade hörn 94">
            <a:extLst>
              <a:ext uri="{FF2B5EF4-FFF2-40B4-BE49-F238E27FC236}">
                <a16:creationId xmlns:a16="http://schemas.microsoft.com/office/drawing/2014/main" id="{60B55697-16D8-563E-8EE1-28D02580F37C}"/>
              </a:ext>
            </a:extLst>
          </p:cNvPr>
          <p:cNvSpPr/>
          <p:nvPr/>
        </p:nvSpPr>
        <p:spPr>
          <a:xfrm>
            <a:off x="11058255" y="293108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lumMod val="75000"/>
                    <a:lumOff val="25000"/>
                  </a:schemeClr>
                </a:solidFill>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E18E64DE-A128-AD3A-6FAC-12A9B9A9FFCC}"/>
              </a:ext>
            </a:extLst>
          </p:cNvPr>
          <p:cNvSpPr/>
          <p:nvPr/>
        </p:nvSpPr>
        <p:spPr>
          <a:xfrm>
            <a:off x="9882865"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Vårdrela</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terade</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CDD47D1F-1365-F510-316E-8A5ACDB6CE50}"/>
              </a:ext>
            </a:extLst>
          </p:cNvPr>
          <p:cNvSpPr/>
          <p:nvPr/>
        </p:nvSpPr>
        <p:spPr>
          <a:xfrm>
            <a:off x="9894875"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588C040B-F1CF-808E-AA3C-43F68698C4EB}"/>
              </a:ext>
            </a:extLst>
          </p:cNvPr>
          <p:cNvSpPr/>
          <p:nvPr/>
        </p:nvSpPr>
        <p:spPr>
          <a:xfrm>
            <a:off x="9887652" y="2601166"/>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Barn- och ungdomsmedicinska specialiteter</a:t>
            </a:r>
          </a:p>
        </p:txBody>
      </p:sp>
      <p:sp>
        <p:nvSpPr>
          <p:cNvPr id="99" name="Rektangel: rundade hörn 98">
            <a:extLst>
              <a:ext uri="{FF2B5EF4-FFF2-40B4-BE49-F238E27FC236}">
                <a16:creationId xmlns:a16="http://schemas.microsoft.com/office/drawing/2014/main" id="{B8D5AD8C-AE7B-D669-25B7-307D65C75664}"/>
              </a:ext>
            </a:extLst>
          </p:cNvPr>
          <p:cNvSpPr/>
          <p:nvPr/>
        </p:nvSpPr>
        <p:spPr>
          <a:xfrm>
            <a:off x="9888691" y="294108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4EBD6F6D-D7CB-C2CC-2AB1-FCCCDB89E78E}"/>
              </a:ext>
            </a:extLst>
          </p:cNvPr>
          <p:cNvSpPr/>
          <p:nvPr/>
        </p:nvSpPr>
        <p:spPr>
          <a:xfrm>
            <a:off x="9892781"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D659B260-AB6E-1B13-1FD3-4B4E6EEA111A}"/>
              </a:ext>
            </a:extLst>
          </p:cNvPr>
          <p:cNvSpPr/>
          <p:nvPr/>
        </p:nvSpPr>
        <p:spPr>
          <a:xfrm>
            <a:off x="9892781" y="358684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40562DB7-856B-3B59-2041-718857520169}"/>
              </a:ext>
            </a:extLst>
          </p:cNvPr>
          <p:cNvSpPr/>
          <p:nvPr/>
        </p:nvSpPr>
        <p:spPr>
          <a:xfrm>
            <a:off x="9892781"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4AA72A97-3D07-4B52-5586-AEB6A3694880}"/>
              </a:ext>
            </a:extLst>
          </p:cNvPr>
          <p:cNvSpPr/>
          <p:nvPr/>
        </p:nvSpPr>
        <p:spPr>
          <a:xfrm>
            <a:off x="9888690" y="422357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710890B1-F3A0-9422-1DB0-6D8066E91726}"/>
              </a:ext>
            </a:extLst>
          </p:cNvPr>
          <p:cNvSpPr/>
          <p:nvPr/>
        </p:nvSpPr>
        <p:spPr>
          <a:xfrm>
            <a:off x="9892781" y="454788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F81240C1-54FC-4D93-94A8-7A4A9E3F449E}"/>
              </a:ext>
            </a:extLst>
          </p:cNvPr>
          <p:cNvSpPr/>
          <p:nvPr/>
        </p:nvSpPr>
        <p:spPr>
          <a:xfrm>
            <a:off x="9892784" y="487656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1283C007-F12E-95A0-9773-8EC28CFAF92D}"/>
              </a:ext>
            </a:extLst>
          </p:cNvPr>
          <p:cNvSpPr/>
          <p:nvPr/>
        </p:nvSpPr>
        <p:spPr>
          <a:xfrm>
            <a:off x="9889287" y="52177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CDC13530-46C4-A7F8-D6BB-A463A409DE6D}"/>
              </a:ext>
            </a:extLst>
          </p:cNvPr>
          <p:cNvSpPr/>
          <p:nvPr/>
        </p:nvSpPr>
        <p:spPr>
          <a:xfrm>
            <a:off x="9892781" y="55411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9A3C44DA-70AC-F68A-2842-30DBAF5A5418}"/>
              </a:ext>
            </a:extLst>
          </p:cNvPr>
          <p:cNvSpPr/>
          <p:nvPr/>
        </p:nvSpPr>
        <p:spPr>
          <a:xfrm>
            <a:off x="9883728" y="586793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9DAC3139-D0E7-53CC-51A7-A75DBB0E1268}"/>
              </a:ext>
            </a:extLst>
          </p:cNvPr>
          <p:cNvSpPr/>
          <p:nvPr/>
        </p:nvSpPr>
        <p:spPr>
          <a:xfrm>
            <a:off x="9856569" y="618425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Övriga</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vårdrelaterade  tjänster</a:t>
            </a:r>
          </a:p>
        </p:txBody>
      </p:sp>
      <p:sp>
        <p:nvSpPr>
          <p:cNvPr id="115" name="Rubrik 2">
            <a:extLst>
              <a:ext uri="{FF2B5EF4-FFF2-40B4-BE49-F238E27FC236}">
                <a16:creationId xmlns:a16="http://schemas.microsoft.com/office/drawing/2014/main" id="{07930627-156B-864B-F75D-394DD1B7DECB}"/>
              </a:ext>
            </a:extLst>
          </p:cNvPr>
          <p:cNvSpPr txBox="1">
            <a:spLocks/>
          </p:cNvSpPr>
          <p:nvPr/>
        </p:nvSpPr>
        <p:spPr>
          <a:xfrm>
            <a:off x="215252" y="340129"/>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sv-SE" sz="1400" b="1" i="0" u="none" strike="noStrike" kern="1200" cap="none" spc="0" normalizeH="0" baseline="0" noProof="0" dirty="0">
                <a:ln>
                  <a:noFill/>
                </a:ln>
                <a:solidFill>
                  <a:schemeClr val="accent2">
                    <a:lumMod val="75000"/>
                  </a:schemeClr>
                </a:solidFill>
                <a:effectLst/>
                <a:uLnTx/>
                <a:uFillTx/>
                <a:latin typeface="Poppins" pitchFamily="2" charset="77"/>
                <a:ea typeface="+mj-ea"/>
                <a:cs typeface="Poppins" pitchFamily="2" charset="77"/>
              </a:rPr>
              <a:t>Biologisk mångfald (miljö) </a:t>
            </a:r>
            <a:endParaRPr kumimoji="0" lang="sv-SE" sz="1400" b="0" i="0" u="none" strike="noStrike" kern="1200" cap="none" spc="0" normalizeH="0" baseline="0" noProof="0" dirty="0">
              <a:ln>
                <a:noFill/>
              </a:ln>
              <a:solidFill>
                <a:srgbClr val="000000">
                  <a:lumMod val="65000"/>
                  <a:lumOff val="35000"/>
                </a:srgbClr>
              </a:solidFill>
              <a:effectLst/>
              <a:uLnTx/>
              <a:uFillTx/>
              <a:latin typeface="Poppins" pitchFamily="2" charset="77"/>
              <a:ea typeface="+mj-ea"/>
              <a:cs typeface="Poppins" pitchFamily="2" charset="77"/>
            </a:endParaRPr>
          </a:p>
        </p:txBody>
      </p:sp>
      <p:sp>
        <p:nvSpPr>
          <p:cNvPr id="4" name="Rektangel: rundade hörn 3">
            <a:extLst>
              <a:ext uri="{FF2B5EF4-FFF2-40B4-BE49-F238E27FC236}">
                <a16:creationId xmlns:a16="http://schemas.microsoft.com/office/drawing/2014/main" id="{F824B368-5608-A557-8003-A468668E5EDC}"/>
              </a:ext>
            </a:extLst>
          </p:cNvPr>
          <p:cNvSpPr/>
          <p:nvPr/>
        </p:nvSpPr>
        <p:spPr>
          <a:xfrm>
            <a:off x="6237477" y="3893744"/>
            <a:ext cx="996697" cy="268049"/>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Möbler</a:t>
            </a:r>
          </a:p>
        </p:txBody>
      </p:sp>
      <p:sp>
        <p:nvSpPr>
          <p:cNvPr id="3" name="Platshållare för bildnummer 2">
            <a:extLst>
              <a:ext uri="{FF2B5EF4-FFF2-40B4-BE49-F238E27FC236}">
                <a16:creationId xmlns:a16="http://schemas.microsoft.com/office/drawing/2014/main" id="{51420E1B-CAA4-6F73-3693-D725EFCA3E0E}"/>
              </a:ext>
            </a:extLst>
          </p:cNvPr>
          <p:cNvSpPr>
            <a:spLocks noGrp="1"/>
          </p:cNvSpPr>
          <p:nvPr>
            <p:ph type="sldNum" sz="quarter" idx="12"/>
          </p:nvPr>
        </p:nvSpPr>
        <p:spPr/>
        <p:txBody>
          <a:bodyPr/>
          <a:lstStyle/>
          <a:p>
            <a:fld id="{D57F1E4F-1CFF-5643-939E-217C01CDF565}" type="slidenum">
              <a:rPr lang="en-US" smtClean="0"/>
              <a:pPr/>
              <a:t>30</a:t>
            </a:fld>
            <a:endParaRPr lang="en-US"/>
          </a:p>
        </p:txBody>
      </p:sp>
    </p:spTree>
    <p:extLst>
      <p:ext uri="{BB962C8B-B14F-4D97-AF65-F5344CB8AC3E}">
        <p14:creationId xmlns:p14="http://schemas.microsoft.com/office/powerpoint/2010/main" val="3151726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CC3D84B9-38D9-67EB-4B1E-B552905C3D01}"/>
              </a:ext>
            </a:extLst>
          </p:cNvPr>
          <p:cNvSpPr>
            <a:spLocks noGrp="1"/>
          </p:cNvSpPr>
          <p:nvPr>
            <p:ph type="title"/>
          </p:nvPr>
        </p:nvSpPr>
        <p:spPr>
          <a:xfrm>
            <a:off x="449263" y="349250"/>
            <a:ext cx="10489776" cy="1320800"/>
          </a:xfrm>
        </p:spPr>
        <p:txBody>
          <a:bodyPr>
            <a:normAutofit/>
          </a:bodyPr>
          <a:lstStyle/>
          <a:p>
            <a:r>
              <a:rPr lang="sv-SE" sz="1300">
                <a:solidFill>
                  <a:schemeClr val="accent2">
                    <a:lumMod val="75000"/>
                  </a:schemeClr>
                </a:solidFill>
              </a:rPr>
              <a:t>Biologisk mångfald (miljö) </a:t>
            </a:r>
            <a:r>
              <a:rPr lang="sv-SE" sz="1300" b="0"/>
              <a:t>- metod</a:t>
            </a:r>
            <a:endParaRPr lang="sv-SE" sz="1300"/>
          </a:p>
        </p:txBody>
      </p:sp>
      <p:sp>
        <p:nvSpPr>
          <p:cNvPr id="5" name="Underrubrik 4">
            <a:extLst>
              <a:ext uri="{FF2B5EF4-FFF2-40B4-BE49-F238E27FC236}">
                <a16:creationId xmlns:a16="http://schemas.microsoft.com/office/drawing/2014/main" id="{C51348D6-1C05-59F8-CF56-CB9CFA0C06C0}"/>
              </a:ext>
            </a:extLst>
          </p:cNvPr>
          <p:cNvSpPr>
            <a:spLocks noGrp="1"/>
          </p:cNvSpPr>
          <p:nvPr>
            <p:ph type="subTitle" idx="1"/>
          </p:nvPr>
        </p:nvSpPr>
        <p:spPr>
          <a:xfrm>
            <a:off x="570696" y="1110988"/>
            <a:ext cx="2895518" cy="3340178"/>
          </a:xfrm>
        </p:spPr>
        <p:txBody>
          <a:bodyPr>
            <a:normAutofit/>
          </a:bodyPr>
          <a:lstStyle/>
          <a:p>
            <a:r>
              <a:rPr lang="sv-SE" sz="800" b="1" dirty="0">
                <a:solidFill>
                  <a:schemeClr val="tx1">
                    <a:lumMod val="75000"/>
                    <a:lumOff val="25000"/>
                  </a:schemeClr>
                </a:solidFill>
                <a:latin typeface="Poppins" panose="00000500000000000000" pitchFamily="2" charset="0"/>
                <a:ea typeface="Open Sans"/>
                <a:cs typeface="Poppins" panose="00000500000000000000" pitchFamily="2" charset="0"/>
              </a:rPr>
              <a:t>Dramatisk försämring av naturens tillstånd</a:t>
            </a:r>
            <a:br>
              <a:rPr lang="sv-SE" sz="800" b="1" dirty="0">
                <a:solidFill>
                  <a:schemeClr val="tx1">
                    <a:lumMod val="75000"/>
                    <a:lumOff val="25000"/>
                  </a:schemeClr>
                </a:solidFill>
                <a:latin typeface="Poppins" panose="00000500000000000000" pitchFamily="2" charset="0"/>
                <a:cs typeface="Poppins" panose="00000500000000000000" pitchFamily="2" charset="0"/>
              </a:rPr>
            </a:b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WWF:s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Living</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Planet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Report</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2024 visar att populationer av vilda ryggradsdjur i snitt minskat med 73 procent sedan 1970 enligt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Living</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Planet Index (LPI) 2024. Indexet bygger på en granskning av nästan 35 000 populationer av 5 495 arter av groddjur, fåglar, fiskar, däggdjur och reptiler. Enligt IPBES* har globala ekosystem till omfattning och funktion minskat med 47% de senaste 100 åren.</a:t>
            </a:r>
          </a:p>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9" name="textruta 8">
            <a:extLst>
              <a:ext uri="{FF2B5EF4-FFF2-40B4-BE49-F238E27FC236}">
                <a16:creationId xmlns:a16="http://schemas.microsoft.com/office/drawing/2014/main" id="{379AAB0E-6298-70D4-406A-A246F580739E}"/>
              </a:ext>
            </a:extLst>
          </p:cNvPr>
          <p:cNvSpPr txBox="1"/>
          <p:nvPr/>
        </p:nvSpPr>
        <p:spPr>
          <a:xfrm>
            <a:off x="8704408" y="1014205"/>
            <a:ext cx="3623394" cy="507831"/>
          </a:xfrm>
          <a:prstGeom prst="rect">
            <a:avLst/>
          </a:prstGeom>
          <a:noFill/>
          <a:ln>
            <a:no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t>”Biologiska </a:t>
            </a:r>
            <a:r>
              <a:rPr kumimoji="0" lang="sv-SE" sz="90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t>mångfald</a:t>
            </a:r>
            <a: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t> stödjer och </a:t>
            </a:r>
            <a:b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br>
            <a: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t>ger stabilitet och motståndskraft på </a:t>
            </a:r>
            <a:b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br>
            <a:r>
              <a:rPr kumimoji="0" lang="sv-SE" sz="900" b="0" i="0" u="none" strike="noStrike" kern="1200" cap="none" spc="0" normalizeH="0" baseline="0" noProof="0" dirty="0">
                <a:ln>
                  <a:noFill/>
                </a:ln>
                <a:solidFill>
                  <a:srgbClr val="4D6071"/>
                </a:solidFill>
                <a:effectLst/>
                <a:uLnTx/>
                <a:uFillTx/>
                <a:latin typeface="Poppins" panose="00000500000000000000" pitchFamily="2" charset="0"/>
                <a:cs typeface="Poppins" panose="00000500000000000000" pitchFamily="2" charset="0"/>
              </a:rPr>
              <a:t>vår planet.”</a:t>
            </a:r>
          </a:p>
        </p:txBody>
      </p:sp>
      <p:sp>
        <p:nvSpPr>
          <p:cNvPr id="10" name="Underrubrik 4">
            <a:extLst>
              <a:ext uri="{FF2B5EF4-FFF2-40B4-BE49-F238E27FC236}">
                <a16:creationId xmlns:a16="http://schemas.microsoft.com/office/drawing/2014/main" id="{01800E91-B505-2ECD-06AE-5BB6701DC278}"/>
              </a:ext>
            </a:extLst>
          </p:cNvPr>
          <p:cNvSpPr txBox="1">
            <a:spLocks/>
          </p:cNvSpPr>
          <p:nvPr/>
        </p:nvSpPr>
        <p:spPr>
          <a:xfrm>
            <a:off x="6377011" y="1089025"/>
            <a:ext cx="2847134" cy="4146696"/>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tx1">
                  <a:lumMod val="65000"/>
                  <a:lumOff val="35000"/>
                </a:schemeClr>
              </a:buClr>
              <a:buSzPct val="100000"/>
              <a:buFont typeface="Arial" panose="020B0604020202020204" pitchFamily="34" charset="0"/>
              <a:buNone/>
              <a:defRPr sz="1800" b="0" i="0" kern="120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Metod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Risker för betydande negativ påverkan på biologisk mångfald har identifierats med hjälp av WWF:s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Biodiversity</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Riskfilter.</a:t>
            </a:r>
            <a:endParaRPr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rPr>
              <a:t> </a:t>
            </a:r>
            <a:endParaRPr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Genom att identifiera vilken bransch produktkategorin tillhör ges en övergripande bedömning av risken för påverkan på biologisk mångfald </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utifrån </a:t>
            </a: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skala 1-5. Det vill säga hur aktiviteter genom branschens värdekedja leder till förlust av livsmiljöer på land, i hav och sötvatten, avskogning, spridning av </a:t>
            </a:r>
            <a:r>
              <a:rPr kumimoji="0" lang="sv-SE" sz="800" b="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invasiva</a:t>
            </a: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 arter och förorening av mark, vatten och luft. </a:t>
            </a:r>
            <a:endPar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Produktkategorier där risken är hög (4) och mycket hög (5) för påverkan på biologisk mångfald har tagits med i analysen.</a:t>
            </a:r>
            <a:br>
              <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Klimatpåverkan hanteras separat.</a:t>
            </a:r>
            <a:endParaRPr lang="sv-SE" sz="8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Med hjälp av Science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Based</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Target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Networks</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High</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Impact</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a:t>
            </a:r>
            <a:r>
              <a:rPr lang="sv-SE" sz="800" dirty="0" err="1">
                <a:solidFill>
                  <a:schemeClr val="tx1">
                    <a:lumMod val="75000"/>
                    <a:lumOff val="25000"/>
                  </a:schemeClr>
                </a:solidFill>
                <a:latin typeface="Poppins" panose="00000500000000000000" pitchFamily="2" charset="0"/>
                <a:ea typeface="Open Sans"/>
                <a:cs typeface="Poppins" panose="00000500000000000000" pitchFamily="2" charset="0"/>
              </a:rPr>
              <a:t>Commodities</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List identifierade produktkategorier vars ingående material finns med på listan med hög miljöpåverkan</a:t>
            </a:r>
            <a:endPar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Notera att p</a:t>
            </a: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åverkan på biologisk mångfald är starkt kopplat till geografisk plats, hur tillståndet i miljön är där och närhet till skyddad/skyddsvärd/artrika områden.</a:t>
            </a:r>
            <a:endPar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endPar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endPar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pic>
        <p:nvPicPr>
          <p:cNvPr id="11" name="Bildobjekt 10" descr="En bild som visar text, Teckensnitt, grafisk design, Grafik&#10;&#10;Automatiskt genererad beskrivning">
            <a:extLst>
              <a:ext uri="{FF2B5EF4-FFF2-40B4-BE49-F238E27FC236}">
                <a16:creationId xmlns:a16="http://schemas.microsoft.com/office/drawing/2014/main" id="{15A1C1C4-4588-6F04-E94C-040D67851870}"/>
              </a:ext>
            </a:extLst>
          </p:cNvPr>
          <p:cNvPicPr>
            <a:picLocks noChangeAspect="1"/>
          </p:cNvPicPr>
          <p:nvPr/>
        </p:nvPicPr>
        <p:blipFill>
          <a:blip r:embed="rId2"/>
          <a:stretch>
            <a:fillRect/>
          </a:stretch>
        </p:blipFill>
        <p:spPr>
          <a:xfrm>
            <a:off x="393640" y="2723115"/>
            <a:ext cx="3040271" cy="2672114"/>
          </a:xfrm>
          <a:prstGeom prst="rect">
            <a:avLst/>
          </a:prstGeom>
        </p:spPr>
      </p:pic>
      <p:sp>
        <p:nvSpPr>
          <p:cNvPr id="12" name="Underrubrik 4">
            <a:extLst>
              <a:ext uri="{FF2B5EF4-FFF2-40B4-BE49-F238E27FC236}">
                <a16:creationId xmlns:a16="http://schemas.microsoft.com/office/drawing/2014/main" id="{BE6780CA-4656-D94E-69A1-7E737F13452F}"/>
              </a:ext>
            </a:extLst>
          </p:cNvPr>
          <p:cNvSpPr txBox="1">
            <a:spLocks/>
          </p:cNvSpPr>
          <p:nvPr/>
        </p:nvSpPr>
        <p:spPr>
          <a:xfrm>
            <a:off x="3342421" y="1089025"/>
            <a:ext cx="2898042" cy="4249484"/>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tx1">
                  <a:lumMod val="65000"/>
                  <a:lumOff val="35000"/>
                </a:schemeClr>
              </a:buClr>
              <a:buSzPct val="100000"/>
              <a:buFont typeface="Arial" panose="020B0604020202020204" pitchFamily="34" charset="0"/>
              <a:buNone/>
              <a:defRPr sz="1800" b="0" i="0" kern="120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Fem största hoten mot biologisk mångfald </a:t>
            </a: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Förlusten av biologisk mångfald orsakas enligt IPBES av fem globala drivkrafter, som alla är tydligt kopplade till människans aktiviteter.</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1. Förlust av livsmiljöer på land och i hav</a:t>
            </a:r>
            <a:b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Orsakas till exempel av jordbruk, avverkning, urbanisering, energiproduktion och gruvdrift</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2. Överutnyttjande av arter</a:t>
            </a:r>
            <a:b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Ohållbart fiske, avverkning, jakt, skörd eller när arter oavsiktligt dödas som bifångst</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3. </a:t>
            </a:r>
            <a:r>
              <a:rPr kumimoji="0" lang="sv-SE" sz="800" b="1"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Invasiva</a:t>
            </a: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arter</a:t>
            </a:r>
            <a:b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Exotiska arter kan konkurrera ut inhemska arter och sprida sjukdomar</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4. Förorening</a:t>
            </a:r>
            <a:b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Försämrade livsmiljöer, till exempel övergödning, olje- eller kemikalieutsläpp</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5. Klimatförändringar</a:t>
            </a:r>
            <a:b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b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Klimatförändringarnas effekter driver på naturförlusten ytterligare. Arter måste anpassa sig och flytta. Deras migration, reproduktion och tillgång till mat kan störas</a:t>
            </a: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endPar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endPar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3" name="textruta 2">
            <a:extLst>
              <a:ext uri="{FF2B5EF4-FFF2-40B4-BE49-F238E27FC236}">
                <a16:creationId xmlns:a16="http://schemas.microsoft.com/office/drawing/2014/main" id="{266C36F3-2B2C-C58A-FA3A-1B5BBB2E1CEB}"/>
              </a:ext>
            </a:extLst>
          </p:cNvPr>
          <p:cNvSpPr txBox="1"/>
          <p:nvPr/>
        </p:nvSpPr>
        <p:spPr>
          <a:xfrm>
            <a:off x="420800" y="5698735"/>
            <a:ext cx="6097772" cy="21544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0" i="1" u="none" strike="noStrike" kern="1200" cap="none" spc="0" normalizeH="0" baseline="0" noProof="0" dirty="0">
                <a:ln>
                  <a:noFill/>
                </a:ln>
                <a:solidFill>
                  <a:srgbClr val="000000">
                    <a:lumMod val="85000"/>
                    <a:lumOff val="15000"/>
                  </a:srgbClr>
                </a:solidFill>
                <a:effectLst/>
                <a:uLnTx/>
                <a:uFillTx/>
                <a:latin typeface="Poppins" panose="00000500000000000000" pitchFamily="2" charset="0"/>
                <a:cs typeface="Poppins" panose="00000500000000000000" pitchFamily="2" charset="0"/>
              </a:rPr>
              <a:t>*</a:t>
            </a:r>
            <a:r>
              <a:rPr kumimoji="0" lang="sv-SE" sz="800" b="0" i="1" u="none" strike="noStrike" kern="1200" cap="none" spc="0" normalizeH="0" baseline="0" noProof="0" dirty="0" err="1">
                <a:ln>
                  <a:noFill/>
                </a:ln>
                <a:solidFill>
                  <a:srgbClr val="000000">
                    <a:lumMod val="85000"/>
                    <a:lumOff val="15000"/>
                  </a:srgbClr>
                </a:solidFill>
                <a:effectLst/>
                <a:uLnTx/>
                <a:uFillTx/>
                <a:latin typeface="Poppins" panose="00000500000000000000" pitchFamily="2" charset="0"/>
                <a:cs typeface="Poppins" panose="00000500000000000000" pitchFamily="2" charset="0"/>
              </a:rPr>
              <a:t>Intergovernmental</a:t>
            </a:r>
            <a:r>
              <a:rPr kumimoji="0" lang="sv-SE" sz="800" b="0" i="1" u="none" strike="noStrike" kern="1200" cap="none" spc="0" normalizeH="0" baseline="0" noProof="0" dirty="0">
                <a:ln>
                  <a:noFill/>
                </a:ln>
                <a:solidFill>
                  <a:srgbClr val="000000">
                    <a:lumMod val="85000"/>
                    <a:lumOff val="15000"/>
                  </a:srgbClr>
                </a:solidFill>
                <a:effectLst/>
                <a:uLnTx/>
                <a:uFillTx/>
                <a:latin typeface="Poppins" panose="00000500000000000000" pitchFamily="2" charset="0"/>
                <a:cs typeface="Poppins" panose="00000500000000000000" pitchFamily="2" charset="0"/>
              </a:rPr>
              <a:t> Science-Policy </a:t>
            </a:r>
            <a:r>
              <a:rPr kumimoji="0" lang="sv-SE" sz="800" b="0" i="1" u="none" strike="noStrike" kern="1200" cap="none" spc="0" normalizeH="0" baseline="0" noProof="0" dirty="0" err="1">
                <a:ln>
                  <a:noFill/>
                </a:ln>
                <a:solidFill>
                  <a:srgbClr val="000000">
                    <a:lumMod val="85000"/>
                    <a:lumOff val="15000"/>
                  </a:srgbClr>
                </a:solidFill>
                <a:effectLst/>
                <a:uLnTx/>
                <a:uFillTx/>
                <a:latin typeface="Poppins" panose="00000500000000000000" pitchFamily="2" charset="0"/>
                <a:cs typeface="Poppins" panose="00000500000000000000" pitchFamily="2" charset="0"/>
              </a:rPr>
              <a:t>Platform</a:t>
            </a:r>
            <a:r>
              <a:rPr kumimoji="0" lang="sv-SE" sz="800" b="0" i="1" u="none" strike="noStrike" kern="1200" cap="none" spc="0" normalizeH="0" baseline="0" noProof="0" dirty="0">
                <a:ln>
                  <a:noFill/>
                </a:ln>
                <a:solidFill>
                  <a:srgbClr val="000000">
                    <a:lumMod val="85000"/>
                    <a:lumOff val="15000"/>
                  </a:srgbClr>
                </a:solidFill>
                <a:effectLst/>
                <a:uLnTx/>
                <a:uFillTx/>
                <a:latin typeface="Poppins" panose="00000500000000000000" pitchFamily="2" charset="0"/>
                <a:cs typeface="Poppins" panose="00000500000000000000" pitchFamily="2" charset="0"/>
              </a:rPr>
              <a:t> on </a:t>
            </a:r>
            <a:r>
              <a:rPr kumimoji="0" lang="sv-SE" sz="800" b="0" i="1" u="none" strike="noStrike" kern="1200" cap="none" spc="0" normalizeH="0" baseline="0" noProof="0" dirty="0" err="1">
                <a:ln>
                  <a:noFill/>
                </a:ln>
                <a:solidFill>
                  <a:srgbClr val="000000">
                    <a:lumMod val="85000"/>
                    <a:lumOff val="15000"/>
                  </a:srgbClr>
                </a:solidFill>
                <a:effectLst/>
                <a:uLnTx/>
                <a:uFillTx/>
                <a:latin typeface="Poppins" panose="00000500000000000000" pitchFamily="2" charset="0"/>
                <a:cs typeface="Poppins" panose="00000500000000000000" pitchFamily="2" charset="0"/>
              </a:rPr>
              <a:t>Biodiversity</a:t>
            </a:r>
            <a:r>
              <a:rPr kumimoji="0" lang="sv-SE" sz="800" b="0" i="1" u="none" strike="noStrike" kern="1200" cap="none" spc="0" normalizeH="0" baseline="0" noProof="0" dirty="0">
                <a:ln>
                  <a:noFill/>
                </a:ln>
                <a:solidFill>
                  <a:srgbClr val="000000">
                    <a:lumMod val="85000"/>
                    <a:lumOff val="15000"/>
                  </a:srgbClr>
                </a:solidFill>
                <a:effectLst/>
                <a:uLnTx/>
                <a:uFillTx/>
                <a:latin typeface="Poppins" panose="00000500000000000000" pitchFamily="2" charset="0"/>
                <a:cs typeface="Poppins" panose="00000500000000000000" pitchFamily="2" charset="0"/>
              </a:rPr>
              <a:t> and </a:t>
            </a:r>
            <a:r>
              <a:rPr kumimoji="0" lang="sv-SE" sz="800" b="0" i="1" u="none" strike="noStrike" kern="1200" cap="none" spc="0" normalizeH="0" baseline="0" noProof="0" dirty="0" err="1">
                <a:ln>
                  <a:noFill/>
                </a:ln>
                <a:solidFill>
                  <a:srgbClr val="000000">
                    <a:lumMod val="85000"/>
                    <a:lumOff val="15000"/>
                  </a:srgbClr>
                </a:solidFill>
                <a:effectLst/>
                <a:uLnTx/>
                <a:uFillTx/>
                <a:latin typeface="Poppins" panose="00000500000000000000" pitchFamily="2" charset="0"/>
                <a:cs typeface="Poppins" panose="00000500000000000000" pitchFamily="2" charset="0"/>
              </a:rPr>
              <a:t>Ecosystem</a:t>
            </a:r>
            <a:r>
              <a:rPr kumimoji="0" lang="sv-SE" sz="800" b="0" i="1" u="none" strike="noStrike" kern="1200" cap="none" spc="0" normalizeH="0" baseline="0" noProof="0" dirty="0">
                <a:ln>
                  <a:noFill/>
                </a:ln>
                <a:solidFill>
                  <a:srgbClr val="000000">
                    <a:lumMod val="85000"/>
                    <a:lumOff val="15000"/>
                  </a:srgbClr>
                </a:solidFill>
                <a:effectLst/>
                <a:uLnTx/>
                <a:uFillTx/>
                <a:latin typeface="Poppins" panose="00000500000000000000" pitchFamily="2" charset="0"/>
                <a:cs typeface="Poppins" panose="00000500000000000000" pitchFamily="2" charset="0"/>
              </a:rPr>
              <a:t> Services</a:t>
            </a:r>
            <a:endParaRPr kumimoji="0" lang="sv-SE" sz="800" b="0" i="1" u="none" strike="noStrike" kern="1200" cap="none" spc="0" normalizeH="0" baseline="0" noProof="0" dirty="0">
              <a:ln>
                <a:noFill/>
              </a:ln>
              <a:solidFill>
                <a:srgbClr val="000000"/>
              </a:solidFill>
              <a:effectLst/>
              <a:uLnTx/>
              <a:uFillTx/>
              <a:latin typeface="Poppins" panose="00000500000000000000" pitchFamily="2" charset="0"/>
              <a:cs typeface="Poppins" panose="00000500000000000000" pitchFamily="2" charset="0"/>
            </a:endParaRPr>
          </a:p>
        </p:txBody>
      </p:sp>
      <p:sp>
        <p:nvSpPr>
          <p:cNvPr id="2" name="Platshållare för bildnummer 1">
            <a:extLst>
              <a:ext uri="{FF2B5EF4-FFF2-40B4-BE49-F238E27FC236}">
                <a16:creationId xmlns:a16="http://schemas.microsoft.com/office/drawing/2014/main" id="{60DEEC7A-AB76-0B55-43F5-93BE045AB7D2}"/>
              </a:ext>
            </a:extLst>
          </p:cNvPr>
          <p:cNvSpPr>
            <a:spLocks noGrp="1"/>
          </p:cNvSpPr>
          <p:nvPr>
            <p:ph type="sldNum" sz="quarter" idx="12"/>
          </p:nvPr>
        </p:nvSpPr>
        <p:spPr/>
        <p:txBody>
          <a:bodyPr/>
          <a:lstStyle/>
          <a:p>
            <a:fld id="{D57F1E4F-1CFF-5643-939E-217C01CDF565}" type="slidenum">
              <a:rPr lang="en-US" smtClean="0"/>
              <a:pPr/>
              <a:t>31</a:t>
            </a:fld>
            <a:endParaRPr lang="en-US"/>
          </a:p>
        </p:txBody>
      </p:sp>
      <p:sp>
        <p:nvSpPr>
          <p:cNvPr id="6" name="textruta 5">
            <a:extLst>
              <a:ext uri="{FF2B5EF4-FFF2-40B4-BE49-F238E27FC236}">
                <a16:creationId xmlns:a16="http://schemas.microsoft.com/office/drawing/2014/main" id="{734883A0-3330-F3DF-7CD5-3B8A7342DFE8}"/>
              </a:ext>
            </a:extLst>
          </p:cNvPr>
          <p:cNvSpPr txBox="1"/>
          <p:nvPr/>
        </p:nvSpPr>
        <p:spPr>
          <a:xfrm>
            <a:off x="9433674" y="1703789"/>
            <a:ext cx="2372502" cy="1077218"/>
          </a:xfrm>
          <a:prstGeom prst="rect">
            <a:avLst/>
          </a:prstGeom>
          <a:solidFill>
            <a:schemeClr val="accent2">
              <a:lumMod val="40000"/>
              <a:lumOff val="60000"/>
              <a:alpha val="50196"/>
            </a:schemeClr>
          </a:solidFill>
          <a:ln>
            <a:noFill/>
          </a:ln>
        </p:spPr>
        <p:txBody>
          <a:bodyPr wrap="square">
            <a:spAutoFit/>
          </a:bodyPr>
          <a:lstStyle/>
          <a:p>
            <a:r>
              <a:rPr lang="sv-SE" sz="800" b="1" dirty="0">
                <a:solidFill>
                  <a:schemeClr val="bg2">
                    <a:lumMod val="50000"/>
                  </a:schemeClr>
                </a:solidFill>
                <a:latin typeface="Poppins" panose="00000500000000000000" pitchFamily="2" charset="0"/>
                <a:cs typeface="Poppins" panose="00000500000000000000" pitchFamily="2" charset="0"/>
              </a:rPr>
              <a:t>Branscher där påverkan på biologisk mångfald och ekosystem är </a:t>
            </a:r>
            <a:r>
              <a:rPr lang="sv-SE" sz="800" b="1" u="sng" dirty="0">
                <a:solidFill>
                  <a:schemeClr val="bg2">
                    <a:lumMod val="50000"/>
                  </a:schemeClr>
                </a:solidFill>
                <a:latin typeface="Poppins" panose="00000500000000000000" pitchFamily="2" charset="0"/>
                <a:cs typeface="Poppins" panose="00000500000000000000" pitchFamily="2" charset="0"/>
              </a:rPr>
              <a:t>direkt och betydande</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Jordbruk och skogsbruk</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Fiskeri och akvakultur</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Läkemedel och kemikalier</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Energi, gruvdrift, fastighet och infrastruktur</a:t>
            </a:r>
            <a:endParaRPr lang="sv-SE" sz="800" b="1" dirty="0">
              <a:solidFill>
                <a:schemeClr val="bg2">
                  <a:lumMod val="50000"/>
                </a:schemeClr>
              </a:solidFill>
              <a:latin typeface="Poppins" panose="00000500000000000000" pitchFamily="2" charset="0"/>
              <a:cs typeface="Poppins" panose="00000500000000000000" pitchFamily="2" charset="0"/>
            </a:endParaRPr>
          </a:p>
        </p:txBody>
      </p:sp>
      <p:sp>
        <p:nvSpPr>
          <p:cNvPr id="7" name="textruta 6">
            <a:extLst>
              <a:ext uri="{FF2B5EF4-FFF2-40B4-BE49-F238E27FC236}">
                <a16:creationId xmlns:a16="http://schemas.microsoft.com/office/drawing/2014/main" id="{350F71E1-5BA0-F7BD-31CA-32B97E24C040}"/>
              </a:ext>
            </a:extLst>
          </p:cNvPr>
          <p:cNvSpPr txBox="1"/>
          <p:nvPr/>
        </p:nvSpPr>
        <p:spPr>
          <a:xfrm>
            <a:off x="9443662" y="3070305"/>
            <a:ext cx="2352528" cy="1077218"/>
          </a:xfrm>
          <a:prstGeom prst="rect">
            <a:avLst/>
          </a:prstGeom>
          <a:solidFill>
            <a:schemeClr val="accent2">
              <a:lumMod val="40000"/>
              <a:lumOff val="60000"/>
              <a:alpha val="50196"/>
            </a:schemeClr>
          </a:solidFill>
          <a:ln>
            <a:noFill/>
          </a:ln>
        </p:spPr>
        <p:txBody>
          <a:bodyPr wrap="square" lIns="91440" tIns="45720" rIns="91440" bIns="45720" anchor="t">
            <a:spAutoFit/>
          </a:bodyPr>
          <a:lstStyle/>
          <a:p>
            <a:r>
              <a:rPr lang="sv-SE" sz="800" b="1" dirty="0">
                <a:solidFill>
                  <a:schemeClr val="bg2">
                    <a:lumMod val="50000"/>
                  </a:schemeClr>
                </a:solidFill>
                <a:latin typeface="Poppins" panose="00000500000000000000" pitchFamily="2" charset="0"/>
                <a:cs typeface="Poppins" panose="00000500000000000000" pitchFamily="2" charset="0"/>
              </a:rPr>
              <a:t>Branscher där påverkan biologisk mångfald är </a:t>
            </a:r>
            <a:r>
              <a:rPr lang="sv-SE" sz="800" b="1" u="sng" dirty="0">
                <a:solidFill>
                  <a:schemeClr val="bg2">
                    <a:lumMod val="50000"/>
                  </a:schemeClr>
                </a:solidFill>
                <a:latin typeface="Poppins" panose="00000500000000000000" pitchFamily="2" charset="0"/>
                <a:cs typeface="Poppins" panose="00000500000000000000" pitchFamily="2" charset="0"/>
              </a:rPr>
              <a:t>indirekt och beroendet av ekosystemtjänster högt</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Livsmedelsförsörjning och dagligvaruhandel</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Hälsovård</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Textil och kläder</a:t>
            </a:r>
          </a:p>
          <a:p>
            <a:pPr marL="171450" indent="-171450">
              <a:buFont typeface="Arial" panose="020B0604020202020204" pitchFamily="34" charset="0"/>
              <a:buChar char="•"/>
            </a:pPr>
            <a:r>
              <a:rPr lang="sv-SE" sz="800" dirty="0">
                <a:solidFill>
                  <a:schemeClr val="bg2">
                    <a:lumMod val="50000"/>
                  </a:schemeClr>
                </a:solidFill>
                <a:latin typeface="Poppins" panose="00000500000000000000" pitchFamily="2" charset="0"/>
                <a:cs typeface="Poppins" panose="00000500000000000000" pitchFamily="2" charset="0"/>
              </a:rPr>
              <a:t>Hushåll, personliga produkter, kosmetik</a:t>
            </a:r>
            <a:endParaRPr lang="sv-SE" sz="800" b="1" dirty="0">
              <a:solidFill>
                <a:schemeClr val="bg2">
                  <a:lumMod val="50000"/>
                </a:schemeClr>
              </a:solidFill>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115700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ell 10">
            <a:extLst>
              <a:ext uri="{FF2B5EF4-FFF2-40B4-BE49-F238E27FC236}">
                <a16:creationId xmlns:a16="http://schemas.microsoft.com/office/drawing/2014/main" id="{59BB830C-F8BB-5364-D141-40A262505AAD}"/>
              </a:ext>
            </a:extLst>
          </p:cNvPr>
          <p:cNvGraphicFramePr>
            <a:graphicFrameLocks noGrp="1"/>
          </p:cNvGraphicFramePr>
          <p:nvPr>
            <p:extLst>
              <p:ext uri="{D42A27DB-BD31-4B8C-83A1-F6EECF244321}">
                <p14:modId xmlns:p14="http://schemas.microsoft.com/office/powerpoint/2010/main" val="2398751317"/>
              </p:ext>
            </p:extLst>
          </p:nvPr>
        </p:nvGraphicFramePr>
        <p:xfrm>
          <a:off x="515938" y="362887"/>
          <a:ext cx="11270330" cy="551688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919815">
                  <a:extLst>
                    <a:ext uri="{9D8B030D-6E8A-4147-A177-3AD203B41FA5}">
                      <a16:colId xmlns:a16="http://schemas.microsoft.com/office/drawing/2014/main" val="3870005160"/>
                    </a:ext>
                  </a:extLst>
                </a:gridCol>
                <a:gridCol w="2298083">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2">
                              <a:lumMod val="75000"/>
                            </a:schemeClr>
                          </a:solidFill>
                          <a:latin typeface="Poppins" panose="00000500000000000000" pitchFamily="2" charset="0"/>
                          <a:cs typeface="Poppins" panose="00000500000000000000" pitchFamily="2" charset="0"/>
                        </a:rPr>
                        <a:t>Biologisk mångfald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panose="00000500000000000000" pitchFamily="2" charset="0"/>
                          <a:cs typeface="Poppins" panose="00000500000000000000" pitchFamily="2" charset="0"/>
                        </a:rPr>
                        <a:t>Övergripande material och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149352">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Reklamartiklar, Trycksaker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kern="1200">
                          <a:solidFill>
                            <a:schemeClr val="bg1"/>
                          </a:solidFill>
                          <a:latin typeface="Poppins" panose="00000500000000000000" pitchFamily="2" charset="0"/>
                          <a:ea typeface="+mn-ea"/>
                          <a:cs typeface="Poppins" panose="00000500000000000000" pitchFamily="2" charset="0"/>
                        </a:rPr>
                        <a:t>Risk för betydande negativ påverkan är främst kopplat till förlust/förändring av livsmiljöer på land, avskogning och föroreningar av mark, vatten och luft.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marL="0" algn="l" defTabSz="457200" rtl="0" eaLnBrk="1" latinLnBrk="0" hangingPunct="1"/>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1">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6536255"/>
                  </a:ext>
                </a:extLst>
              </a:tr>
              <a:tr h="0">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Naturbruk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Jordbruk &amp; skogsbruk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förlust/förändring av livsmiljöer på land*, </a:t>
                      </a:r>
                      <a:r>
                        <a:rPr lang="sv-SE" sz="800" i="0" kern="1200">
                          <a:solidFill>
                            <a:schemeClr val="bg1"/>
                          </a:solidFill>
                          <a:latin typeface="Poppins" panose="00000500000000000000" pitchFamily="2" charset="0"/>
                          <a:ea typeface="+mn-ea"/>
                          <a:cs typeface="Poppins" panose="00000500000000000000" pitchFamily="2" charset="0"/>
                        </a:rPr>
                        <a:t>avskogning och förorening av mark, vatten och luft. . </a:t>
                      </a:r>
                    </a:p>
                    <a:p>
                      <a:endParaRPr lang="sv-SE" sz="800" i="0" kern="1200">
                        <a:solidFill>
                          <a:schemeClr val="bg1"/>
                        </a:solidFill>
                        <a:latin typeface="Poppins" panose="00000500000000000000" pitchFamily="2" charset="0"/>
                        <a:ea typeface="+mn-ea"/>
                        <a:cs typeface="Poppins" panose="00000500000000000000" pitchFamily="2" charset="0"/>
                      </a:endParaRPr>
                    </a:p>
                    <a:p>
                      <a:r>
                        <a:rPr lang="sv-SE" sz="800" i="0" kern="1200">
                          <a:solidFill>
                            <a:schemeClr val="bg1"/>
                          </a:solidFill>
                          <a:latin typeface="Poppins" panose="00000500000000000000" pitchFamily="2" charset="0"/>
                          <a:ea typeface="+mn-ea"/>
                          <a:cs typeface="Poppins" panose="00000500000000000000" pitchFamily="2" charset="0"/>
                        </a:rPr>
                        <a:t>*Produktion, bearbetning och distribution av livsmedel och annan biomassa är den absoluta huvudorsaken till förlusten av biologisk mångfald på den globala planeten (&gt;80% av förlusten). Utvinning av metaller och icke-metalliska mineraler står för 2% av förlusterna av biologisk mångfald. (1)</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kern="1200">
                        <a:solidFill>
                          <a:schemeClr val="tx1">
                            <a:lumMod val="75000"/>
                            <a:lumOff val="25000"/>
                          </a:schemeClr>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0592313"/>
                  </a:ext>
                </a:extLst>
              </a:tr>
              <a:tr h="156962">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Fastighet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Energi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Elektricitet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Risk för betydande negativ påverkan från </a:t>
                      </a:r>
                    </a:p>
                    <a:p>
                      <a:r>
                        <a:rPr lang="sv-SE" sz="800" b="0" i="0" kern="1200">
                          <a:solidFill>
                            <a:schemeClr val="bg1"/>
                          </a:solidFill>
                          <a:effectLst/>
                          <a:latin typeface="Poppins" panose="00000500000000000000" pitchFamily="2" charset="0"/>
                          <a:ea typeface="+mn-ea"/>
                          <a:cs typeface="Poppins" panose="00000500000000000000" pitchFamily="2" charset="0"/>
                        </a:rPr>
                        <a:t>- fossilbaserad, biomassa källa är störst kopplat till föroreningar och avskogning</a:t>
                      </a:r>
                    </a:p>
                    <a:p>
                      <a:r>
                        <a:rPr lang="sv-SE" sz="800" b="0" i="0" kern="1200">
                          <a:solidFill>
                            <a:schemeClr val="bg1"/>
                          </a:solidFill>
                          <a:effectLst/>
                          <a:latin typeface="Poppins" panose="00000500000000000000" pitchFamily="2" charset="0"/>
                          <a:ea typeface="+mn-ea"/>
                          <a:cs typeface="Poppins" panose="00000500000000000000" pitchFamily="2" charset="0"/>
                        </a:rPr>
                        <a:t>- vattenkraft är störst kopplat till förlust/ förändring av livsmiljöer i hav/vatten och föroreningar.</a:t>
                      </a:r>
                    </a:p>
                    <a:p>
                      <a:r>
                        <a:rPr lang="sv-SE" sz="800" b="0" i="0" kern="1200">
                          <a:solidFill>
                            <a:schemeClr val="bg1"/>
                          </a:solidFill>
                          <a:effectLst/>
                          <a:latin typeface="Poppins" panose="00000500000000000000" pitchFamily="2" charset="0"/>
                          <a:ea typeface="+mn-ea"/>
                          <a:cs typeface="Poppins" panose="00000500000000000000" pitchFamily="2" charset="0"/>
                        </a:rPr>
                        <a:t>- sol/vind är störst kopplat till föroreningar och förändring av livsmiljöer på land och i hav</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37423">
                <a:tc>
                  <a:txBody>
                    <a:bodyPr/>
                    <a:lstStyle/>
                    <a:p>
                      <a:endParaRPr lang="sv-SE" sz="10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Gas, Olja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Gas har en betydande negativ påverkan kopplat till förlust/förändring av livsmiljöer på land och i sötvatten/havsmiljöer, avskogning och föroreningar av mark, vatten och luft.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2201495"/>
                  </a:ext>
                </a:extLst>
              </a:tr>
              <a:tr h="137423">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Bygg &amp; fastighet</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Bygg- och anläggningsmaterial, järn-, bygg- och elhandelsvaror, fastighetsrelaterad teknisk utrustning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Risk för betydande negativ påverkan är störst kopplat till avskogning och föroreningar av mark, vatten och luft. </a:t>
                      </a:r>
                    </a:p>
                    <a:p>
                      <a:endParaRPr lang="sv-SE" sz="800" b="0" i="0" kern="1200">
                        <a:solidFill>
                          <a:schemeClr val="bg1"/>
                        </a:solidFill>
                        <a:effectLst/>
                        <a:latin typeface="Poppins" panose="00000500000000000000" pitchFamily="2" charset="0"/>
                        <a:ea typeface="+mn-ea"/>
                        <a:cs typeface="Poppins" panose="00000500000000000000" pitchFamily="2" charset="0"/>
                      </a:endParaRPr>
                    </a:p>
                    <a:p>
                      <a:r>
                        <a:rPr lang="sv-SE" sz="800" b="0" i="0" kern="1200">
                          <a:solidFill>
                            <a:schemeClr val="bg1"/>
                          </a:solidFill>
                          <a:effectLst/>
                          <a:latin typeface="Poppins" panose="00000500000000000000" pitchFamily="2" charset="0"/>
                          <a:ea typeface="+mn-ea"/>
                          <a:cs typeface="Poppins" panose="00000500000000000000" pitchFamily="2" charset="0"/>
                        </a:rPr>
                        <a:t>Omfattar produkter och material med hög miljöpåverkan såsom oljebaserade produkter, aluminium, stål/metall, betong/cement.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9888686"/>
                  </a:ext>
                </a:extLst>
              </a:tr>
              <a:tr h="137423">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Köksutrustning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Storköksutrustning, Vagndiskmaskin, Vitvaror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b="0" i="0" kern="1200">
                          <a:solidFill>
                            <a:schemeClr val="bg1"/>
                          </a:solidFill>
                          <a:effectLst/>
                          <a:latin typeface="Poppins" panose="00000500000000000000" pitchFamily="2" charset="0"/>
                          <a:ea typeface="+mn-ea"/>
                          <a:cs typeface="Poppins" panose="00000500000000000000" pitchFamily="2" charset="0"/>
                        </a:rPr>
                        <a:t>Risk för betydande negativ påverkan är störst kopplat till föroreningar av mark, vatten och luft.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0986579"/>
                  </a:ext>
                </a:extLst>
              </a:tr>
            </a:tbl>
          </a:graphicData>
        </a:graphic>
      </p:graphicFrame>
      <p:sp>
        <p:nvSpPr>
          <p:cNvPr id="3" name="textruta 2">
            <a:extLst>
              <a:ext uri="{FF2B5EF4-FFF2-40B4-BE49-F238E27FC236}">
                <a16:creationId xmlns:a16="http://schemas.microsoft.com/office/drawing/2014/main" id="{ED8FF7AE-3B99-E20B-DC3D-AFDD8E5E90E0}"/>
              </a:ext>
            </a:extLst>
          </p:cNvPr>
          <p:cNvSpPr txBox="1"/>
          <p:nvPr/>
        </p:nvSpPr>
        <p:spPr>
          <a:xfrm>
            <a:off x="619026" y="6000317"/>
            <a:ext cx="6097772" cy="200055"/>
          </a:xfrm>
          <a:prstGeom prst="rect">
            <a:avLst/>
          </a:prstGeom>
          <a:noFill/>
        </p:spPr>
        <p:txBody>
          <a:bodyPr wrap="square">
            <a:spAutoFit/>
          </a:bodyPr>
          <a:lstStyle/>
          <a:p>
            <a:r>
              <a:rPr lang="en-US" sz="700"/>
              <a:t>1. International Resource Panel. Global Resources Outlook, 2019 Fact Sheet</a:t>
            </a:r>
            <a:endParaRPr lang="sv-SE" sz="700"/>
          </a:p>
        </p:txBody>
      </p:sp>
      <p:sp>
        <p:nvSpPr>
          <p:cNvPr id="2" name="Platshållare för bildnummer 1">
            <a:extLst>
              <a:ext uri="{FF2B5EF4-FFF2-40B4-BE49-F238E27FC236}">
                <a16:creationId xmlns:a16="http://schemas.microsoft.com/office/drawing/2014/main" id="{71232C79-DB1C-40E4-EFB7-D3DA7DA882B9}"/>
              </a:ext>
            </a:extLst>
          </p:cNvPr>
          <p:cNvSpPr>
            <a:spLocks noGrp="1"/>
          </p:cNvSpPr>
          <p:nvPr>
            <p:ph type="sldNum" sz="quarter" idx="12"/>
          </p:nvPr>
        </p:nvSpPr>
        <p:spPr/>
        <p:txBody>
          <a:bodyPr/>
          <a:lstStyle/>
          <a:p>
            <a:fld id="{D57F1E4F-1CFF-5643-939E-217C01CDF565}" type="slidenum">
              <a:rPr lang="en-US" smtClean="0"/>
              <a:pPr/>
              <a:t>32</a:t>
            </a:fld>
            <a:endParaRPr lang="en-US"/>
          </a:p>
        </p:txBody>
      </p:sp>
    </p:spTree>
    <p:extLst>
      <p:ext uri="{BB962C8B-B14F-4D97-AF65-F5344CB8AC3E}">
        <p14:creationId xmlns:p14="http://schemas.microsoft.com/office/powerpoint/2010/main" val="9910141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C55AE-2D69-E773-3D58-D51A38F78991}"/>
            </a:ext>
          </a:extLst>
        </p:cNvPr>
        <p:cNvGrpSpPr/>
        <p:nvPr/>
      </p:nvGrpSpPr>
      <p:grpSpPr>
        <a:xfrm>
          <a:off x="0" y="0"/>
          <a:ext cx="0" cy="0"/>
          <a:chOff x="0" y="0"/>
          <a:chExt cx="0" cy="0"/>
        </a:xfrm>
      </p:grpSpPr>
      <p:graphicFrame>
        <p:nvGraphicFramePr>
          <p:cNvPr id="11" name="Tabell 10">
            <a:extLst>
              <a:ext uri="{FF2B5EF4-FFF2-40B4-BE49-F238E27FC236}">
                <a16:creationId xmlns:a16="http://schemas.microsoft.com/office/drawing/2014/main" id="{D6E6555F-ED77-515E-32BF-C376C13550EB}"/>
              </a:ext>
            </a:extLst>
          </p:cNvPr>
          <p:cNvGraphicFramePr>
            <a:graphicFrameLocks noGrp="1"/>
          </p:cNvGraphicFramePr>
          <p:nvPr>
            <p:extLst>
              <p:ext uri="{D42A27DB-BD31-4B8C-83A1-F6EECF244321}">
                <p14:modId xmlns:p14="http://schemas.microsoft.com/office/powerpoint/2010/main" val="3163344682"/>
              </p:ext>
            </p:extLst>
          </p:nvPr>
        </p:nvGraphicFramePr>
        <p:xfrm>
          <a:off x="460835" y="343432"/>
          <a:ext cx="11270330" cy="548640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766646">
                  <a:extLst>
                    <a:ext uri="{9D8B030D-6E8A-4147-A177-3AD203B41FA5}">
                      <a16:colId xmlns:a16="http://schemas.microsoft.com/office/drawing/2014/main" val="3870005160"/>
                    </a:ext>
                  </a:extLst>
                </a:gridCol>
                <a:gridCol w="2451252">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2">
                              <a:lumMod val="75000"/>
                            </a:schemeClr>
                          </a:solidFill>
                          <a:latin typeface="Poppins" panose="00000500000000000000" pitchFamily="2" charset="0"/>
                          <a:cs typeface="Poppins" panose="00000500000000000000" pitchFamily="2" charset="0"/>
                        </a:rPr>
                        <a:t>Biologisk mångfald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a:solidFill>
                            <a:schemeClr val="bg1"/>
                          </a:solidFill>
                          <a:latin typeface="Poppins" panose="00000500000000000000" pitchFamily="2" charset="0"/>
                          <a:cs typeface="Poppins" panose="00000500000000000000" pitchFamily="2" charset="0"/>
                        </a:rPr>
                        <a:t>IT &amp; Kommunikation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0">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IT Teknisk plattform, IT Arbetsplats</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Server, Hårdvara,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föroreningar. Omfattar produkter och material med hög negativ miljöpåverkan såsom aluminium, koppar, järn, bly, litium och sällsynta jordartsmetaller.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32725573"/>
                  </a:ext>
                </a:extLst>
              </a:tr>
              <a:tr h="156962">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Personbilar, bussar, lastbilar, tåg, utryckningsfordon, övriga fordon, fartyg, spårfordon, arbetsfordon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Köp &amp; leasing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a:solidFill>
                            <a:schemeClr val="bg1"/>
                          </a:solidFill>
                          <a:latin typeface="Poppins" panose="00000500000000000000" pitchFamily="2" charset="0"/>
                          <a:ea typeface="+mn-ea"/>
                          <a:cs typeface="Poppins" panose="00000500000000000000" pitchFamily="2" charset="0"/>
                        </a:rPr>
                        <a:t>Risk för betydande negativ påverkan är störst kopplat till föroreningar av mark, vatten och luft.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kern="1200">
                        <a:solidFill>
                          <a:schemeClr val="tx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37423">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Drivmedel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Se 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kern="1200">
                        <a:solidFill>
                          <a:schemeClr val="tx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5793262"/>
                  </a:ext>
                </a:extLst>
              </a:tr>
              <a:tr h="137423">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9646686"/>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kern="1200" noProof="0">
                          <a:solidFill>
                            <a:schemeClr val="tx1">
                              <a:lumMod val="75000"/>
                              <a:lumOff val="25000"/>
                            </a:schemeClr>
                          </a:solidFill>
                          <a:latin typeface="Poppins" panose="00000500000000000000" pitchFamily="2" charset="0"/>
                          <a:ea typeface="+mn-ea"/>
                          <a:cs typeface="Poppins" panose="00000500000000000000" pitchFamily="2" charset="0"/>
                        </a:rPr>
                        <a:t>Drift av kollektivtrafik, Logistik &amp; transport, Persontransporter, Utryckningstransporter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Bud och småtransport, flygfrakt, varutransporter.</a:t>
                      </a:r>
                    </a:p>
                    <a:p>
                      <a:r>
                        <a:rPr lang="sv-SE" sz="800" dirty="0">
                          <a:solidFill>
                            <a:schemeClr val="tx1">
                              <a:lumMod val="75000"/>
                              <a:lumOff val="25000"/>
                            </a:schemeClr>
                          </a:solidFill>
                          <a:latin typeface="Poppins" panose="00000500000000000000" pitchFamily="2" charset="0"/>
                          <a:cs typeface="Poppins" panose="00000500000000000000" pitchFamily="2" charset="0"/>
                        </a:rPr>
                        <a:t>Färdtjänst, sjukresor, transport av avlidna</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Olja och gas har en betydande negativ påverkan kopplat till förlust/förändring av livsmiljöer på land och i sötvatten/ havsmiljöer, avskogning och föroreningar.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transportslag och val av drivmedel. Olja och gas har en betydande negativ påverkan kopplat till förlust/förändring av livsmiljöer på land och i sötvatten/havsmiljöer, avskogning och förorening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extLst>
                  <a:ext uri="{0D108BD9-81ED-4DB2-BD59-A6C34878D82A}">
                    <a16:rowId xmlns:a16="http://schemas.microsoft.com/office/drawing/2014/main" val="2448750611"/>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err="1">
                          <a:solidFill>
                            <a:schemeClr val="bg1"/>
                          </a:solidFill>
                          <a:latin typeface="Poppins" panose="00000500000000000000" pitchFamily="2" charset="0"/>
                          <a:ea typeface="+mn-ea"/>
                          <a:cs typeface="Poppins" panose="00000500000000000000" pitchFamily="2" charset="0"/>
                        </a:rPr>
                        <a:t>Facility</a:t>
                      </a:r>
                      <a:r>
                        <a:rPr lang="sv-SE" sz="800" b="1" kern="1200" noProof="0">
                          <a:solidFill>
                            <a:schemeClr val="bg1"/>
                          </a:solidFill>
                          <a:latin typeface="Poppins" panose="00000500000000000000" pitchFamily="2" charset="0"/>
                          <a:ea typeface="+mn-ea"/>
                          <a:cs typeface="Poppins" panose="00000500000000000000" pitchFamily="2" charset="0"/>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057137541"/>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Livsmedel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Catering och fika, livsmedel, patientmåltider, kaffe- och </a:t>
                      </a:r>
                      <a:r>
                        <a:rPr lang="sv-SE" sz="800" b="0" err="1">
                          <a:solidFill>
                            <a:schemeClr val="tx1">
                              <a:lumMod val="75000"/>
                              <a:lumOff val="25000"/>
                            </a:schemeClr>
                          </a:solidFill>
                          <a:latin typeface="Poppins" panose="00000500000000000000" pitchFamily="2" charset="0"/>
                          <a:cs typeface="Poppins" panose="00000500000000000000" pitchFamily="2" charset="0"/>
                        </a:rPr>
                        <a:t>vending</a:t>
                      </a:r>
                      <a:r>
                        <a:rPr lang="sv-SE" sz="800" b="0">
                          <a:solidFill>
                            <a:schemeClr val="tx1">
                              <a:lumMod val="75000"/>
                              <a:lumOff val="25000"/>
                            </a:schemeClr>
                          </a:solidFill>
                          <a:latin typeface="Poppins" panose="00000500000000000000" pitchFamily="2" charset="0"/>
                          <a:cs typeface="Poppins" panose="00000500000000000000" pitchFamily="2" charset="0"/>
                        </a:rPr>
                        <a:t> maskiner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förlust/förändring av livsmiljöer på land och i hav/sjö*, avskogning och föroreningar. </a:t>
                      </a:r>
                    </a:p>
                    <a:p>
                      <a:r>
                        <a:rPr lang="sv-SE" sz="800">
                          <a:solidFill>
                            <a:schemeClr val="bg1"/>
                          </a:solidFill>
                          <a:latin typeface="Poppins" panose="00000500000000000000" pitchFamily="2" charset="0"/>
                          <a:cs typeface="Poppins" panose="00000500000000000000" pitchFamily="2" charset="0"/>
                        </a:rPr>
                        <a:t>Råvaror med hög miljöpåverkan är kaffe, kakao, kött, mejeri, ris, </a:t>
                      </a:r>
                      <a:r>
                        <a:rPr lang="sv-SE" sz="800" err="1">
                          <a:solidFill>
                            <a:schemeClr val="bg1"/>
                          </a:solidFill>
                          <a:latin typeface="Poppins" panose="00000500000000000000" pitchFamily="2" charset="0"/>
                          <a:cs typeface="Poppins" panose="00000500000000000000" pitchFamily="2" charset="0"/>
                        </a:rPr>
                        <a:t>sjömat</a:t>
                      </a:r>
                      <a:r>
                        <a:rPr lang="sv-SE" sz="800">
                          <a:solidFill>
                            <a:schemeClr val="bg1"/>
                          </a:solidFill>
                          <a:latin typeface="Poppins" panose="00000500000000000000" pitchFamily="2" charset="0"/>
                          <a:cs typeface="Poppins" panose="00000500000000000000" pitchFamily="2" charset="0"/>
                        </a:rPr>
                        <a:t>, kyckling, nötter, soja, socker, rapsolja, vete, majs, potatis </a:t>
                      </a:r>
                      <a:r>
                        <a:rPr lang="sv-SE" sz="800" err="1">
                          <a:solidFill>
                            <a:schemeClr val="bg1"/>
                          </a:solidFill>
                          <a:latin typeface="Poppins" panose="00000500000000000000" pitchFamily="2" charset="0"/>
                          <a:cs typeface="Poppins" panose="00000500000000000000" pitchFamily="2" charset="0"/>
                        </a:rPr>
                        <a:t>m.m</a:t>
                      </a:r>
                      <a:r>
                        <a:rPr lang="sv-SE" sz="800">
                          <a:solidFill>
                            <a:schemeClr val="bg1"/>
                          </a:solidFill>
                          <a:latin typeface="Poppins" panose="00000500000000000000" pitchFamily="2" charset="0"/>
                          <a:cs typeface="Poppins" panose="00000500000000000000" pitchFamily="2" charset="0"/>
                        </a:rPr>
                        <a:t>,</a:t>
                      </a:r>
                    </a:p>
                    <a:p>
                      <a:endParaRPr lang="sv-SE" sz="800">
                        <a:solidFill>
                          <a:schemeClr val="bg1"/>
                        </a:solidFill>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kern="1200">
                          <a:solidFill>
                            <a:schemeClr val="bg1"/>
                          </a:solidFill>
                          <a:latin typeface="Poppins" panose="00000500000000000000" pitchFamily="2" charset="0"/>
                          <a:ea typeface="+mn-ea"/>
                          <a:cs typeface="Poppins" panose="00000500000000000000" pitchFamily="2" charset="0"/>
                        </a:rPr>
                        <a:t>*Produktion, bearbetning och distribution av livsmedel och annan biomassa är den absoluta huvudorsaken till förlusten av biologisk mångfald på den globala planeten (&gt;80% av förlusten). Utvinning av metaller och icke-metalliska mineraler står för 2% av förlusterna av biologisk mångfald. (1)</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a:solidFill>
                            <a:schemeClr val="bg1"/>
                          </a:solidFill>
                          <a:latin typeface="Poppins" panose="00000500000000000000" pitchFamily="2" charset="0"/>
                          <a:ea typeface="+mn-ea"/>
                          <a:cs typeface="Poppins" panose="00000500000000000000" pitchFamily="2" charset="0"/>
                        </a:rPr>
                        <a:t>Risk för betydande negativ påverkan är störst kopplat till föroreningar av mark, vatten och luft.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2048652"/>
                  </a:ext>
                </a:extLst>
              </a:tr>
            </a:tbl>
          </a:graphicData>
        </a:graphic>
      </p:graphicFrame>
      <p:sp>
        <p:nvSpPr>
          <p:cNvPr id="2" name="textruta 1">
            <a:extLst>
              <a:ext uri="{FF2B5EF4-FFF2-40B4-BE49-F238E27FC236}">
                <a16:creationId xmlns:a16="http://schemas.microsoft.com/office/drawing/2014/main" id="{9C83C92E-23B6-3606-D3FC-A0FC66C50387}"/>
              </a:ext>
            </a:extLst>
          </p:cNvPr>
          <p:cNvSpPr txBox="1"/>
          <p:nvPr/>
        </p:nvSpPr>
        <p:spPr>
          <a:xfrm>
            <a:off x="460835" y="6391457"/>
            <a:ext cx="6097772" cy="230832"/>
          </a:xfrm>
          <a:prstGeom prst="rect">
            <a:avLst/>
          </a:prstGeom>
          <a:noFill/>
        </p:spPr>
        <p:txBody>
          <a:bodyPr wrap="square">
            <a:spAutoFit/>
          </a:bodyPr>
          <a:lstStyle/>
          <a:p>
            <a:r>
              <a:rPr lang="en-US" sz="900"/>
              <a:t>1. International Resource Panel. Global Resources Outlook, 2019 Fact Sheet</a:t>
            </a:r>
            <a:endParaRPr lang="sv-SE" sz="900"/>
          </a:p>
        </p:txBody>
      </p:sp>
      <p:sp>
        <p:nvSpPr>
          <p:cNvPr id="3" name="Platshållare för bildnummer 2">
            <a:extLst>
              <a:ext uri="{FF2B5EF4-FFF2-40B4-BE49-F238E27FC236}">
                <a16:creationId xmlns:a16="http://schemas.microsoft.com/office/drawing/2014/main" id="{0EE58A1F-1894-A405-7B76-9545CA85C364}"/>
              </a:ext>
            </a:extLst>
          </p:cNvPr>
          <p:cNvSpPr>
            <a:spLocks noGrp="1"/>
          </p:cNvSpPr>
          <p:nvPr>
            <p:ph type="sldNum" sz="quarter" idx="12"/>
          </p:nvPr>
        </p:nvSpPr>
        <p:spPr/>
        <p:txBody>
          <a:bodyPr/>
          <a:lstStyle/>
          <a:p>
            <a:fld id="{D57F1E4F-1CFF-5643-939E-217C01CDF565}" type="slidenum">
              <a:rPr lang="en-US" smtClean="0"/>
              <a:pPr/>
              <a:t>33</a:t>
            </a:fld>
            <a:endParaRPr lang="en-US"/>
          </a:p>
        </p:txBody>
      </p:sp>
    </p:spTree>
    <p:extLst>
      <p:ext uri="{BB962C8B-B14F-4D97-AF65-F5344CB8AC3E}">
        <p14:creationId xmlns:p14="http://schemas.microsoft.com/office/powerpoint/2010/main" val="377824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6F931-A1F4-528D-76B2-3CEA288F2952}"/>
            </a:ext>
          </a:extLst>
        </p:cNvPr>
        <p:cNvGrpSpPr/>
        <p:nvPr/>
      </p:nvGrpSpPr>
      <p:grpSpPr>
        <a:xfrm>
          <a:off x="0" y="0"/>
          <a:ext cx="0" cy="0"/>
          <a:chOff x="0" y="0"/>
          <a:chExt cx="0" cy="0"/>
        </a:xfrm>
      </p:grpSpPr>
      <p:graphicFrame>
        <p:nvGraphicFramePr>
          <p:cNvPr id="11" name="Tabell 10">
            <a:extLst>
              <a:ext uri="{FF2B5EF4-FFF2-40B4-BE49-F238E27FC236}">
                <a16:creationId xmlns:a16="http://schemas.microsoft.com/office/drawing/2014/main" id="{54D31351-A873-8C4B-4A34-B8602846F3F9}"/>
              </a:ext>
            </a:extLst>
          </p:cNvPr>
          <p:cNvGraphicFramePr>
            <a:graphicFrameLocks noGrp="1"/>
          </p:cNvGraphicFramePr>
          <p:nvPr>
            <p:extLst>
              <p:ext uri="{D42A27DB-BD31-4B8C-83A1-F6EECF244321}">
                <p14:modId xmlns:p14="http://schemas.microsoft.com/office/powerpoint/2010/main" val="3319252121"/>
              </p:ext>
            </p:extLst>
          </p:nvPr>
        </p:nvGraphicFramePr>
        <p:xfrm>
          <a:off x="515938" y="343432"/>
          <a:ext cx="11270330" cy="408432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2">
                              <a:lumMod val="75000"/>
                            </a:schemeClr>
                          </a:solidFill>
                          <a:latin typeface="Poppins"/>
                          <a:cs typeface="Poppins"/>
                        </a:rPr>
                        <a:t>Biologisk mångfald </a:t>
                      </a:r>
                      <a:r>
                        <a:rPr lang="sv-SE" sz="1300" b="0">
                          <a:solidFill>
                            <a:schemeClr val="tx1">
                              <a:lumMod val="75000"/>
                              <a:lumOff val="25000"/>
                            </a:schemeClr>
                          </a:solidFill>
                          <a:latin typeface="Poppins"/>
                          <a:cs typeface="Poppins"/>
                        </a:rPr>
                        <a:t>- inköpskategorier</a:t>
                      </a:r>
                      <a:endParaRPr lang="sv-SE" sz="1300">
                        <a:solidFill>
                          <a:schemeClr val="tx1">
                            <a:lumMod val="75000"/>
                            <a:lumOff val="25000"/>
                          </a:schemeClr>
                        </a:solidFill>
                        <a:latin typeface="Poppins"/>
                        <a:cs typeface="Poppin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a:cs typeface="Poppins"/>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a:cs typeface="Poppins"/>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Tillverkning</a:t>
                      </a:r>
                      <a:endParaRPr lang="sv-SE" sz="900">
                        <a:latin typeface="Poppins"/>
                        <a:cs typeface="Poppins"/>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a:cs typeface="Poppins"/>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37423">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err="1">
                          <a:solidFill>
                            <a:schemeClr val="bg1"/>
                          </a:solidFill>
                          <a:latin typeface="Poppins"/>
                          <a:ea typeface="+mn-ea"/>
                          <a:cs typeface="Poppins"/>
                        </a:rPr>
                        <a:t>Facility</a:t>
                      </a:r>
                      <a:r>
                        <a:rPr lang="sv-SE" sz="800" b="1" kern="1200" noProof="0">
                          <a:solidFill>
                            <a:schemeClr val="bg1"/>
                          </a:solidFill>
                          <a:latin typeface="Poppins"/>
                          <a:ea typeface="+mn-ea"/>
                          <a:cs typeface="Poppins"/>
                        </a:rPr>
                        <a:t> management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057137541"/>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Möbler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a:cs typeface="Poppins"/>
                        </a:rPr>
                        <a:t>Möbler kontor, offentlig miljö</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a:cs typeface="Poppins"/>
                        </a:rPr>
                        <a:t>Risk för betydande negativ påverkan är störst kopplat till förlust/förändring av livsmiljöer på land, avskogning och förorening av mark, vatten och luft. </a:t>
                      </a:r>
                    </a:p>
                    <a:p>
                      <a:endParaRPr lang="sv-SE" sz="800">
                        <a:solidFill>
                          <a:schemeClr val="bg1"/>
                        </a:solidFill>
                        <a:latin typeface="Poppins" panose="00000500000000000000" pitchFamily="2" charset="0"/>
                        <a:cs typeface="Poppins" panose="00000500000000000000" pitchFamily="2" charset="0"/>
                      </a:endParaRPr>
                    </a:p>
                    <a:p>
                      <a:r>
                        <a:rPr lang="sv-SE" sz="800">
                          <a:solidFill>
                            <a:schemeClr val="bg1"/>
                          </a:solidFill>
                          <a:latin typeface="Poppins"/>
                          <a:cs typeface="Poppins"/>
                        </a:rPr>
                        <a:t>Omfattar produkter och material som plast, trä, textil, kemikalier och stål, men även elektronik kan förekomma, samtliga med hög negativ påverkan. </a:t>
                      </a:r>
                    </a:p>
                    <a:p>
                      <a:r>
                        <a:rPr lang="sv-SE" sz="800">
                          <a:solidFill>
                            <a:schemeClr val="bg1"/>
                          </a:solidFill>
                          <a:latin typeface="Poppins"/>
                          <a:cs typeface="Poppins"/>
                        </a:rPr>
                        <a:t>- Plast från fossilbaserad råvara såsom polyester, </a:t>
                      </a:r>
                      <a:r>
                        <a:rPr lang="sv-SE" sz="800" err="1">
                          <a:solidFill>
                            <a:schemeClr val="bg1"/>
                          </a:solidFill>
                          <a:latin typeface="Poppins"/>
                          <a:cs typeface="Poppins"/>
                        </a:rPr>
                        <a:t>polypropylen</a:t>
                      </a:r>
                      <a:r>
                        <a:rPr lang="sv-SE" sz="800">
                          <a:solidFill>
                            <a:schemeClr val="bg1"/>
                          </a:solidFill>
                          <a:latin typeface="Poppins"/>
                          <a:cs typeface="Poppins"/>
                        </a:rPr>
                        <a:t>, skum, latex, polyamid/nylon, akryl). </a:t>
                      </a:r>
                    </a:p>
                    <a:p>
                      <a:r>
                        <a:rPr lang="sv-SE" sz="800">
                          <a:solidFill>
                            <a:schemeClr val="bg1"/>
                          </a:solidFill>
                          <a:latin typeface="Poppins"/>
                          <a:cs typeface="Poppins"/>
                        </a:rPr>
                        <a:t>- Bomulls- och djurbaserat ursprung </a:t>
                      </a:r>
                    </a:p>
                    <a:p>
                      <a:r>
                        <a:rPr lang="sv-SE" sz="800">
                          <a:solidFill>
                            <a:schemeClr val="bg1"/>
                          </a:solidFill>
                          <a:latin typeface="Poppins"/>
                          <a:cs typeface="Poppins"/>
                        </a:rPr>
                        <a:t>- Material från förnybar och återvunnen råvara kan förekomma vilket möjliggör minskad negativ påverkan.</a:t>
                      </a:r>
                    </a:p>
                    <a:p>
                      <a:endParaRPr lang="sv-SE" sz="800">
                        <a:solidFill>
                          <a:schemeClr val="tx1"/>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bg1"/>
                        </a:solidFill>
                        <a:highlight>
                          <a:srgbClr val="FFFF00"/>
                        </a:highlight>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b="0" i="0" kern="1200">
                        <a:solidFill>
                          <a:schemeClr val="bg1"/>
                        </a:solidFill>
                        <a:effectLst/>
                        <a:highlight>
                          <a:srgbClr val="FFFF00"/>
                        </a:highligh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7495980"/>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a:cs typeface="Poppins"/>
                        </a:rPr>
                        <a:t>Tvätt och textilier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tx1">
                              <a:lumMod val="85000"/>
                              <a:lumOff val="15000"/>
                            </a:schemeClr>
                          </a:solidFill>
                          <a:latin typeface="Poppins"/>
                          <a:cs typeface="Poppins"/>
                        </a:rPr>
                        <a:t>Textilier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a:cs typeface="Poppins"/>
                        </a:rPr>
                        <a:t>Risk för betydande negativ påverkan är störst kopplat till förorening av mark, vatten och luft. Omfattar produkter och material som behandlats med kemikalier. Råvara med varierat ursprung:</a:t>
                      </a:r>
                    </a:p>
                    <a:p>
                      <a:r>
                        <a:rPr lang="sv-SE" sz="800">
                          <a:solidFill>
                            <a:schemeClr val="bg1"/>
                          </a:solidFill>
                          <a:latin typeface="Poppins"/>
                          <a:cs typeface="Poppins"/>
                        </a:rPr>
                        <a:t>- Fossilbaserad råvara såsom polyester, </a:t>
                      </a:r>
                      <a:r>
                        <a:rPr lang="sv-SE" sz="800" err="1">
                          <a:solidFill>
                            <a:schemeClr val="bg1"/>
                          </a:solidFill>
                          <a:latin typeface="Poppins"/>
                          <a:cs typeface="Poppins"/>
                        </a:rPr>
                        <a:t>polypropylen</a:t>
                      </a:r>
                      <a:r>
                        <a:rPr lang="sv-SE" sz="800">
                          <a:solidFill>
                            <a:schemeClr val="bg1"/>
                          </a:solidFill>
                          <a:latin typeface="Poppins"/>
                          <a:cs typeface="Poppins"/>
                        </a:rPr>
                        <a:t>, skum, latex, polyamid/nylon, akryl) </a:t>
                      </a:r>
                    </a:p>
                    <a:p>
                      <a:r>
                        <a:rPr lang="sv-SE" sz="800">
                          <a:solidFill>
                            <a:schemeClr val="bg1"/>
                          </a:solidFill>
                          <a:latin typeface="Poppins"/>
                          <a:cs typeface="Poppins"/>
                        </a:rPr>
                        <a:t>- Bomulls- och djurbaserat ursprung. </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b="0" i="0" kern="1200">
                        <a:solidFill>
                          <a:schemeClr val="tx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2970232"/>
                  </a:ext>
                </a:extLst>
              </a:tr>
            </a:tbl>
          </a:graphicData>
        </a:graphic>
      </p:graphicFrame>
      <p:sp>
        <p:nvSpPr>
          <p:cNvPr id="2" name="Platshållare för bildnummer 1">
            <a:extLst>
              <a:ext uri="{FF2B5EF4-FFF2-40B4-BE49-F238E27FC236}">
                <a16:creationId xmlns:a16="http://schemas.microsoft.com/office/drawing/2014/main" id="{3105C29D-77EE-978E-F6C1-516E81F7132A}"/>
              </a:ext>
            </a:extLst>
          </p:cNvPr>
          <p:cNvSpPr>
            <a:spLocks noGrp="1"/>
          </p:cNvSpPr>
          <p:nvPr>
            <p:ph type="sldNum" sz="quarter" idx="12"/>
          </p:nvPr>
        </p:nvSpPr>
        <p:spPr/>
        <p:txBody>
          <a:bodyPr/>
          <a:lstStyle/>
          <a:p>
            <a:fld id="{D57F1E4F-1CFF-5643-939E-217C01CDF565}" type="slidenum">
              <a:rPr lang="en-US" smtClean="0"/>
              <a:pPr/>
              <a:t>34</a:t>
            </a:fld>
            <a:endParaRPr lang="en-US"/>
          </a:p>
        </p:txBody>
      </p:sp>
    </p:spTree>
    <p:extLst>
      <p:ext uri="{BB962C8B-B14F-4D97-AF65-F5344CB8AC3E}">
        <p14:creationId xmlns:p14="http://schemas.microsoft.com/office/powerpoint/2010/main" val="16429003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687A4-FA00-6BE8-6EDF-84C5A8096207}"/>
            </a:ext>
          </a:extLst>
        </p:cNvPr>
        <p:cNvGrpSpPr/>
        <p:nvPr/>
      </p:nvGrpSpPr>
      <p:grpSpPr>
        <a:xfrm>
          <a:off x="0" y="0"/>
          <a:ext cx="0" cy="0"/>
          <a:chOff x="0" y="0"/>
          <a:chExt cx="0" cy="0"/>
        </a:xfrm>
      </p:grpSpPr>
      <p:graphicFrame>
        <p:nvGraphicFramePr>
          <p:cNvPr id="10" name="Tabell 9">
            <a:extLst>
              <a:ext uri="{FF2B5EF4-FFF2-40B4-BE49-F238E27FC236}">
                <a16:creationId xmlns:a16="http://schemas.microsoft.com/office/drawing/2014/main" id="{124CADAC-E063-8A30-F026-6434A4D75ED6}"/>
              </a:ext>
            </a:extLst>
          </p:cNvPr>
          <p:cNvGraphicFramePr>
            <a:graphicFrameLocks noGrp="1"/>
          </p:cNvGraphicFramePr>
          <p:nvPr>
            <p:extLst>
              <p:ext uri="{D42A27DB-BD31-4B8C-83A1-F6EECF244321}">
                <p14:modId xmlns:p14="http://schemas.microsoft.com/office/powerpoint/2010/main" val="4136803587"/>
              </p:ext>
            </p:extLst>
          </p:nvPr>
        </p:nvGraphicFramePr>
        <p:xfrm>
          <a:off x="515938" y="372615"/>
          <a:ext cx="11270330" cy="5181600"/>
        </p:xfrm>
        <a:graphic>
          <a:graphicData uri="http://schemas.openxmlformats.org/drawingml/2006/table">
            <a:tbl>
              <a:tblPr firstRow="1" bandRow="1">
                <a:tableStyleId>{72833802-FEF1-4C79-8D5D-14CF1EAF98D9}</a:tableStyleId>
              </a:tblPr>
              <a:tblGrid>
                <a:gridCol w="1841701">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608949">
                  <a:extLst>
                    <a:ext uri="{9D8B030D-6E8A-4147-A177-3AD203B41FA5}">
                      <a16:colId xmlns:a16="http://schemas.microsoft.com/office/drawing/2014/main" val="3870005160"/>
                    </a:ext>
                  </a:extLst>
                </a:gridCol>
                <a:gridCol w="2608949">
                  <a:extLst>
                    <a:ext uri="{9D8B030D-6E8A-4147-A177-3AD203B41FA5}">
                      <a16:colId xmlns:a16="http://schemas.microsoft.com/office/drawing/2014/main" val="148888320"/>
                    </a:ext>
                  </a:extLst>
                </a:gridCol>
                <a:gridCol w="2608949">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a:solidFill>
                            <a:schemeClr val="accent2">
                              <a:lumMod val="75000"/>
                            </a:schemeClr>
                          </a:solidFill>
                          <a:latin typeface="Poppins" panose="00000500000000000000" pitchFamily="2" charset="0"/>
                          <a:cs typeface="Poppins" panose="00000500000000000000" pitchFamily="2" charset="0"/>
                        </a:rPr>
                        <a:t>Biologisk mångfald </a:t>
                      </a:r>
                      <a:r>
                        <a:rPr lang="sv-SE" sz="1300" b="0">
                          <a:solidFill>
                            <a:schemeClr val="tx1">
                              <a:lumMod val="75000"/>
                              <a:lumOff val="25000"/>
                            </a:schemeClr>
                          </a:solidFill>
                          <a:latin typeface="Poppins" panose="00000500000000000000" pitchFamily="2" charset="0"/>
                          <a:cs typeface="Poppins" panose="00000500000000000000" pitchFamily="2" charset="0"/>
                        </a:rPr>
                        <a:t>- inköpskategorier</a:t>
                      </a:r>
                      <a:endParaRPr lang="sv-SE" sz="13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64060078"/>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56962">
                <a:tc gridSpan="2">
                  <a:txBody>
                    <a:bodyPr/>
                    <a:lstStyle/>
                    <a:p>
                      <a:r>
                        <a:rPr kumimoji="0" lang="sv-SE" sz="800" b="1"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endParaRPr lang="sv-SE" sz="800" b="1" kern="120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1540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Diabetesspecifika förbrukningsvaror, Generella förbrukningsvaror, Hjälpmedel, Inkontinens, Sårvård &amp; kompression, Tandvårdsutrustning &amp; material, fysioterapiutrustning &amp; material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a:solidFill>
                            <a:schemeClr val="tx1">
                              <a:lumMod val="75000"/>
                              <a:lumOff val="25000"/>
                            </a:schemeClr>
                          </a:solidFill>
                          <a:latin typeface="Poppins" panose="00000500000000000000" pitchFamily="2" charset="0"/>
                          <a:cs typeface="Poppins" panose="00000500000000000000" pitchFamily="2" charset="0"/>
                        </a:rPr>
                        <a:t>Kirurgiska instrument, undersökningshandskar,  övriga generella förbrukningsvaror, vårdrelaterad papper &amp; plast, Akutpatientvagnar, laboratoriespecifik inredning, rostfria bänkar, rostfria vagnar, Tand-vårdsutrustning (dental-möbler, tandläkar-inredning- se kat II Möbler), träningsutrustning</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föroreningar av mark, vatten och luft. </a:t>
                      </a:r>
                    </a:p>
                    <a:p>
                      <a:endParaRPr lang="sv-SE" sz="800">
                        <a:solidFill>
                          <a:schemeClr val="bg1"/>
                        </a:solidFill>
                        <a:latin typeface="Poppins" panose="00000500000000000000" pitchFamily="2" charset="0"/>
                        <a:cs typeface="Poppins" panose="00000500000000000000" pitchFamily="2" charset="0"/>
                      </a:endParaRPr>
                    </a:p>
                    <a:p>
                      <a:r>
                        <a:rPr lang="sv-SE" sz="800">
                          <a:solidFill>
                            <a:schemeClr val="bg1"/>
                          </a:solidFill>
                          <a:latin typeface="Poppins" panose="00000500000000000000" pitchFamily="2" charset="0"/>
                          <a:cs typeface="Poppins" panose="00000500000000000000" pitchFamily="2" charset="0"/>
                        </a:rPr>
                        <a:t>Omfattar produkter som stål, plast, elektroniska komponenter som vid gruvbrytning och förädling orsakar förlust och förändring av livsmiljöer, förorening av land och vatten, vattenanvändning och klimatpåverkan från fossilberoende produktion.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2169462"/>
                  </a:ext>
                </a:extLst>
              </a:tr>
              <a:tr h="15408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Nutrition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Tillhörande förbrukning, näringspreparat</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Se kategori II ”livsmedel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a:solidFill>
                            <a:schemeClr val="bg1"/>
                          </a:solidFill>
                          <a:latin typeface="Poppins" panose="00000500000000000000" pitchFamily="2" charset="0"/>
                          <a:cs typeface="Poppins" panose="00000500000000000000" pitchFamily="2" charset="0"/>
                        </a:rPr>
                        <a:t>Se kategori II ”livsmedel &amp; tillhörande tjänster”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9902343"/>
                  </a:ext>
                </a:extLst>
              </a:tr>
              <a:tr h="137423">
                <a:tc>
                  <a:txBody>
                    <a:bodyPr/>
                    <a:lstStyle/>
                    <a:p>
                      <a:r>
                        <a:rPr kumimoji="0" lang="sv-SE" sz="800" b="1" i="0" u="none" strike="noStrike" kern="1200" cap="none" spc="0" normalizeH="0" baseline="0">
                          <a:ln>
                            <a:noFill/>
                          </a:ln>
                          <a:solidFill>
                            <a:schemeClr val="bg1"/>
                          </a:solidFill>
                          <a:effectLst/>
                          <a:uLnTx/>
                          <a:uFillTx/>
                          <a:latin typeface="Poppins" panose="00000500000000000000" pitchFamily="2" charset="0"/>
                          <a:ea typeface="+mn-ea"/>
                          <a:cs typeface="Poppins" panose="00000500000000000000" pitchFamily="2" charset="0"/>
                        </a:rPr>
                        <a:t>Läkemed</a:t>
                      </a:r>
                      <a:r>
                        <a:rPr lang="sv-SE" sz="800" b="1">
                          <a:solidFill>
                            <a:schemeClr val="bg1"/>
                          </a:solidFill>
                          <a:latin typeface="Poppins" panose="00000500000000000000" pitchFamily="2" charset="0"/>
                          <a:cs typeface="Poppins" panose="00000500000000000000" pitchFamily="2" charset="0"/>
                        </a:rPr>
                        <a:t>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464032787"/>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Läkemedel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Olika typer av läkemedel</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föroreningar av mark, vatten och luft. Tillverkning av läkemedel genererar stora mängder farligt avfall, ofta innehållande vattenlösliga och svårnedbrytbara, hormonpåverkande substanser med betydande påverkan på levande organismer.</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b="0" i="0" kern="1200">
                        <a:solidFill>
                          <a:schemeClr val="tx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4818985"/>
                  </a:ext>
                </a:extLst>
              </a:tr>
              <a:tr h="0">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a:ln>
                            <a:noFill/>
                          </a:ln>
                          <a:solidFill>
                            <a:schemeClr val="bg1"/>
                          </a:solidFill>
                          <a:effectLst/>
                          <a:uLnTx/>
                          <a:uFillTx/>
                          <a:latin typeface="Poppins" panose="00000500000000000000" pitchFamily="2" charset="0"/>
                          <a:ea typeface="+mn-ea"/>
                          <a:cs typeface="Poppins" panose="00000500000000000000" pitchFamily="2" charset="0"/>
                        </a:rPr>
                        <a:t>Medicinteknik &amp; relaterade förbrukningsvaror</a:t>
                      </a:r>
                      <a:endParaRPr kumimoji="0" lang="sv-SE" sz="800" b="1" i="0" u="none" strike="noStrike" kern="1200" cap="none" spc="0" normalizeH="0" baseline="0">
                        <a:ln>
                          <a:noFill/>
                        </a:ln>
                        <a:solidFill>
                          <a:schemeClr val="bg1"/>
                        </a:solidFill>
                        <a:effectLst/>
                        <a:uLnTx/>
                        <a:uFillTx/>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b="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a:txBody>
                    <a:bodyPr/>
                    <a:lstStyle/>
                    <a:p>
                      <a:endParaRPr lang="sv-SE" sz="800" b="0" i="0" kern="1200">
                        <a:solidFill>
                          <a:schemeClr val="tx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606045894"/>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a:solidFill>
                            <a:schemeClr val="tx1">
                              <a:lumMod val="75000"/>
                              <a:lumOff val="25000"/>
                            </a:schemeClr>
                          </a:solidFill>
                          <a:latin typeface="Poppins" panose="00000500000000000000" pitchFamily="2" charset="0"/>
                          <a:cs typeface="Poppins" panose="00000500000000000000" pitchFamily="2" charset="0"/>
                        </a:rPr>
                        <a:t>Anestesi &amp; intensivvård, operation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r>
                        <a:rPr lang="sv-SE" sz="800" b="0">
                          <a:solidFill>
                            <a:schemeClr val="tx1">
                              <a:lumMod val="75000"/>
                              <a:lumOff val="25000"/>
                            </a:schemeClr>
                          </a:solidFill>
                          <a:latin typeface="Poppins" panose="00000500000000000000" pitchFamily="2" charset="0"/>
                          <a:cs typeface="Poppins" panose="00000500000000000000" pitchFamily="2" charset="0"/>
                        </a:rPr>
                        <a:t>Förbruknings-varor, produkter innehållandes elektronik</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a:solidFill>
                            <a:schemeClr val="bg1"/>
                          </a:solidFill>
                          <a:latin typeface="Poppins" panose="00000500000000000000" pitchFamily="2" charset="0"/>
                          <a:cs typeface="Poppins" panose="00000500000000000000" pitchFamily="2" charset="0"/>
                        </a:rPr>
                        <a:t>Risk för betydande negativ påverkan är störst kopplat till föroreningar av mark, vatten och luft. Omfattar produkter som stål, plast, elektroniska komponenter, som vid gruvbrytning och förädling orsakar förlust och förändring av livsmiljöer, förorening av mark,  vatten och luft, vattenanvändning och klimatpåverkan från fossilberoende produktion.</a:t>
                      </a: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60000"/>
                          <a:lumOff val="40000"/>
                        </a:schemeClr>
                      </a:solidFill>
                      <a:prstDash val="solid"/>
                      <a:round/>
                      <a:headEnd type="none" w="med" len="med"/>
                      <a:tailEnd type="none" w="med" len="med"/>
                    </a:lnL>
                    <a:lnR w="3175" cap="flat" cmpd="sng" algn="ctr">
                      <a:solidFill>
                        <a:schemeClr val="accent6">
                          <a:lumMod val="60000"/>
                          <a:lumOff val="40000"/>
                        </a:schemeClr>
                      </a:solidFill>
                      <a:prstDash val="solid"/>
                      <a:round/>
                      <a:headEnd type="none" w="med" len="med"/>
                      <a:tailEnd type="none" w="med" len="med"/>
                    </a:lnR>
                    <a:lnT w="3175" cap="flat" cmpd="sng" algn="ctr">
                      <a:solidFill>
                        <a:schemeClr val="accent6">
                          <a:lumMod val="60000"/>
                          <a:lumOff val="40000"/>
                        </a:schemeClr>
                      </a:solidFill>
                      <a:prstDash val="solid"/>
                      <a:round/>
                      <a:headEnd type="none" w="med" len="med"/>
                      <a:tailEnd type="none" w="med" len="med"/>
                    </a:lnT>
                    <a:lnB w="3175" cap="flat" cmpd="sng" algn="ctr">
                      <a:solidFill>
                        <a:schemeClr val="accent6">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9342774"/>
                  </a:ext>
                </a:extLst>
              </a:tr>
            </a:tbl>
          </a:graphicData>
        </a:graphic>
      </p:graphicFrame>
      <p:sp>
        <p:nvSpPr>
          <p:cNvPr id="2" name="Platshållare för bildnummer 1">
            <a:extLst>
              <a:ext uri="{FF2B5EF4-FFF2-40B4-BE49-F238E27FC236}">
                <a16:creationId xmlns:a16="http://schemas.microsoft.com/office/drawing/2014/main" id="{62F42553-7C5C-C0B0-C8D6-DAA4C54B4830}"/>
              </a:ext>
            </a:extLst>
          </p:cNvPr>
          <p:cNvSpPr>
            <a:spLocks noGrp="1"/>
          </p:cNvSpPr>
          <p:nvPr>
            <p:ph type="sldNum" sz="quarter" idx="12"/>
          </p:nvPr>
        </p:nvSpPr>
        <p:spPr/>
        <p:txBody>
          <a:bodyPr/>
          <a:lstStyle/>
          <a:p>
            <a:fld id="{D57F1E4F-1CFF-5643-939E-217C01CDF565}" type="slidenum">
              <a:rPr lang="en-US" smtClean="0"/>
              <a:pPr/>
              <a:t>35</a:t>
            </a:fld>
            <a:endParaRPr lang="en-US"/>
          </a:p>
        </p:txBody>
      </p:sp>
    </p:spTree>
    <p:extLst>
      <p:ext uri="{BB962C8B-B14F-4D97-AF65-F5344CB8AC3E}">
        <p14:creationId xmlns:p14="http://schemas.microsoft.com/office/powerpoint/2010/main" val="40813859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E2A66-7244-0D5C-3CC6-6F94E0DFC116}"/>
            </a:ext>
          </a:extLst>
        </p:cNvPr>
        <p:cNvGrpSpPr/>
        <p:nvPr/>
      </p:nvGrpSpPr>
      <p:grpSpPr>
        <a:xfrm>
          <a:off x="0" y="0"/>
          <a:ext cx="0" cy="0"/>
          <a:chOff x="0" y="0"/>
          <a:chExt cx="0" cy="0"/>
        </a:xfrm>
      </p:grpSpPr>
      <p:sp>
        <p:nvSpPr>
          <p:cNvPr id="3" name="Rektangel 2">
            <a:extLst>
              <a:ext uri="{FF2B5EF4-FFF2-40B4-BE49-F238E27FC236}">
                <a16:creationId xmlns:a16="http://schemas.microsoft.com/office/drawing/2014/main" id="{0A2B9198-463A-F5C2-8966-AAF6465CAF8E}"/>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6"/>
          </a:fillRef>
          <a:effectRef idx="1">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5" name="Rektangel 4">
            <a:extLst>
              <a:ext uri="{FF2B5EF4-FFF2-40B4-BE49-F238E27FC236}">
                <a16:creationId xmlns:a16="http://schemas.microsoft.com/office/drawing/2014/main" id="{76C28811-75CE-1EF3-B88D-D7F936763C39}"/>
              </a:ext>
            </a:extLst>
          </p:cNvPr>
          <p:cNvSpPr/>
          <p:nvPr/>
        </p:nvSpPr>
        <p:spPr>
          <a:xfrm>
            <a:off x="1472200" y="3087588"/>
            <a:ext cx="1275882" cy="1754327"/>
          </a:xfrm>
          <a:prstGeom prst="rect">
            <a:avLst/>
          </a:prstGeom>
          <a:solidFill>
            <a:schemeClr val="accent3">
              <a:lumMod val="5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sp>
        <p:nvSpPr>
          <p:cNvPr id="8" name="textruta 7">
            <a:extLst>
              <a:ext uri="{FF2B5EF4-FFF2-40B4-BE49-F238E27FC236}">
                <a16:creationId xmlns:a16="http://schemas.microsoft.com/office/drawing/2014/main" id="{4776045C-96E2-8461-6D8A-B4E4ED0DDE7F}"/>
              </a:ext>
            </a:extLst>
          </p:cNvPr>
          <p:cNvSpPr txBox="1"/>
          <p:nvPr/>
        </p:nvSpPr>
        <p:spPr>
          <a:xfrm>
            <a:off x="1472200" y="3665841"/>
            <a:ext cx="1251941" cy="43088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rPr>
              <a:t>AFFÄRSETIK</a:t>
            </a:r>
          </a:p>
        </p:txBody>
      </p:sp>
      <p:sp>
        <p:nvSpPr>
          <p:cNvPr id="9" name="Rektangel 8">
            <a:extLst>
              <a:ext uri="{FF2B5EF4-FFF2-40B4-BE49-F238E27FC236}">
                <a16:creationId xmlns:a16="http://schemas.microsoft.com/office/drawing/2014/main" id="{CB28DD24-94FA-8CE8-9BB2-51FE1DEDEEF4}"/>
              </a:ext>
            </a:extLst>
          </p:cNvPr>
          <p:cNvSpPr/>
          <p:nvPr/>
        </p:nvSpPr>
        <p:spPr>
          <a:xfrm>
            <a:off x="1103107" y="2789456"/>
            <a:ext cx="567835" cy="562086"/>
          </a:xfrm>
          <a:prstGeom prst="rect">
            <a:avLst/>
          </a:prstGeom>
          <a:solidFill>
            <a:schemeClr val="accent3">
              <a:lumMod val="9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Poppins" panose="00000500000000000000" pitchFamily="2" charset="0"/>
              <a:ea typeface="+mn-ea"/>
              <a:cs typeface="Poppins" panose="00000500000000000000" pitchFamily="2" charset="0"/>
            </a:endParaRPr>
          </a:p>
        </p:txBody>
      </p:sp>
      <p:pic>
        <p:nvPicPr>
          <p:cNvPr id="12" name="Bild 11" descr="Handskakning med hel fyllning">
            <a:extLst>
              <a:ext uri="{FF2B5EF4-FFF2-40B4-BE49-F238E27FC236}">
                <a16:creationId xmlns:a16="http://schemas.microsoft.com/office/drawing/2014/main" id="{3082291C-DAAC-A364-3F99-64BB497ACD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56700" y="2890895"/>
            <a:ext cx="460647" cy="460647"/>
          </a:xfrm>
          <a:prstGeom prst="rect">
            <a:avLst/>
          </a:prstGeom>
        </p:spPr>
      </p:pic>
      <p:sp>
        <p:nvSpPr>
          <p:cNvPr id="2" name="Rubrik 1">
            <a:extLst>
              <a:ext uri="{FF2B5EF4-FFF2-40B4-BE49-F238E27FC236}">
                <a16:creationId xmlns:a16="http://schemas.microsoft.com/office/drawing/2014/main" id="{7D125038-D1EA-A729-380C-60B7232ACAE1}"/>
              </a:ext>
            </a:extLst>
          </p:cNvPr>
          <p:cNvSpPr>
            <a:spLocks noGrp="1"/>
          </p:cNvSpPr>
          <p:nvPr>
            <p:ph type="title"/>
          </p:nvPr>
        </p:nvSpPr>
        <p:spPr>
          <a:xfrm>
            <a:off x="515938" y="549275"/>
            <a:ext cx="10489776" cy="1320800"/>
          </a:xfrm>
        </p:spPr>
        <p:txBody>
          <a:bodyPr>
            <a:normAutofit/>
          </a:bodyPr>
          <a:lstStyle/>
          <a:p>
            <a:r>
              <a:rPr lang="sv-SE" dirty="0">
                <a:solidFill>
                  <a:schemeClr val="tx1">
                    <a:lumMod val="75000"/>
                    <a:lumOff val="25000"/>
                  </a:schemeClr>
                </a:solidFill>
              </a:rPr>
              <a:t>Affärsetik</a:t>
            </a:r>
            <a:br>
              <a:rPr lang="sv-SE" dirty="0">
                <a:solidFill>
                  <a:schemeClr val="tx1">
                    <a:lumMod val="75000"/>
                    <a:lumOff val="25000"/>
                  </a:schemeClr>
                </a:solidFill>
              </a:rPr>
            </a:br>
            <a:r>
              <a:rPr lang="sv-SE" sz="2200" b="0" dirty="0">
                <a:solidFill>
                  <a:schemeClr val="tx1">
                    <a:lumMod val="75000"/>
                    <a:lumOff val="25000"/>
                  </a:schemeClr>
                </a:solidFill>
              </a:rPr>
              <a:t>Krav enligt regionernas uppförandekod för leverantörer</a:t>
            </a:r>
          </a:p>
        </p:txBody>
      </p:sp>
      <p:sp>
        <p:nvSpPr>
          <p:cNvPr id="4" name="textruta 3">
            <a:extLst>
              <a:ext uri="{FF2B5EF4-FFF2-40B4-BE49-F238E27FC236}">
                <a16:creationId xmlns:a16="http://schemas.microsoft.com/office/drawing/2014/main" id="{9A784044-E5FB-E3A8-884B-5548220D94BD}"/>
              </a:ext>
            </a:extLst>
          </p:cNvPr>
          <p:cNvSpPr txBox="1"/>
          <p:nvPr/>
        </p:nvSpPr>
        <p:spPr>
          <a:xfrm>
            <a:off x="3645273" y="3226087"/>
            <a:ext cx="7390027" cy="1477328"/>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dirty="0">
                <a:solidFill>
                  <a:schemeClr val="tx1">
                    <a:lumMod val="75000"/>
                    <a:lumOff val="25000"/>
                  </a:schemeClr>
                </a:solidFill>
                <a:latin typeface="Poppins" panose="00000500000000000000" pitchFamily="2" charset="0"/>
                <a:cs typeface="Poppins" panose="00000500000000000000" pitchFamily="2" charset="0"/>
              </a:rPr>
              <a:t>Affärsetik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dirty="0">
              <a:solidFill>
                <a:schemeClr val="tx1">
                  <a:lumMod val="75000"/>
                  <a:lumOff val="25000"/>
                </a:schemeClr>
              </a:solidFill>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900" dirty="0">
                <a:solidFill>
                  <a:schemeClr val="tx1">
                    <a:lumMod val="75000"/>
                    <a:lumOff val="25000"/>
                  </a:schemeClr>
                </a:solidFill>
                <a:latin typeface="Poppins" panose="00000500000000000000" pitchFamily="2" charset="0"/>
                <a:cs typeface="Poppins" panose="00000500000000000000" pitchFamily="2" charset="0"/>
              </a:rPr>
              <a:t>Korruption, konkurrensbegränsande beteende och beskattning </a:t>
            </a:r>
          </a:p>
          <a:p>
            <a:pPr marL="228600" marR="0" lvl="0" indent="-228600" algn="l" defTabSz="457200" rtl="0" eaLnBrk="1" fontAlgn="auto" latinLnBrk="0" hangingPunct="1">
              <a:lnSpc>
                <a:spcPct val="100000"/>
              </a:lnSpc>
              <a:spcBef>
                <a:spcPts val="0"/>
              </a:spcBef>
              <a:spcAft>
                <a:spcPts val="0"/>
              </a:spcAft>
              <a:buClrTx/>
              <a:buSzTx/>
              <a:buFontTx/>
              <a:buAutoNum type="alphaLcParenR"/>
              <a:tabLst/>
              <a:defRPr/>
            </a:pPr>
            <a:r>
              <a:rPr lang="sv-SE" sz="900" dirty="0">
                <a:solidFill>
                  <a:schemeClr val="tx1">
                    <a:lumMod val="75000"/>
                    <a:lumOff val="25000"/>
                  </a:schemeClr>
                </a:solidFill>
                <a:latin typeface="Poppins" panose="00000500000000000000" pitchFamily="2" charset="0"/>
                <a:cs typeface="Poppins" panose="00000500000000000000" pitchFamily="2" charset="0"/>
              </a:rPr>
              <a:t>Ingen inblandning i mutbrott, förskingring, handel med inflytande, missbruk av tjänsteställning, olagligt berikande, tvätt av vinning av brott, häleri eller hindrande av rättvisan förekommer. </a:t>
            </a:r>
          </a:p>
          <a:p>
            <a:pPr marL="228600" marR="0" lvl="0" indent="-228600" algn="l" defTabSz="457200" rtl="0" eaLnBrk="1" fontAlgn="auto" latinLnBrk="0" hangingPunct="1">
              <a:lnSpc>
                <a:spcPct val="100000"/>
              </a:lnSpc>
              <a:spcBef>
                <a:spcPts val="0"/>
              </a:spcBef>
              <a:spcAft>
                <a:spcPts val="0"/>
              </a:spcAft>
              <a:buClrTx/>
              <a:buSzTx/>
              <a:buFontTx/>
              <a:buAutoNum type="alphaLcParenR"/>
              <a:tabLst/>
              <a:defRPr/>
            </a:pPr>
            <a:r>
              <a:rPr lang="sv-SE" sz="900" dirty="0">
                <a:solidFill>
                  <a:schemeClr val="tx1">
                    <a:lumMod val="75000"/>
                    <a:lumOff val="25000"/>
                  </a:schemeClr>
                </a:solidFill>
                <a:latin typeface="Poppins" panose="00000500000000000000" pitchFamily="2" charset="0"/>
                <a:cs typeface="Poppins" panose="00000500000000000000" pitchFamily="2" charset="0"/>
              </a:rPr>
              <a:t>Inga avtal ingås som syftar till att snedvrida konkurrensen eller missbruka en dominerande ställning. </a:t>
            </a:r>
          </a:p>
          <a:p>
            <a:pPr marL="228600" marR="0" lvl="0" indent="-228600" algn="l" defTabSz="457200" rtl="0" eaLnBrk="1" fontAlgn="auto" latinLnBrk="0" hangingPunct="1">
              <a:lnSpc>
                <a:spcPct val="100000"/>
              </a:lnSpc>
              <a:spcBef>
                <a:spcPts val="0"/>
              </a:spcBef>
              <a:spcAft>
                <a:spcPts val="0"/>
              </a:spcAft>
              <a:buClrTx/>
              <a:buSzTx/>
              <a:buFontTx/>
              <a:buAutoNum type="alphaLcParenR"/>
              <a:tabLst/>
              <a:defRPr/>
            </a:pPr>
            <a:r>
              <a:rPr lang="sv-SE" sz="900" dirty="0" err="1">
                <a:solidFill>
                  <a:schemeClr val="tx1">
                    <a:lumMod val="75000"/>
                    <a:lumOff val="25000"/>
                  </a:schemeClr>
                </a:solidFill>
                <a:latin typeface="Poppins" panose="00000500000000000000" pitchFamily="2" charset="0"/>
                <a:cs typeface="Poppins" panose="00000500000000000000" pitchFamily="2" charset="0"/>
              </a:rPr>
              <a:t>Skatteupplägg</a:t>
            </a:r>
            <a:r>
              <a:rPr lang="sv-SE" sz="900" dirty="0">
                <a:solidFill>
                  <a:schemeClr val="tx1">
                    <a:lumMod val="75000"/>
                    <a:lumOff val="25000"/>
                  </a:schemeClr>
                </a:solidFill>
                <a:latin typeface="Poppins" panose="00000500000000000000" pitchFamily="2" charset="0"/>
                <a:cs typeface="Poppins" panose="00000500000000000000" pitchFamily="2" charset="0"/>
              </a:rPr>
              <a:t> avstås om det är osäkert om arrangemanget ligger inom lagens ram. Detsamma gäller skatteplanering som utnyttjar brister i skatteregler för att på konstgjord väg flytta vinster till länder med låg eller ingen skatt. </a:t>
            </a:r>
          </a:p>
          <a:p>
            <a:pPr marL="228600" marR="0" lvl="0" indent="-228600" algn="l" defTabSz="457200" rtl="0" eaLnBrk="1" fontAlgn="auto" latinLnBrk="0" hangingPunct="1">
              <a:lnSpc>
                <a:spcPct val="100000"/>
              </a:lnSpc>
              <a:spcBef>
                <a:spcPts val="0"/>
              </a:spcBef>
              <a:spcAft>
                <a:spcPts val="0"/>
              </a:spcAft>
              <a:buClrTx/>
              <a:buSzTx/>
              <a:buFontTx/>
              <a:buAutoNum type="alphaLcParenR"/>
              <a:tabLst/>
              <a:defRPr/>
            </a:pPr>
            <a:r>
              <a:rPr lang="sv-SE" sz="900" dirty="0">
                <a:solidFill>
                  <a:schemeClr val="tx1">
                    <a:lumMod val="75000"/>
                    <a:lumOff val="25000"/>
                  </a:schemeClr>
                </a:solidFill>
                <a:latin typeface="Poppins" panose="00000500000000000000" pitchFamily="2" charset="0"/>
                <a:cs typeface="Poppins" panose="00000500000000000000" pitchFamily="2" charset="0"/>
              </a:rPr>
              <a:t>Arbetstagare får regelbunden och registrerad utbildning i affärsetik, och sådan utbildning ska upprepas för nya eller omplacerade arbetstagare.</a:t>
            </a:r>
            <a:endParaRPr kumimoji="0" lang="sv-SE" sz="9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6" name="Platshållare för bildnummer 5">
            <a:extLst>
              <a:ext uri="{FF2B5EF4-FFF2-40B4-BE49-F238E27FC236}">
                <a16:creationId xmlns:a16="http://schemas.microsoft.com/office/drawing/2014/main" id="{BE60E3CC-BCE1-3E53-1DF2-3AEF9870D685}"/>
              </a:ext>
            </a:extLst>
          </p:cNvPr>
          <p:cNvSpPr>
            <a:spLocks noGrp="1"/>
          </p:cNvSpPr>
          <p:nvPr>
            <p:ph type="sldNum" sz="quarter" idx="12"/>
          </p:nvPr>
        </p:nvSpPr>
        <p:spPr/>
        <p:txBody>
          <a:bodyPr/>
          <a:lstStyle/>
          <a:p>
            <a:fld id="{D57F1E4F-1CFF-5643-939E-217C01CDF565}" type="slidenum">
              <a:rPr lang="en-US" smtClean="0"/>
              <a:pPr/>
              <a:t>36</a:t>
            </a:fld>
            <a:endParaRPr lang="en-US"/>
          </a:p>
        </p:txBody>
      </p:sp>
    </p:spTree>
    <p:extLst>
      <p:ext uri="{BB962C8B-B14F-4D97-AF65-F5344CB8AC3E}">
        <p14:creationId xmlns:p14="http://schemas.microsoft.com/office/powerpoint/2010/main" val="38197353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773AF-C8BA-8D04-04A1-53121AF7CE3E}"/>
            </a:ext>
          </a:extLst>
        </p:cNvPr>
        <p:cNvGrpSpPr/>
        <p:nvPr/>
      </p:nvGrpSpPr>
      <p:grpSpPr>
        <a:xfrm>
          <a:off x="0" y="0"/>
          <a:ext cx="0" cy="0"/>
          <a:chOff x="0" y="0"/>
          <a:chExt cx="0" cy="0"/>
        </a:xfrm>
      </p:grpSpPr>
      <p:sp>
        <p:nvSpPr>
          <p:cNvPr id="2" name="Rektangel 1">
            <a:extLst>
              <a:ext uri="{FF2B5EF4-FFF2-40B4-BE49-F238E27FC236}">
                <a16:creationId xmlns:a16="http://schemas.microsoft.com/office/drawing/2014/main" id="{89142F2F-0F63-33EA-4841-4957F6B6BA5C}"/>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84F95973-8794-C625-F523-B4ED91705E5F}"/>
              </a:ext>
            </a:extLst>
          </p:cNvPr>
          <p:cNvSpPr/>
          <p:nvPr/>
        </p:nvSpPr>
        <p:spPr>
          <a:xfrm>
            <a:off x="144586"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A6F8054E-8422-D374-6548-346869599EE0}"/>
              </a:ext>
            </a:extLst>
          </p:cNvPr>
          <p:cNvSpPr/>
          <p:nvPr/>
        </p:nvSpPr>
        <p:spPr>
          <a:xfrm>
            <a:off x="1385765"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Energi</a:t>
            </a:r>
          </a:p>
        </p:txBody>
      </p:sp>
      <p:sp>
        <p:nvSpPr>
          <p:cNvPr id="7" name="Rektangel: rundade hörn 6">
            <a:extLst>
              <a:ext uri="{FF2B5EF4-FFF2-40B4-BE49-F238E27FC236}">
                <a16:creationId xmlns:a16="http://schemas.microsoft.com/office/drawing/2014/main" id="{4D498E1A-9B39-809E-0610-3C45F1C63516}"/>
              </a:ext>
            </a:extLst>
          </p:cNvPr>
          <p:cNvSpPr/>
          <p:nvPr/>
        </p:nvSpPr>
        <p:spPr>
          <a:xfrm>
            <a:off x="2592089"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C4E78E6D-539B-A45E-5E28-F3C582E6B500}"/>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Fleet</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managment</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9" name="Rektangel: rundade hörn 8">
            <a:extLst>
              <a:ext uri="{FF2B5EF4-FFF2-40B4-BE49-F238E27FC236}">
                <a16:creationId xmlns:a16="http://schemas.microsoft.com/office/drawing/2014/main" id="{85A4DF8C-89AA-EBE4-1BFD-B2FFD050DA82}"/>
              </a:ext>
            </a:extLst>
          </p:cNvPr>
          <p:cNvSpPr/>
          <p:nvPr/>
        </p:nvSpPr>
        <p:spPr>
          <a:xfrm>
            <a:off x="5024755" y="1947356"/>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3F5B86F0-4FDF-537C-6400-3630C1DB592F}"/>
              </a:ext>
            </a:extLst>
          </p:cNvPr>
          <p:cNvSpPr/>
          <p:nvPr/>
        </p:nvSpPr>
        <p:spPr>
          <a:xfrm>
            <a:off x="6230637" y="1948700"/>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99FC93B1-3F08-7477-8E76-9FF90150228C}"/>
              </a:ext>
            </a:extLst>
          </p:cNvPr>
          <p:cNvSpPr/>
          <p:nvPr/>
        </p:nvSpPr>
        <p:spPr>
          <a:xfrm>
            <a:off x="7462208" y="1947356"/>
            <a:ext cx="996697" cy="282046"/>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Diabetesspecifika förbrukningsvaror</a:t>
            </a:r>
          </a:p>
        </p:txBody>
      </p:sp>
      <p:sp>
        <p:nvSpPr>
          <p:cNvPr id="12" name="Rektangel: rundade hörn 11">
            <a:extLst>
              <a:ext uri="{FF2B5EF4-FFF2-40B4-BE49-F238E27FC236}">
                <a16:creationId xmlns:a16="http://schemas.microsoft.com/office/drawing/2014/main" id="{20568581-E63B-5A4C-873B-D819B897165D}"/>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HR</a:t>
            </a:r>
          </a:p>
        </p:txBody>
      </p:sp>
      <p:sp>
        <p:nvSpPr>
          <p:cNvPr id="13" name="Rektangel: rundade hörn 12">
            <a:extLst>
              <a:ext uri="{FF2B5EF4-FFF2-40B4-BE49-F238E27FC236}">
                <a16:creationId xmlns:a16="http://schemas.microsoft.com/office/drawing/2014/main" id="{4AFD24D2-934E-27BE-F0E6-B796968C76B7}"/>
              </a:ext>
            </a:extLst>
          </p:cNvPr>
          <p:cNvSpPr/>
          <p:nvPr/>
        </p:nvSpPr>
        <p:spPr>
          <a:xfrm>
            <a:off x="1385765" y="2276649"/>
            <a:ext cx="996697" cy="271442"/>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1FB35A9E-F354-2D71-B0DB-4DB67FE78832}"/>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BC9F9EDC-1A27-EFAD-AE20-217D8B2CBB7F}"/>
              </a:ext>
            </a:extLst>
          </p:cNvPr>
          <p:cNvSpPr/>
          <p:nvPr/>
        </p:nvSpPr>
        <p:spPr>
          <a:xfrm>
            <a:off x="3833268" y="2274234"/>
            <a:ext cx="996697" cy="27328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Personbilar</a:t>
            </a:r>
          </a:p>
        </p:txBody>
      </p:sp>
      <p:sp>
        <p:nvSpPr>
          <p:cNvPr id="16" name="Rektangel: rundade hörn 15">
            <a:extLst>
              <a:ext uri="{FF2B5EF4-FFF2-40B4-BE49-F238E27FC236}">
                <a16:creationId xmlns:a16="http://schemas.microsoft.com/office/drawing/2014/main" id="{94E02888-A77C-6202-8DFD-06A220D72639}"/>
              </a:ext>
            </a:extLst>
          </p:cNvPr>
          <p:cNvSpPr/>
          <p:nvPr/>
        </p:nvSpPr>
        <p:spPr>
          <a:xfrm>
            <a:off x="5024755" y="2274234"/>
            <a:ext cx="996697" cy="273284"/>
          </a:xfrm>
          <a:prstGeom prst="roundRect">
            <a:avLst>
              <a:gd name="adj" fmla="val 15854"/>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Logistik &amp; transport</a:t>
            </a:r>
          </a:p>
        </p:txBody>
      </p:sp>
      <p:sp>
        <p:nvSpPr>
          <p:cNvPr id="17" name="Rektangel: rundade hörn 16">
            <a:extLst>
              <a:ext uri="{FF2B5EF4-FFF2-40B4-BE49-F238E27FC236}">
                <a16:creationId xmlns:a16="http://schemas.microsoft.com/office/drawing/2014/main" id="{C1E70763-6B3E-034C-1023-31D4F356F445}"/>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Outsourcing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 management</a:t>
            </a:r>
          </a:p>
        </p:txBody>
      </p:sp>
      <p:sp>
        <p:nvSpPr>
          <p:cNvPr id="18" name="Rektangel: rundade hörn 17">
            <a:extLst>
              <a:ext uri="{FF2B5EF4-FFF2-40B4-BE49-F238E27FC236}">
                <a16:creationId xmlns:a16="http://schemas.microsoft.com/office/drawing/2014/main" id="{33331281-1954-17DE-62B5-98563A6F8A92}"/>
              </a:ext>
            </a:extLst>
          </p:cNvPr>
          <p:cNvSpPr/>
          <p:nvPr/>
        </p:nvSpPr>
        <p:spPr>
          <a:xfrm>
            <a:off x="7462208" y="2274233"/>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Generella förbrukningsvaror</a:t>
            </a:r>
          </a:p>
        </p:txBody>
      </p:sp>
      <p:sp>
        <p:nvSpPr>
          <p:cNvPr id="19" name="Rektangel: rundade hörn 18">
            <a:extLst>
              <a:ext uri="{FF2B5EF4-FFF2-40B4-BE49-F238E27FC236}">
                <a16:creationId xmlns:a16="http://schemas.microsoft.com/office/drawing/2014/main" id="{E0053874-4D45-083D-891B-97FB4CB756BE}"/>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E1ECBF8A-4F10-C928-F6E7-AE9FBF3A94C4}"/>
              </a:ext>
            </a:extLst>
          </p:cNvPr>
          <p:cNvSpPr/>
          <p:nvPr/>
        </p:nvSpPr>
        <p:spPr>
          <a:xfrm>
            <a:off x="1385764"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45E23502-299F-D599-A899-D4D049ED72D7}"/>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IT- Mjukvara </a:t>
            </a:r>
            <a:r>
              <a:rPr kumimoji="0" lang="sv-SE" sz="650" b="0" i="0" u="none" strike="noStrike" kern="1200" cap="none" spc="0" normalizeH="0" baseline="0" noProof="0" err="1">
                <a:ln>
                  <a:noFill/>
                </a:ln>
                <a:solidFill>
                  <a:schemeClr val="tx1">
                    <a:lumMod val="65000"/>
                    <a:lumOff val="35000"/>
                  </a:schemeClr>
                </a:solidFill>
                <a:effectLst/>
                <a:uLnTx/>
                <a:uFillTx/>
                <a:latin typeface="Poppins" panose="00000500000000000000" pitchFamily="2" charset="0"/>
                <a:cs typeface="Poppins" panose="00000500000000000000" pitchFamily="2" charset="0"/>
              </a:rPr>
              <a:t>vårdrel</a:t>
            </a:r>
            <a:r>
              <a:rPr lang="sv-SE" sz="650" err="1">
                <a:solidFill>
                  <a:schemeClr val="tx1">
                    <a:lumMod val="65000"/>
                    <a:lumOff val="35000"/>
                  </a:schemeClr>
                </a:solidFill>
                <a:latin typeface="Poppins" panose="00000500000000000000" pitchFamily="2" charset="0"/>
                <a:cs typeface="Poppins" panose="00000500000000000000" pitchFamily="2" charset="0"/>
              </a:rPr>
              <a:t>aterad</a:t>
            </a: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 E-hälsa</a:t>
            </a:r>
          </a:p>
        </p:txBody>
      </p:sp>
      <p:sp>
        <p:nvSpPr>
          <p:cNvPr id="22" name="Rektangel: rundade hörn 21">
            <a:extLst>
              <a:ext uri="{FF2B5EF4-FFF2-40B4-BE49-F238E27FC236}">
                <a16:creationId xmlns:a16="http://schemas.microsoft.com/office/drawing/2014/main" id="{7E270F83-5979-78C0-135B-61821921FF03}"/>
              </a:ext>
            </a:extLst>
          </p:cNvPr>
          <p:cNvSpPr/>
          <p:nvPr/>
        </p:nvSpPr>
        <p:spPr>
          <a:xfrm>
            <a:off x="3833267" y="260237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Bussar</a:t>
            </a:r>
          </a:p>
        </p:txBody>
      </p:sp>
      <p:sp>
        <p:nvSpPr>
          <p:cNvPr id="23" name="Rektangel: rundade hörn 22">
            <a:extLst>
              <a:ext uri="{FF2B5EF4-FFF2-40B4-BE49-F238E27FC236}">
                <a16:creationId xmlns:a16="http://schemas.microsoft.com/office/drawing/2014/main" id="{AE630C65-91C7-7A7C-1F6B-284894571A1E}"/>
              </a:ext>
            </a:extLst>
          </p:cNvPr>
          <p:cNvSpPr/>
          <p:nvPr/>
        </p:nvSpPr>
        <p:spPr>
          <a:xfrm>
            <a:off x="5024755" y="2602372"/>
            <a:ext cx="996697" cy="272651"/>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Persontransport</a:t>
            </a:r>
          </a:p>
        </p:txBody>
      </p:sp>
      <p:sp>
        <p:nvSpPr>
          <p:cNvPr id="24" name="Rektangel: rundade hörn 23">
            <a:extLst>
              <a:ext uri="{FF2B5EF4-FFF2-40B4-BE49-F238E27FC236}">
                <a16:creationId xmlns:a16="http://schemas.microsoft.com/office/drawing/2014/main" id="{1A423B1D-E6BA-38A2-08E7-1DC2876D874D}"/>
              </a:ext>
            </a:extLst>
          </p:cNvPr>
          <p:cNvSpPr/>
          <p:nvPr/>
        </p:nvSpPr>
        <p:spPr>
          <a:xfrm>
            <a:off x="7462208" y="2604161"/>
            <a:ext cx="996697" cy="276280"/>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BBA16107-78D5-1291-E929-DB49BC5933BD}"/>
              </a:ext>
            </a:extLst>
          </p:cNvPr>
          <p:cNvSpPr/>
          <p:nvPr/>
        </p:nvSpPr>
        <p:spPr>
          <a:xfrm>
            <a:off x="144585" y="2935211"/>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B1714BE2-5915-1849-7E96-B54A42235541}"/>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FF4C7B38-0CDD-8481-2087-DE67C3F62C18}"/>
              </a:ext>
            </a:extLst>
          </p:cNvPr>
          <p:cNvSpPr/>
          <p:nvPr/>
        </p:nvSpPr>
        <p:spPr>
          <a:xfrm>
            <a:off x="3833267" y="2941083"/>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8DBFD11E-A34E-2B42-916B-BB33D9CA5841}"/>
              </a:ext>
            </a:extLst>
          </p:cNvPr>
          <p:cNvSpPr/>
          <p:nvPr/>
        </p:nvSpPr>
        <p:spPr>
          <a:xfrm>
            <a:off x="5024754" y="2941083"/>
            <a:ext cx="996697" cy="26144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DCF5B01E-D888-D820-307D-5BF7311C0BD0}"/>
              </a:ext>
            </a:extLst>
          </p:cNvPr>
          <p:cNvSpPr/>
          <p:nvPr/>
        </p:nvSpPr>
        <p:spPr>
          <a:xfrm>
            <a:off x="2577859" y="3261882"/>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IT Arbetsplats</a:t>
            </a:r>
          </a:p>
        </p:txBody>
      </p:sp>
      <p:sp>
        <p:nvSpPr>
          <p:cNvPr id="30" name="Rektangel: rundade hörn 29">
            <a:extLst>
              <a:ext uri="{FF2B5EF4-FFF2-40B4-BE49-F238E27FC236}">
                <a16:creationId xmlns:a16="http://schemas.microsoft.com/office/drawing/2014/main" id="{DD0BF01C-D9E8-A154-F5F4-AFB9A392516F}"/>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0F026F1E-8F7D-873C-B52A-0E698A22A54F}"/>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471EF04C-BE1C-147C-C6B2-DECF29A0D1FE}"/>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7A6B72F1-786C-41EE-1694-D082BF4CB1EB}"/>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4" name="Rektangel: rundade hörn 33">
            <a:extLst>
              <a:ext uri="{FF2B5EF4-FFF2-40B4-BE49-F238E27FC236}">
                <a16:creationId xmlns:a16="http://schemas.microsoft.com/office/drawing/2014/main" id="{4D318151-6B70-550E-4D33-EA66259FA410}"/>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Fastighet</a:t>
            </a:r>
          </a:p>
        </p:txBody>
      </p:sp>
      <p:sp>
        <p:nvSpPr>
          <p:cNvPr id="35" name="Likbent triangel 34">
            <a:extLst>
              <a:ext uri="{FF2B5EF4-FFF2-40B4-BE49-F238E27FC236}">
                <a16:creationId xmlns:a16="http://schemas.microsoft.com/office/drawing/2014/main" id="{42CB2E74-4B29-CEDE-6AC4-F036A5E2A3E8}"/>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6" name="Rektangel: rundade hörn 35">
            <a:extLst>
              <a:ext uri="{FF2B5EF4-FFF2-40B4-BE49-F238E27FC236}">
                <a16:creationId xmlns:a16="http://schemas.microsoft.com/office/drawing/2014/main" id="{D4935B9B-A443-D2F7-BA11-15749D77D5F3}"/>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err="1">
                <a:ln>
                  <a:noFill/>
                </a:ln>
                <a:solidFill>
                  <a:schemeClr val="bg1"/>
                </a:solidFill>
                <a:effectLst/>
                <a:uLnTx/>
                <a:uFillTx/>
                <a:latin typeface="Poppins" panose="00000500000000000000" pitchFamily="2" charset="0"/>
                <a:cs typeface="Poppins" panose="00000500000000000000" pitchFamily="2" charset="0"/>
              </a:rPr>
              <a:t>Kommunika-tion</a:t>
            </a:r>
            <a:endParaRPr kumimoji="0" lang="sv-SE" sz="80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endParaRPr>
          </a:p>
        </p:txBody>
      </p:sp>
      <p:sp>
        <p:nvSpPr>
          <p:cNvPr id="37" name="Likbent triangel 36">
            <a:extLst>
              <a:ext uri="{FF2B5EF4-FFF2-40B4-BE49-F238E27FC236}">
                <a16:creationId xmlns:a16="http://schemas.microsoft.com/office/drawing/2014/main" id="{CD1512BE-2984-11A6-CACF-84161FB58FAF}"/>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8" name="Rektangel: rundade hörn 37">
            <a:extLst>
              <a:ext uri="{FF2B5EF4-FFF2-40B4-BE49-F238E27FC236}">
                <a16:creationId xmlns:a16="http://schemas.microsoft.com/office/drawing/2014/main" id="{93E7BDF0-246F-7166-AE77-5CB0EF37A51D}"/>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Fordon</a:t>
            </a:r>
          </a:p>
        </p:txBody>
      </p:sp>
      <p:sp>
        <p:nvSpPr>
          <p:cNvPr id="39" name="Likbent triangel 38">
            <a:extLst>
              <a:ext uri="{FF2B5EF4-FFF2-40B4-BE49-F238E27FC236}">
                <a16:creationId xmlns:a16="http://schemas.microsoft.com/office/drawing/2014/main" id="{389A1E85-CDCA-9F05-E97B-FBE36095A846}"/>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0" name="Rektangel: rundade hörn 39">
            <a:extLst>
              <a:ext uri="{FF2B5EF4-FFF2-40B4-BE49-F238E27FC236}">
                <a16:creationId xmlns:a16="http://schemas.microsoft.com/office/drawing/2014/main" id="{E4CCCDBD-7734-1912-AA9D-5C8C594B6254}"/>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Transporter</a:t>
            </a:r>
          </a:p>
        </p:txBody>
      </p:sp>
      <p:sp>
        <p:nvSpPr>
          <p:cNvPr id="41" name="Likbent triangel 40">
            <a:extLst>
              <a:ext uri="{FF2B5EF4-FFF2-40B4-BE49-F238E27FC236}">
                <a16:creationId xmlns:a16="http://schemas.microsoft.com/office/drawing/2014/main" id="{568A37C8-236B-0715-DE39-A6D17098ABDB}"/>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2" name="Rektangel: rundade hörn 41">
            <a:extLst>
              <a:ext uri="{FF2B5EF4-FFF2-40B4-BE49-F238E27FC236}">
                <a16:creationId xmlns:a16="http://schemas.microsoft.com/office/drawing/2014/main" id="{4E9875C2-1222-DEA9-CE47-841392DF3A26}"/>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689B1064-4685-9EB6-EEFA-B329FFA25A1F}"/>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4" name="Rektangel: rundade hörn 43">
            <a:extLst>
              <a:ext uri="{FF2B5EF4-FFF2-40B4-BE49-F238E27FC236}">
                <a16:creationId xmlns:a16="http://schemas.microsoft.com/office/drawing/2014/main" id="{A94C153D-E6B8-5F1A-5190-91F5D94FF8D1}"/>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272C0C6E-10CD-FDA8-1315-CCCF7F801F55}"/>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6" name="Rektangel: rundade hörn 45">
            <a:extLst>
              <a:ext uri="{FF2B5EF4-FFF2-40B4-BE49-F238E27FC236}">
                <a16:creationId xmlns:a16="http://schemas.microsoft.com/office/drawing/2014/main" id="{63933893-11EA-A84E-5D9D-CE32FE4E9707}"/>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701D0292-A29E-4708-4B90-DEB775ECF3AC}"/>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8" name="Rektangel: rundade hörn 47">
            <a:extLst>
              <a:ext uri="{FF2B5EF4-FFF2-40B4-BE49-F238E27FC236}">
                <a16:creationId xmlns:a16="http://schemas.microsoft.com/office/drawing/2014/main" id="{BDCBF25D-5028-4627-4340-32505BF96F70}"/>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9C9D4C6F-D650-271E-DFFE-4DCFB5707121}"/>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0" name="Rektangel: rundade hörn 49">
            <a:extLst>
              <a:ext uri="{FF2B5EF4-FFF2-40B4-BE49-F238E27FC236}">
                <a16:creationId xmlns:a16="http://schemas.microsoft.com/office/drawing/2014/main" id="{AAFFA6F3-9BDA-E72E-F997-B492CF3E2685}"/>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DA44E55C-AC02-D046-78DF-6DA5A3686E57}"/>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2" name="Rektangel: rundade hörn 51">
            <a:extLst>
              <a:ext uri="{FF2B5EF4-FFF2-40B4-BE49-F238E27FC236}">
                <a16:creationId xmlns:a16="http://schemas.microsoft.com/office/drawing/2014/main" id="{6ECF71A0-C0FB-51D4-4D1A-1DE720C5CE11}"/>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Dosdispensering</a:t>
            </a:r>
          </a:p>
        </p:txBody>
      </p:sp>
      <p:sp>
        <p:nvSpPr>
          <p:cNvPr id="53" name="Rektangel: rundade hörn 52">
            <a:extLst>
              <a:ext uri="{FF2B5EF4-FFF2-40B4-BE49-F238E27FC236}">
                <a16:creationId xmlns:a16="http://schemas.microsoft.com/office/drawing/2014/main" id="{395591DC-A094-4C22-9B42-5B76E09E2180}"/>
              </a:ext>
            </a:extLst>
          </p:cNvPr>
          <p:cNvSpPr/>
          <p:nvPr/>
        </p:nvSpPr>
        <p:spPr>
          <a:xfrm>
            <a:off x="8674930" y="2274233"/>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Läkemedel</a:t>
            </a:r>
          </a:p>
        </p:txBody>
      </p:sp>
      <p:sp>
        <p:nvSpPr>
          <p:cNvPr id="54" name="Rektangel: rundade hörn 53">
            <a:extLst>
              <a:ext uri="{FF2B5EF4-FFF2-40B4-BE49-F238E27FC236}">
                <a16:creationId xmlns:a16="http://schemas.microsoft.com/office/drawing/2014/main" id="{1AABC912-3C27-C19C-127A-0B26FA1E76CD}"/>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Läkemedels-försörjning sjukhus</a:t>
            </a:r>
          </a:p>
        </p:txBody>
      </p:sp>
      <p:sp>
        <p:nvSpPr>
          <p:cNvPr id="55" name="Rektangel: rundade hörn 54">
            <a:extLst>
              <a:ext uri="{FF2B5EF4-FFF2-40B4-BE49-F238E27FC236}">
                <a16:creationId xmlns:a16="http://schemas.microsoft.com/office/drawing/2014/main" id="{8C3F21DE-99DE-C104-F208-50C4DD8FB5B9}"/>
              </a:ext>
            </a:extLst>
          </p:cNvPr>
          <p:cNvSpPr/>
          <p:nvPr/>
        </p:nvSpPr>
        <p:spPr>
          <a:xfrm>
            <a:off x="11049294"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Anestesi &amp; intensivvård </a:t>
            </a:r>
          </a:p>
        </p:txBody>
      </p:sp>
      <p:sp>
        <p:nvSpPr>
          <p:cNvPr id="56" name="Rektangel: rundade hörn 55">
            <a:extLst>
              <a:ext uri="{FF2B5EF4-FFF2-40B4-BE49-F238E27FC236}">
                <a16:creationId xmlns:a16="http://schemas.microsoft.com/office/drawing/2014/main" id="{BD5C5A7F-CBCD-6CC8-8513-6433A5E95C18}"/>
              </a:ext>
            </a:extLst>
          </p:cNvPr>
          <p:cNvSpPr/>
          <p:nvPr/>
        </p:nvSpPr>
        <p:spPr>
          <a:xfrm>
            <a:off x="11049294"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7820F9A3-CD44-5E4D-E34F-C889F0F61FA5}"/>
              </a:ext>
            </a:extLst>
          </p:cNvPr>
          <p:cNvSpPr/>
          <p:nvPr/>
        </p:nvSpPr>
        <p:spPr>
          <a:xfrm>
            <a:off x="11049293"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DB6C98AB-44DF-71C1-8DEC-296B1420E140}"/>
              </a:ext>
            </a:extLst>
          </p:cNvPr>
          <p:cNvSpPr/>
          <p:nvPr/>
        </p:nvSpPr>
        <p:spPr>
          <a:xfrm>
            <a:off x="3833267" y="357634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6226BB41-BFF9-E563-C122-FE58AA12217F}"/>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Ombyggnad fordon</a:t>
            </a:r>
          </a:p>
        </p:txBody>
      </p:sp>
      <p:sp>
        <p:nvSpPr>
          <p:cNvPr id="60" name="Rektangel: rundade hörn 59">
            <a:extLst>
              <a:ext uri="{FF2B5EF4-FFF2-40B4-BE49-F238E27FC236}">
                <a16:creationId xmlns:a16="http://schemas.microsoft.com/office/drawing/2014/main" id="{765358D1-2696-E69D-A1ED-6DA46A4B5D2F}"/>
              </a:ext>
            </a:extLst>
          </p:cNvPr>
          <p:cNvSpPr/>
          <p:nvPr/>
        </p:nvSpPr>
        <p:spPr>
          <a:xfrm>
            <a:off x="3833266" y="423218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Tåg</a:t>
            </a:r>
          </a:p>
        </p:txBody>
      </p:sp>
      <p:sp>
        <p:nvSpPr>
          <p:cNvPr id="61" name="Rektangel: rundade hörn 60">
            <a:extLst>
              <a:ext uri="{FF2B5EF4-FFF2-40B4-BE49-F238E27FC236}">
                <a16:creationId xmlns:a16="http://schemas.microsoft.com/office/drawing/2014/main" id="{A752CA2F-BD5E-DCB1-0EB6-E8FE9E2DB46B}"/>
              </a:ext>
            </a:extLst>
          </p:cNvPr>
          <p:cNvSpPr/>
          <p:nvPr/>
        </p:nvSpPr>
        <p:spPr>
          <a:xfrm>
            <a:off x="3833266" y="456484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Utryckningsfordon</a:t>
            </a:r>
          </a:p>
        </p:txBody>
      </p:sp>
      <p:sp>
        <p:nvSpPr>
          <p:cNvPr id="62" name="Rektangel: rundade hörn 61">
            <a:extLst>
              <a:ext uri="{FF2B5EF4-FFF2-40B4-BE49-F238E27FC236}">
                <a16:creationId xmlns:a16="http://schemas.microsoft.com/office/drawing/2014/main" id="{0A18F633-2B01-5364-95F6-295ABC8958BB}"/>
              </a:ext>
            </a:extLst>
          </p:cNvPr>
          <p:cNvSpPr/>
          <p:nvPr/>
        </p:nvSpPr>
        <p:spPr>
          <a:xfrm>
            <a:off x="3833265" y="489398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Övriga fordon</a:t>
            </a:r>
          </a:p>
        </p:txBody>
      </p:sp>
      <p:sp>
        <p:nvSpPr>
          <p:cNvPr id="63" name="Rektangel: rundade hörn 62">
            <a:extLst>
              <a:ext uri="{FF2B5EF4-FFF2-40B4-BE49-F238E27FC236}">
                <a16:creationId xmlns:a16="http://schemas.microsoft.com/office/drawing/2014/main" id="{CA810CB5-07A9-8AC1-6A49-F08CC642ABBB}"/>
              </a:ext>
            </a:extLst>
          </p:cNvPr>
          <p:cNvSpPr/>
          <p:nvPr/>
        </p:nvSpPr>
        <p:spPr>
          <a:xfrm>
            <a:off x="3833264" y="5217719"/>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fordonsrelaterade kostnader</a:t>
            </a:r>
          </a:p>
        </p:txBody>
      </p:sp>
      <p:sp>
        <p:nvSpPr>
          <p:cNvPr id="64" name="Rektangel: rundade hörn 63">
            <a:extLst>
              <a:ext uri="{FF2B5EF4-FFF2-40B4-BE49-F238E27FC236}">
                <a16:creationId xmlns:a16="http://schemas.microsoft.com/office/drawing/2014/main" id="{A616EF7B-5FB6-927D-CCDB-34F9C4020436}"/>
              </a:ext>
            </a:extLst>
          </p:cNvPr>
          <p:cNvSpPr/>
          <p:nvPr/>
        </p:nvSpPr>
        <p:spPr>
          <a:xfrm>
            <a:off x="3833263" y="554982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Fartyg</a:t>
            </a:r>
          </a:p>
        </p:txBody>
      </p:sp>
      <p:sp>
        <p:nvSpPr>
          <p:cNvPr id="65" name="Rektangel: rundade hörn 64">
            <a:extLst>
              <a:ext uri="{FF2B5EF4-FFF2-40B4-BE49-F238E27FC236}">
                <a16:creationId xmlns:a16="http://schemas.microsoft.com/office/drawing/2014/main" id="{9DC3BCCB-F7CA-0E88-D219-FEDA9428DA80}"/>
              </a:ext>
            </a:extLst>
          </p:cNvPr>
          <p:cNvSpPr/>
          <p:nvPr/>
        </p:nvSpPr>
        <p:spPr>
          <a:xfrm>
            <a:off x="3833262" y="586793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Spårfordon</a:t>
            </a:r>
          </a:p>
        </p:txBody>
      </p:sp>
      <p:sp>
        <p:nvSpPr>
          <p:cNvPr id="66" name="Rektangel: rundade hörn 65">
            <a:extLst>
              <a:ext uri="{FF2B5EF4-FFF2-40B4-BE49-F238E27FC236}">
                <a16:creationId xmlns:a16="http://schemas.microsoft.com/office/drawing/2014/main" id="{26FBDCE4-F336-08B7-73BF-605BEA8FF4FB}"/>
              </a:ext>
            </a:extLst>
          </p:cNvPr>
          <p:cNvSpPr/>
          <p:nvPr/>
        </p:nvSpPr>
        <p:spPr>
          <a:xfrm>
            <a:off x="3833261" y="6191676"/>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Arbetsfordon</a:t>
            </a:r>
          </a:p>
        </p:txBody>
      </p:sp>
      <p:sp>
        <p:nvSpPr>
          <p:cNvPr id="67" name="Rektangel: rundade hörn 66">
            <a:extLst>
              <a:ext uri="{FF2B5EF4-FFF2-40B4-BE49-F238E27FC236}">
                <a16:creationId xmlns:a16="http://schemas.microsoft.com/office/drawing/2014/main" id="{E3A26BBB-E3CC-9324-8F79-D00CD8AAE6F9}"/>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Finans</a:t>
            </a:r>
          </a:p>
        </p:txBody>
      </p:sp>
      <p:sp>
        <p:nvSpPr>
          <p:cNvPr id="68" name="Rektangel: rundade hörn 67">
            <a:extLst>
              <a:ext uri="{FF2B5EF4-FFF2-40B4-BE49-F238E27FC236}">
                <a16:creationId xmlns:a16="http://schemas.microsoft.com/office/drawing/2014/main" id="{FE46430E-059A-2DB2-AAF1-CFD9AF023213}"/>
              </a:ext>
            </a:extLst>
          </p:cNvPr>
          <p:cNvSpPr/>
          <p:nvPr/>
        </p:nvSpPr>
        <p:spPr>
          <a:xfrm>
            <a:off x="144584" y="3576340"/>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Kontor</a:t>
            </a:r>
          </a:p>
        </p:txBody>
      </p:sp>
      <p:sp>
        <p:nvSpPr>
          <p:cNvPr id="69" name="Rektangel: rundade hörn 68">
            <a:extLst>
              <a:ext uri="{FF2B5EF4-FFF2-40B4-BE49-F238E27FC236}">
                <a16:creationId xmlns:a16="http://schemas.microsoft.com/office/drawing/2014/main" id="{15F54C15-CCDC-044F-33C6-D259B75224EB}"/>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Kultur</a:t>
            </a:r>
          </a:p>
        </p:txBody>
      </p:sp>
      <p:sp>
        <p:nvSpPr>
          <p:cNvPr id="70" name="Rektangel: rundade hörn 69">
            <a:extLst>
              <a:ext uri="{FF2B5EF4-FFF2-40B4-BE49-F238E27FC236}">
                <a16:creationId xmlns:a16="http://schemas.microsoft.com/office/drawing/2014/main" id="{D0A78C79-5064-D7C0-AA11-4C44B4B47B4D}"/>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Sponsring &amp; avgifter</a:t>
            </a:r>
          </a:p>
        </p:txBody>
      </p:sp>
      <p:sp>
        <p:nvSpPr>
          <p:cNvPr id="71" name="Rektangel: rundade hörn 70">
            <a:extLst>
              <a:ext uri="{FF2B5EF4-FFF2-40B4-BE49-F238E27FC236}">
                <a16:creationId xmlns:a16="http://schemas.microsoft.com/office/drawing/2014/main" id="{8E057673-4861-CB4A-3528-D15FAF8C2282}"/>
              </a:ext>
            </a:extLst>
          </p:cNvPr>
          <p:cNvSpPr/>
          <p:nvPr/>
        </p:nvSpPr>
        <p:spPr>
          <a:xfrm>
            <a:off x="144582" y="4555199"/>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Naturbruk</a:t>
            </a:r>
          </a:p>
        </p:txBody>
      </p:sp>
      <p:sp>
        <p:nvSpPr>
          <p:cNvPr id="72" name="Rektangel: rundade hörn 71">
            <a:extLst>
              <a:ext uri="{FF2B5EF4-FFF2-40B4-BE49-F238E27FC236}">
                <a16:creationId xmlns:a16="http://schemas.microsoft.com/office/drawing/2014/main" id="{B1110D82-371B-F09B-CFDA-1A9E89CC4D95}"/>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EF18C31B-3C60-FD47-6EF4-984EB448DEF4}"/>
              </a:ext>
            </a:extLst>
          </p:cNvPr>
          <p:cNvSpPr/>
          <p:nvPr/>
        </p:nvSpPr>
        <p:spPr>
          <a:xfrm>
            <a:off x="1375756" y="2935212"/>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C4A52512-D6FF-FB6F-2D48-323D7F03D2B9}"/>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70ACA809-1005-4313-92EC-7DC402FE9CE6}"/>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Fastighets-relaterade</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4DB441A3-0690-E6FF-9BF2-58AC312067E1}"/>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53CDA23A-2593-5591-E7EB-BB958928D073}"/>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B2044DC2-4B27-4A36-2B6D-B4B45D6039E6}"/>
              </a:ext>
            </a:extLst>
          </p:cNvPr>
          <p:cNvSpPr/>
          <p:nvPr/>
        </p:nvSpPr>
        <p:spPr>
          <a:xfrm>
            <a:off x="6230636" y="2598744"/>
            <a:ext cx="996697" cy="276280"/>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422B644B-3FD8-BBA2-15E9-04B458187535}"/>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CD9FB7E2-0FAA-CE13-C475-ECF82A3F15FC}"/>
              </a:ext>
            </a:extLst>
          </p:cNvPr>
          <p:cNvSpPr/>
          <p:nvPr/>
        </p:nvSpPr>
        <p:spPr>
          <a:xfrm>
            <a:off x="6237477" y="3270630"/>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Flyttjänster</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81" name="Rektangel: rundade hörn 80">
            <a:extLst>
              <a:ext uri="{FF2B5EF4-FFF2-40B4-BE49-F238E27FC236}">
                <a16:creationId xmlns:a16="http://schemas.microsoft.com/office/drawing/2014/main" id="{7A9827AB-2091-850C-69F2-24DDA81CD8DF}"/>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Post</a:t>
            </a:r>
          </a:p>
        </p:txBody>
      </p:sp>
      <p:sp>
        <p:nvSpPr>
          <p:cNvPr id="82" name="Rektangel: rundade hörn 81">
            <a:extLst>
              <a:ext uri="{FF2B5EF4-FFF2-40B4-BE49-F238E27FC236}">
                <a16:creationId xmlns:a16="http://schemas.microsoft.com/office/drawing/2014/main" id="{03157B13-C1B0-31FC-2317-A95B8B4EB96A}"/>
              </a:ext>
            </a:extLst>
          </p:cNvPr>
          <p:cNvSpPr/>
          <p:nvPr/>
        </p:nvSpPr>
        <p:spPr>
          <a:xfrm>
            <a:off x="6230635" y="4230387"/>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Övrig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0BF9B002-63C1-2F1E-450C-3656CF12F1C2}"/>
              </a:ext>
            </a:extLst>
          </p:cNvPr>
          <p:cNvSpPr/>
          <p:nvPr/>
        </p:nvSpPr>
        <p:spPr>
          <a:xfrm>
            <a:off x="6237478" y="4561486"/>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EAD183C2-D33B-C61F-0563-602C4CD0B6B5}"/>
              </a:ext>
            </a:extLst>
          </p:cNvPr>
          <p:cNvSpPr/>
          <p:nvPr/>
        </p:nvSpPr>
        <p:spPr>
          <a:xfrm>
            <a:off x="6237478" y="4888996"/>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Bevakning, säkerhet, värdetransport</a:t>
            </a:r>
          </a:p>
        </p:txBody>
      </p:sp>
      <p:sp>
        <p:nvSpPr>
          <p:cNvPr id="85" name="Rektangel: rundade hörn 84">
            <a:extLst>
              <a:ext uri="{FF2B5EF4-FFF2-40B4-BE49-F238E27FC236}">
                <a16:creationId xmlns:a16="http://schemas.microsoft.com/office/drawing/2014/main" id="{CB24FA20-AACE-52B3-94D8-39D2F262BF12}"/>
              </a:ext>
            </a:extLst>
          </p:cNvPr>
          <p:cNvSpPr/>
          <p:nvPr/>
        </p:nvSpPr>
        <p:spPr>
          <a:xfrm>
            <a:off x="6237478" y="5226081"/>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Livsmedel &amp; </a:t>
            </a:r>
            <a:r>
              <a:rPr lang="sv-SE" sz="650" err="1">
                <a:solidFill>
                  <a:schemeClr val="bg1"/>
                </a:solidFill>
                <a:latin typeface="Poppins" panose="00000500000000000000" pitchFamily="2" charset="0"/>
                <a:cs typeface="Poppins" panose="00000500000000000000" pitchFamily="2" charset="0"/>
              </a:rPr>
              <a:t>tillhörande</a:t>
            </a:r>
            <a:r>
              <a:rPr lang="sv-SE" sz="650">
                <a:solidFill>
                  <a:schemeClr val="bg1"/>
                </a:solidFill>
                <a:latin typeface="Poppins" panose="00000500000000000000" pitchFamily="2" charset="0"/>
                <a:cs typeface="Poppins" panose="00000500000000000000" pitchFamily="2" charset="0"/>
              </a:rPr>
              <a:t> tjänster</a:t>
            </a:r>
          </a:p>
        </p:txBody>
      </p:sp>
      <p:sp>
        <p:nvSpPr>
          <p:cNvPr id="86" name="Rektangel: rundade hörn 85">
            <a:extLst>
              <a:ext uri="{FF2B5EF4-FFF2-40B4-BE49-F238E27FC236}">
                <a16:creationId xmlns:a16="http://schemas.microsoft.com/office/drawing/2014/main" id="{E25DEEE2-30E9-1361-A60E-6387DFBE89D9}"/>
              </a:ext>
            </a:extLst>
          </p:cNvPr>
          <p:cNvSpPr/>
          <p:nvPr/>
        </p:nvSpPr>
        <p:spPr>
          <a:xfrm>
            <a:off x="6237478" y="5549820"/>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Tvätt &amp; textilier</a:t>
            </a:r>
          </a:p>
        </p:txBody>
      </p:sp>
      <p:sp>
        <p:nvSpPr>
          <p:cNvPr id="87" name="Rektangel: rundade hörn 86">
            <a:extLst>
              <a:ext uri="{FF2B5EF4-FFF2-40B4-BE49-F238E27FC236}">
                <a16:creationId xmlns:a16="http://schemas.microsoft.com/office/drawing/2014/main" id="{EF86EBCE-11CD-30D1-28A5-2ECF88AA4FB7}"/>
              </a:ext>
            </a:extLst>
          </p:cNvPr>
          <p:cNvSpPr/>
          <p:nvPr/>
        </p:nvSpPr>
        <p:spPr>
          <a:xfrm>
            <a:off x="7453196" y="2941084"/>
            <a:ext cx="996697" cy="257472"/>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Inkontinens</a:t>
            </a:r>
          </a:p>
        </p:txBody>
      </p:sp>
      <p:sp>
        <p:nvSpPr>
          <p:cNvPr id="88" name="Rektangel: rundade hörn 87">
            <a:extLst>
              <a:ext uri="{FF2B5EF4-FFF2-40B4-BE49-F238E27FC236}">
                <a16:creationId xmlns:a16="http://schemas.microsoft.com/office/drawing/2014/main" id="{6DF1043B-D01C-A8CF-43C3-AE05B3EEACB2}"/>
              </a:ext>
            </a:extLst>
          </p:cNvPr>
          <p:cNvSpPr/>
          <p:nvPr/>
        </p:nvSpPr>
        <p:spPr>
          <a:xfrm>
            <a:off x="7468648" y="3261882"/>
            <a:ext cx="996697" cy="28204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Nutrition</a:t>
            </a:r>
          </a:p>
        </p:txBody>
      </p:sp>
      <p:sp>
        <p:nvSpPr>
          <p:cNvPr id="89" name="Rektangel: rundade hörn 88">
            <a:extLst>
              <a:ext uri="{FF2B5EF4-FFF2-40B4-BE49-F238E27FC236}">
                <a16:creationId xmlns:a16="http://schemas.microsoft.com/office/drawing/2014/main" id="{D23FA041-D6A7-F654-F092-3004F0D4B926}"/>
              </a:ext>
            </a:extLst>
          </p:cNvPr>
          <p:cNvSpPr/>
          <p:nvPr/>
        </p:nvSpPr>
        <p:spPr>
          <a:xfrm>
            <a:off x="7453196" y="3586842"/>
            <a:ext cx="996697" cy="260943"/>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Medicinsk grundutrustning</a:t>
            </a:r>
          </a:p>
        </p:txBody>
      </p:sp>
      <p:sp>
        <p:nvSpPr>
          <p:cNvPr id="90" name="Rektangel: rundade hörn 89">
            <a:extLst>
              <a:ext uri="{FF2B5EF4-FFF2-40B4-BE49-F238E27FC236}">
                <a16:creationId xmlns:a16="http://schemas.microsoft.com/office/drawing/2014/main" id="{686409EA-14E7-CB96-9359-2D8DCA8465B1}"/>
              </a:ext>
            </a:extLst>
          </p:cNvPr>
          <p:cNvSpPr/>
          <p:nvPr/>
        </p:nvSpPr>
        <p:spPr>
          <a:xfrm>
            <a:off x="7453196" y="3896635"/>
            <a:ext cx="996697" cy="285663"/>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Sårvård &amp; kompression</a:t>
            </a:r>
          </a:p>
        </p:txBody>
      </p:sp>
      <p:sp>
        <p:nvSpPr>
          <p:cNvPr id="91" name="Rektangel: rundade hörn 90">
            <a:extLst>
              <a:ext uri="{FF2B5EF4-FFF2-40B4-BE49-F238E27FC236}">
                <a16:creationId xmlns:a16="http://schemas.microsoft.com/office/drawing/2014/main" id="{F01BAC22-D7C9-632B-E581-D3F8FCC22233}"/>
              </a:ext>
            </a:extLst>
          </p:cNvPr>
          <p:cNvSpPr/>
          <p:nvPr/>
        </p:nvSpPr>
        <p:spPr>
          <a:xfrm>
            <a:off x="7448558" y="4225990"/>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Tandvårds-utrustning &amp; material </a:t>
            </a:r>
          </a:p>
        </p:txBody>
      </p:sp>
      <p:sp>
        <p:nvSpPr>
          <p:cNvPr id="92" name="Rektangel: rundade hörn 91">
            <a:extLst>
              <a:ext uri="{FF2B5EF4-FFF2-40B4-BE49-F238E27FC236}">
                <a16:creationId xmlns:a16="http://schemas.microsoft.com/office/drawing/2014/main" id="{73FF5DF1-E64F-07BC-3190-659A1A835463}"/>
              </a:ext>
            </a:extLst>
          </p:cNvPr>
          <p:cNvSpPr/>
          <p:nvPr/>
        </p:nvSpPr>
        <p:spPr>
          <a:xfrm>
            <a:off x="7448558" y="4564848"/>
            <a:ext cx="996697" cy="258400"/>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Fysioterapi- </a:t>
            </a:r>
          </a:p>
          <a:p>
            <a:pPr algn="ctr" defTabSz="914400"/>
            <a:r>
              <a:rPr lang="sv-SE" sz="650" dirty="0">
                <a:solidFill>
                  <a:schemeClr val="bg1"/>
                </a:solidFill>
                <a:latin typeface="Poppins" panose="00000500000000000000" pitchFamily="2" charset="0"/>
                <a:cs typeface="Poppins" panose="00000500000000000000" pitchFamily="2" charset="0"/>
              </a:rPr>
              <a:t>utrustning &amp; material</a:t>
            </a:r>
          </a:p>
        </p:txBody>
      </p:sp>
      <p:sp>
        <p:nvSpPr>
          <p:cNvPr id="93" name="Rektangel: rundade hörn 92">
            <a:extLst>
              <a:ext uri="{FF2B5EF4-FFF2-40B4-BE49-F238E27FC236}">
                <a16:creationId xmlns:a16="http://schemas.microsoft.com/office/drawing/2014/main" id="{45AA7916-25B2-5F56-DBFE-2B5F5B7B5F3B}"/>
              </a:ext>
            </a:extLst>
          </p:cNvPr>
          <p:cNvSpPr/>
          <p:nvPr/>
        </p:nvSpPr>
        <p:spPr>
          <a:xfrm>
            <a:off x="8674930"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6260B631-CE1B-2E30-7DD5-26F6056F99CF}"/>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Övr. läkemedels- </a:t>
            </a:r>
            <a:r>
              <a:rPr kumimoji="0" lang="sv-SE" sz="650" b="0" i="0" u="none" strike="noStrike" kern="1200" cap="none" spc="0" normalizeH="0" baseline="0" noProof="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tj</a:t>
            </a:r>
            <a:r>
              <a:rPr lang="sv-SE" sz="650" err="1">
                <a:solidFill>
                  <a:schemeClr val="tx1">
                    <a:lumMod val="75000"/>
                    <a:lumOff val="25000"/>
                  </a:schemeClr>
                </a:solidFill>
                <a:latin typeface="Poppins" panose="00000500000000000000" pitchFamily="2" charset="0"/>
                <a:cs typeface="Poppins" panose="00000500000000000000" pitchFamily="2" charset="0"/>
              </a:rPr>
              <a:t>änster</a:t>
            </a:r>
            <a:endPar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p:txBody>
      </p:sp>
      <p:sp>
        <p:nvSpPr>
          <p:cNvPr id="95" name="Rektangel: rundade hörn 94">
            <a:extLst>
              <a:ext uri="{FF2B5EF4-FFF2-40B4-BE49-F238E27FC236}">
                <a16:creationId xmlns:a16="http://schemas.microsoft.com/office/drawing/2014/main" id="{BC4D078F-2633-6CBC-FBB0-A145BC16D0D7}"/>
              </a:ext>
            </a:extLst>
          </p:cNvPr>
          <p:cNvSpPr/>
          <p:nvPr/>
        </p:nvSpPr>
        <p:spPr>
          <a:xfrm>
            <a:off x="11058255" y="293108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CCC51263-B59E-9174-5F3B-60CEF639CFA0}"/>
              </a:ext>
            </a:extLst>
          </p:cNvPr>
          <p:cNvSpPr/>
          <p:nvPr/>
        </p:nvSpPr>
        <p:spPr>
          <a:xfrm>
            <a:off x="9882865" y="1955544"/>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Vårdrel</a:t>
            </a:r>
            <a:r>
              <a:rPr lang="sv-SE" sz="650">
                <a:solidFill>
                  <a:schemeClr val="bg1"/>
                </a:solidFill>
                <a:latin typeface="Poppins" panose="00000500000000000000" pitchFamily="2" charset="0"/>
                <a:cs typeface="Poppins" panose="00000500000000000000" pitchFamily="2" charset="0"/>
              </a:rPr>
              <a:t>a</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terade</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3923FE0B-59B3-BC4C-54C2-24DA09CE4D12}"/>
              </a:ext>
            </a:extLst>
          </p:cNvPr>
          <p:cNvSpPr/>
          <p:nvPr/>
        </p:nvSpPr>
        <p:spPr>
          <a:xfrm>
            <a:off x="9894875" y="2281276"/>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4F9F1CCC-50EF-F1EE-FEA5-F7F9B7DF45FE}"/>
              </a:ext>
            </a:extLst>
          </p:cNvPr>
          <p:cNvSpPr/>
          <p:nvPr/>
        </p:nvSpPr>
        <p:spPr>
          <a:xfrm>
            <a:off x="9887652" y="2601200"/>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Barn</a:t>
            </a:r>
            <a:r>
              <a:rPr lang="sv-SE" sz="650">
                <a:solidFill>
                  <a:schemeClr val="bg1"/>
                </a:solidFill>
                <a:latin typeface="Poppins" panose="00000500000000000000" pitchFamily="2" charset="0"/>
                <a:cs typeface="Poppins" panose="00000500000000000000" pitchFamily="2" charset="0"/>
              </a:rPr>
              <a:t>- och ungdomsmedicinska</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specialiteter</a:t>
            </a:r>
          </a:p>
        </p:txBody>
      </p:sp>
      <p:sp>
        <p:nvSpPr>
          <p:cNvPr id="99" name="Rektangel: rundade hörn 98">
            <a:extLst>
              <a:ext uri="{FF2B5EF4-FFF2-40B4-BE49-F238E27FC236}">
                <a16:creationId xmlns:a16="http://schemas.microsoft.com/office/drawing/2014/main" id="{38380270-47B5-6384-9D5D-E179B4E7C669}"/>
              </a:ext>
            </a:extLst>
          </p:cNvPr>
          <p:cNvSpPr/>
          <p:nvPr/>
        </p:nvSpPr>
        <p:spPr>
          <a:xfrm>
            <a:off x="9888691" y="2926932"/>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61AD156E-A5F0-C719-4E02-95625FE19DF4}"/>
              </a:ext>
            </a:extLst>
          </p:cNvPr>
          <p:cNvSpPr/>
          <p:nvPr/>
        </p:nvSpPr>
        <p:spPr>
          <a:xfrm>
            <a:off x="9892781" y="3252664"/>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F3DE695C-86F6-06AD-C581-68D3841FBDD0}"/>
              </a:ext>
            </a:extLst>
          </p:cNvPr>
          <p:cNvSpPr/>
          <p:nvPr/>
        </p:nvSpPr>
        <p:spPr>
          <a:xfrm>
            <a:off x="9892781" y="3578396"/>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B7E81215-AC63-D287-D428-33BE10C5827E}"/>
              </a:ext>
            </a:extLst>
          </p:cNvPr>
          <p:cNvSpPr/>
          <p:nvPr/>
        </p:nvSpPr>
        <p:spPr>
          <a:xfrm>
            <a:off x="9892781" y="3904128"/>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C72E7FA4-2759-3D1E-F64B-D9EED841AADD}"/>
              </a:ext>
            </a:extLst>
          </p:cNvPr>
          <p:cNvSpPr/>
          <p:nvPr/>
        </p:nvSpPr>
        <p:spPr>
          <a:xfrm>
            <a:off x="9888690" y="4229860"/>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CC4CD075-08F5-0B2E-2047-73B70B550F05}"/>
              </a:ext>
            </a:extLst>
          </p:cNvPr>
          <p:cNvSpPr/>
          <p:nvPr/>
        </p:nvSpPr>
        <p:spPr>
          <a:xfrm>
            <a:off x="9892781" y="4555592"/>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248ED453-3AC5-702A-F146-119084DFBF92}"/>
              </a:ext>
            </a:extLst>
          </p:cNvPr>
          <p:cNvSpPr/>
          <p:nvPr/>
        </p:nvSpPr>
        <p:spPr>
          <a:xfrm>
            <a:off x="9892784" y="4881324"/>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C3688785-8142-A07F-61EC-54D2F22D37FB}"/>
              </a:ext>
            </a:extLst>
          </p:cNvPr>
          <p:cNvSpPr/>
          <p:nvPr/>
        </p:nvSpPr>
        <p:spPr>
          <a:xfrm>
            <a:off x="9889287" y="5207056"/>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9511A4E1-05BF-1259-5361-2061319D267F}"/>
              </a:ext>
            </a:extLst>
          </p:cNvPr>
          <p:cNvSpPr/>
          <p:nvPr/>
        </p:nvSpPr>
        <p:spPr>
          <a:xfrm>
            <a:off x="9892781" y="5532788"/>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6F3EF5D9-806F-0E05-F885-88F2BE42E1D9}"/>
              </a:ext>
            </a:extLst>
          </p:cNvPr>
          <p:cNvSpPr/>
          <p:nvPr/>
        </p:nvSpPr>
        <p:spPr>
          <a:xfrm>
            <a:off x="9883728" y="5858520"/>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10F2A89B-FB43-18B4-D945-CF405305D7FA}"/>
              </a:ext>
            </a:extLst>
          </p:cNvPr>
          <p:cNvSpPr/>
          <p:nvPr/>
        </p:nvSpPr>
        <p:spPr>
          <a:xfrm>
            <a:off x="9890958" y="6191676"/>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Övr</a:t>
            </a:r>
            <a:r>
              <a:rPr lang="sv-SE" sz="650" err="1">
                <a:solidFill>
                  <a:schemeClr val="bg1"/>
                </a:solidFill>
                <a:latin typeface="Poppins" panose="00000500000000000000" pitchFamily="2" charset="0"/>
                <a:cs typeface="Poppins" panose="00000500000000000000" pitchFamily="2" charset="0"/>
              </a:rPr>
              <a:t>iga</a:t>
            </a:r>
            <a:r>
              <a:rPr lang="sv-SE" sz="650">
                <a:solidFill>
                  <a:schemeClr val="bg1"/>
                </a:solidFill>
                <a:latin typeface="Poppins" panose="00000500000000000000" pitchFamily="2" charset="0"/>
                <a:cs typeface="Poppins" panose="00000500000000000000" pitchFamily="2" charset="0"/>
              </a:rPr>
              <a:t> vårdrelaterade </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tjänster</a:t>
            </a:r>
          </a:p>
        </p:txBody>
      </p:sp>
      <p:sp>
        <p:nvSpPr>
          <p:cNvPr id="110" name="Rektangel: rundade hörn 109">
            <a:extLst>
              <a:ext uri="{FF2B5EF4-FFF2-40B4-BE49-F238E27FC236}">
                <a16:creationId xmlns:a16="http://schemas.microsoft.com/office/drawing/2014/main" id="{53D944BB-7456-77B1-49B6-B49606A5F2C2}"/>
              </a:ext>
            </a:extLst>
          </p:cNvPr>
          <p:cNvSpPr/>
          <p:nvPr/>
        </p:nvSpPr>
        <p:spPr>
          <a:xfrm>
            <a:off x="6230635" y="3896635"/>
            <a:ext cx="996697" cy="268050"/>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Möbler</a:t>
            </a:r>
          </a:p>
        </p:txBody>
      </p:sp>
      <p:sp>
        <p:nvSpPr>
          <p:cNvPr id="3" name="Rubrik 2">
            <a:extLst>
              <a:ext uri="{FF2B5EF4-FFF2-40B4-BE49-F238E27FC236}">
                <a16:creationId xmlns:a16="http://schemas.microsoft.com/office/drawing/2014/main" id="{F7C8A82D-A5D3-48D9-42C1-4043220559B1}"/>
              </a:ext>
            </a:extLst>
          </p:cNvPr>
          <p:cNvSpPr txBox="1">
            <a:spLocks/>
          </p:cNvSpPr>
          <p:nvPr/>
        </p:nvSpPr>
        <p:spPr>
          <a:xfrm>
            <a:off x="215252" y="340129"/>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sv-SE" sz="1400" b="1" i="0" u="none" strike="noStrike" kern="1200" cap="none" spc="0" normalizeH="0" baseline="0" noProof="0">
                <a:ln>
                  <a:noFill/>
                </a:ln>
                <a:solidFill>
                  <a:schemeClr val="accent3">
                    <a:lumMod val="50000"/>
                  </a:schemeClr>
                </a:solidFill>
                <a:effectLst/>
                <a:uLnTx/>
                <a:uFillTx/>
                <a:latin typeface="Poppins" pitchFamily="2" charset="77"/>
                <a:ea typeface="+mj-ea"/>
                <a:cs typeface="Poppins" pitchFamily="2" charset="77"/>
              </a:rPr>
              <a:t>Affärsetiska risker </a:t>
            </a:r>
            <a:endParaRPr kumimoji="0" lang="sv-SE" sz="1400" b="0" i="0" u="none" strike="noStrike" kern="1200" cap="none" spc="0" normalizeH="0" baseline="0" noProof="0">
              <a:ln>
                <a:noFill/>
              </a:ln>
              <a:solidFill>
                <a:srgbClr val="000000">
                  <a:lumMod val="65000"/>
                  <a:lumOff val="35000"/>
                </a:srgbClr>
              </a:solidFill>
              <a:effectLst/>
              <a:uLnTx/>
              <a:uFillTx/>
              <a:latin typeface="Poppins" pitchFamily="2" charset="77"/>
              <a:ea typeface="+mj-ea"/>
              <a:cs typeface="Poppins" pitchFamily="2" charset="77"/>
            </a:endParaRPr>
          </a:p>
        </p:txBody>
      </p:sp>
      <p:sp>
        <p:nvSpPr>
          <p:cNvPr id="4" name="Platshållare för bildnummer 3">
            <a:extLst>
              <a:ext uri="{FF2B5EF4-FFF2-40B4-BE49-F238E27FC236}">
                <a16:creationId xmlns:a16="http://schemas.microsoft.com/office/drawing/2014/main" id="{31969D70-0356-68C7-F060-BA782FB769C6}"/>
              </a:ext>
            </a:extLst>
          </p:cNvPr>
          <p:cNvSpPr>
            <a:spLocks noGrp="1"/>
          </p:cNvSpPr>
          <p:nvPr>
            <p:ph type="sldNum" sz="quarter" idx="12"/>
          </p:nvPr>
        </p:nvSpPr>
        <p:spPr/>
        <p:txBody>
          <a:bodyPr/>
          <a:lstStyle/>
          <a:p>
            <a:fld id="{D57F1E4F-1CFF-5643-939E-217C01CDF565}" type="slidenum">
              <a:rPr lang="en-US" smtClean="0"/>
              <a:pPr/>
              <a:t>37</a:t>
            </a:fld>
            <a:endParaRPr lang="en-US"/>
          </a:p>
        </p:txBody>
      </p:sp>
    </p:spTree>
    <p:extLst>
      <p:ext uri="{BB962C8B-B14F-4D97-AF65-F5344CB8AC3E}">
        <p14:creationId xmlns:p14="http://schemas.microsoft.com/office/powerpoint/2010/main" val="3442549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77984F75-9621-D585-EC6D-B1F5F50AC548}"/>
              </a:ext>
            </a:extLst>
          </p:cNvPr>
          <p:cNvSpPr/>
          <p:nvPr/>
        </p:nvSpPr>
        <p:spPr>
          <a:xfrm>
            <a:off x="8211350" y="3384336"/>
            <a:ext cx="3665765" cy="1836964"/>
          </a:xfrm>
          <a:prstGeom prst="rect">
            <a:avLst/>
          </a:prstGeom>
          <a:solidFill>
            <a:schemeClr val="accent3">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ubrik 7">
            <a:extLst>
              <a:ext uri="{FF2B5EF4-FFF2-40B4-BE49-F238E27FC236}">
                <a16:creationId xmlns:a16="http://schemas.microsoft.com/office/drawing/2014/main" id="{5D50AF0F-E7DD-915D-15FA-2E3EC2EAB624}"/>
              </a:ext>
            </a:extLst>
          </p:cNvPr>
          <p:cNvSpPr>
            <a:spLocks noGrp="1"/>
          </p:cNvSpPr>
          <p:nvPr>
            <p:ph type="title"/>
          </p:nvPr>
        </p:nvSpPr>
        <p:spPr>
          <a:xfrm>
            <a:off x="462150" y="349250"/>
            <a:ext cx="10489776" cy="1320800"/>
          </a:xfrm>
        </p:spPr>
        <p:txBody>
          <a:bodyPr>
            <a:normAutofit/>
          </a:bodyPr>
          <a:lstStyle/>
          <a:p>
            <a:r>
              <a:rPr lang="sv-SE" sz="1300" dirty="0">
                <a:solidFill>
                  <a:schemeClr val="accent3">
                    <a:lumMod val="50000"/>
                  </a:schemeClr>
                </a:solidFill>
              </a:rPr>
              <a:t>Affärsetik</a:t>
            </a:r>
            <a:r>
              <a:rPr lang="sv-SE" sz="1300" b="0" dirty="0"/>
              <a:t> - metod</a:t>
            </a:r>
            <a:endParaRPr lang="sv-SE" sz="1300" dirty="0"/>
          </a:p>
        </p:txBody>
      </p:sp>
      <p:sp>
        <p:nvSpPr>
          <p:cNvPr id="3" name="textruta 2">
            <a:extLst>
              <a:ext uri="{FF2B5EF4-FFF2-40B4-BE49-F238E27FC236}">
                <a16:creationId xmlns:a16="http://schemas.microsoft.com/office/drawing/2014/main" id="{60D7C71E-F5BA-19DA-11BB-4ACCDDB989A8}"/>
              </a:ext>
            </a:extLst>
          </p:cNvPr>
          <p:cNvSpPr txBox="1"/>
          <p:nvPr/>
        </p:nvSpPr>
        <p:spPr>
          <a:xfrm>
            <a:off x="439403" y="1089025"/>
            <a:ext cx="3639602" cy="9085428"/>
          </a:xfrm>
          <a:prstGeom prst="rect">
            <a:avLst/>
          </a:prstGeom>
        </p:spPr>
        <p:txBody>
          <a:bodyPr vert="horz" wrap="square" lIns="91440" tIns="45720" rIns="91440" bIns="45720" rtlCol="0" anchor="t">
            <a:noAutofit/>
          </a:bodyPr>
          <a:lstStyle/>
          <a:p>
            <a:pPr marL="0" indent="0">
              <a:buNone/>
            </a:pPr>
            <a:r>
              <a:rPr lang="sv-SE" sz="800" b="1" dirty="0">
                <a:solidFill>
                  <a:schemeClr val="tx1">
                    <a:lumMod val="75000"/>
                    <a:lumOff val="25000"/>
                  </a:schemeClr>
                </a:solidFill>
                <a:latin typeface="Poppins" panose="00000500000000000000" pitchFamily="2" charset="0"/>
                <a:cs typeface="Poppins" panose="00000500000000000000" pitchFamily="2" charset="0"/>
              </a:rPr>
              <a:t>Risker</a:t>
            </a:r>
          </a:p>
          <a:p>
            <a:pPr marL="0" indent="0">
              <a:buNone/>
            </a:pPr>
            <a:r>
              <a:rPr lang="sv-SE" sz="800" dirty="0">
                <a:solidFill>
                  <a:schemeClr val="tx1">
                    <a:lumMod val="75000"/>
                    <a:lumOff val="25000"/>
                  </a:schemeClr>
                </a:solidFill>
                <a:latin typeface="Poppins" panose="00000500000000000000" pitchFamily="2" charset="0"/>
                <a:cs typeface="Poppins" panose="00000500000000000000" pitchFamily="2" charset="0"/>
              </a:rPr>
              <a:t>Med affärsetiska risker avses korruption, konkurrens-begränsade beteende och beskattning enligt punkt 4.1 i Regionernas uppförandekod. Detta konkretiseras i förbud mot inblandning i mutbrott, förskingring, handel med inflytande, missbruk av tjänsteställning, olaglig berikande, tvätt av vinning av brott (penningtvätt), häleri eller hindrande av rättvisan, missbruk av dominerande ställning, kartellbildning (avtal som syftar till att snedvrida konkurrens) samt olagliga </a:t>
            </a:r>
            <a:r>
              <a:rPr lang="sv-SE" sz="800" dirty="0" err="1">
                <a:solidFill>
                  <a:schemeClr val="tx1">
                    <a:lumMod val="75000"/>
                    <a:lumOff val="25000"/>
                  </a:schemeClr>
                </a:solidFill>
                <a:latin typeface="Poppins" panose="00000500000000000000" pitchFamily="2" charset="0"/>
                <a:cs typeface="Poppins" panose="00000500000000000000" pitchFamily="2" charset="0"/>
              </a:rPr>
              <a:t>skatteupplägg</a:t>
            </a:r>
            <a:r>
              <a:rPr lang="sv-SE" sz="800" dirty="0">
                <a:solidFill>
                  <a:schemeClr val="tx1">
                    <a:lumMod val="75000"/>
                    <a:lumOff val="25000"/>
                  </a:schemeClr>
                </a:solidFill>
                <a:latin typeface="Poppins" panose="00000500000000000000" pitchFamily="2" charset="0"/>
                <a:cs typeface="Poppins" panose="00000500000000000000" pitchFamily="2" charset="0"/>
              </a:rPr>
              <a:t> och skatteplanering i syfte att flytta vinster till länder med låg eller ingen skatt.</a:t>
            </a:r>
          </a:p>
          <a:p>
            <a:pPr marL="0" indent="0">
              <a:buNone/>
            </a:pP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0" indent="0">
              <a:buNone/>
            </a:pP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0" indent="0">
              <a:buNone/>
            </a:pPr>
            <a:r>
              <a:rPr lang="sv-SE" sz="800" b="1" dirty="0">
                <a:solidFill>
                  <a:schemeClr val="tx1">
                    <a:lumMod val="75000"/>
                    <a:lumOff val="25000"/>
                  </a:schemeClr>
                </a:solidFill>
                <a:latin typeface="Poppins" panose="00000500000000000000" pitchFamily="2" charset="0"/>
                <a:cs typeface="Poppins" panose="00000500000000000000" pitchFamily="2" charset="0"/>
              </a:rPr>
              <a:t>Metod</a:t>
            </a:r>
          </a:p>
          <a:p>
            <a:pPr marL="0" indent="0">
              <a:buNone/>
            </a:pPr>
            <a:r>
              <a:rPr lang="sv-SE" sz="800" dirty="0">
                <a:solidFill>
                  <a:schemeClr val="tx1">
                    <a:lumMod val="75000"/>
                    <a:lumOff val="25000"/>
                  </a:schemeClr>
                </a:solidFill>
                <a:latin typeface="Poppins" panose="00000500000000000000" pitchFamily="2" charset="0"/>
                <a:cs typeface="Poppins" panose="00000500000000000000" pitchFamily="2" charset="0"/>
              </a:rPr>
              <a:t>I denna riskkartläggning ligger fokus på upphandling av olika tjänster samt korruptionsrisker i leveranskedjor med fokus på de led där regionerna bedöms ha störst rådighet, d.v.s. tillverkningsledet och utförande av tjänst. För dessa led finns publikt tillgänglig information som primärt är kopplad till korruption, som omfattar missbruk av makt eller position för personlig vinning,  och specifikt mutbrott, en specifik form av korruption där någon erbjuder, ger, tar emot eller begär en otillbörlig förmån. Information kopplat till konkurrensbegränsande beteende, beskattning och övriga frågor finns inte samlat branschvis eller i årsrapporter utan måste eftersökas utifrån enskilt fall och har inte prioriterats här. Förutom publika rapporter har CPI , </a:t>
            </a:r>
            <a:r>
              <a:rPr lang="sv-SE" sz="800" dirty="0" err="1">
                <a:solidFill>
                  <a:schemeClr val="tx1">
                    <a:lumMod val="75000"/>
                    <a:lumOff val="25000"/>
                  </a:schemeClr>
                </a:solidFill>
                <a:latin typeface="Poppins" panose="00000500000000000000" pitchFamily="2" charset="0"/>
                <a:cs typeface="Poppins" panose="00000500000000000000" pitchFamily="2" charset="0"/>
              </a:rPr>
              <a:t>Corruption</a:t>
            </a:r>
            <a:r>
              <a:rPr lang="sv-SE" sz="800" dirty="0">
                <a:solidFill>
                  <a:schemeClr val="tx1">
                    <a:lumMod val="75000"/>
                    <a:lumOff val="25000"/>
                  </a:schemeClr>
                </a:solidFill>
                <a:latin typeface="Poppins" panose="00000500000000000000" pitchFamily="2" charset="0"/>
                <a:cs typeface="Poppins" panose="00000500000000000000" pitchFamily="2" charset="0"/>
              </a:rPr>
              <a:t> Perception Index, varit vägledande i bedömningarna vilket anger i vilka länder som korruptionen uppfattas som hög och är ett viktigt ingångsläge när man skall skapa en övergripande bild av korruptionsrisken i ett land. </a:t>
            </a:r>
          </a:p>
          <a:p>
            <a:endParaRPr lang="sv-SE" sz="800" dirty="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Korruption är ofta en av grundorsakerna till såväl miljöförstöring som kränkningar av mänskliga rättigheter och arbetstagares rättigheter. Dessa risker fångas därför upp i riskprioriteringen för övriga hållbarhetsområden i denna riskkartläggning.</a:t>
            </a:r>
          </a:p>
          <a:p>
            <a:pPr marL="0" indent="0" algn="just">
              <a:buNone/>
            </a:pPr>
            <a:endParaRPr lang="sv-SE" sz="800" dirty="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p>
            <a:pPr marL="0" indent="0" algn="just">
              <a:buNone/>
            </a:pPr>
            <a:endParaRPr lang="sv-SE" sz="800" dirty="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p>
            <a:pPr marL="0" indent="0" algn="just">
              <a:buNone/>
            </a:pPr>
            <a:endParaRPr lang="sv-SE" sz="800" dirty="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p:txBody>
      </p:sp>
      <p:sp>
        <p:nvSpPr>
          <p:cNvPr id="5" name="Platshållare för bildnummer 4">
            <a:extLst>
              <a:ext uri="{FF2B5EF4-FFF2-40B4-BE49-F238E27FC236}">
                <a16:creationId xmlns:a16="http://schemas.microsoft.com/office/drawing/2014/main" id="{D16351FD-723C-10DD-7243-EC80777C738F}"/>
              </a:ext>
            </a:extLst>
          </p:cNvPr>
          <p:cNvSpPr>
            <a:spLocks noGrp="1"/>
          </p:cNvSpPr>
          <p:nvPr>
            <p:ph type="sldNum" sz="quarter" idx="12"/>
          </p:nvPr>
        </p:nvSpPr>
        <p:spPr/>
        <p:txBody>
          <a:bodyPr/>
          <a:lstStyle/>
          <a:p>
            <a:fld id="{D57F1E4F-1CFF-5643-939E-217C01CDF565}" type="slidenum">
              <a:rPr lang="en-US" smtClean="0"/>
              <a:pPr/>
              <a:t>38</a:t>
            </a:fld>
            <a:endParaRPr lang="en-US"/>
          </a:p>
        </p:txBody>
      </p:sp>
      <p:sp>
        <p:nvSpPr>
          <p:cNvPr id="6" name="textruta 5">
            <a:extLst>
              <a:ext uri="{FF2B5EF4-FFF2-40B4-BE49-F238E27FC236}">
                <a16:creationId xmlns:a16="http://schemas.microsoft.com/office/drawing/2014/main" id="{142B1481-B5E2-A87B-5698-4AF3C56358BD}"/>
              </a:ext>
            </a:extLst>
          </p:cNvPr>
          <p:cNvSpPr txBox="1"/>
          <p:nvPr/>
        </p:nvSpPr>
        <p:spPr>
          <a:xfrm>
            <a:off x="4213024" y="1089025"/>
            <a:ext cx="3684870" cy="4278094"/>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Korruption i leveranskedjor</a:t>
            </a:r>
            <a:endParaRPr lang="sv-SE" sz="800" dirty="0">
              <a:solidFill>
                <a:schemeClr val="tx1">
                  <a:lumMod val="75000"/>
                  <a:lumOff val="25000"/>
                </a:schemeClr>
              </a:solidFill>
              <a:highlight>
                <a:srgbClr val="FFFF00"/>
              </a:highlight>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Globala leveranskedjor skiljer sig från nationella genom att fler aktörer är inblandade i leveranskedjan, vilket ökar risken för korruption. Det stora antalet aktörer i globala leveranskedjor skapar fler möjligheter att utnyttja internationella varu- och tjänsteflöden för otillbörlig vinning. Olika mellanhänder och leverantörer hjälper till att underlätta handel, men kan också användas för att dölja mutor och utnyttja globala leveranskedjor för egen vinning. Ju fler aktörer som deltar, desto större blir möjligheterna till oegentligheter.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Korruptionen och illegal utvinning, handel och smuggling av naturresurser bidrar i sin tur till storskalig internationell ekonomisk brottslighet. Transportsektorn är också sårbar för korruption, vilket kan innebära mutor, otillåten avgiftshantering och manipulation av regelverk. Detta kan leda till ineffektivitet, ökade kostnader och säkerhetsrisker inom både gods- och persontransport.</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Betydande korruptionsmöjligheter kan också kopplas till tullmyndigheters och andra gränsmyndigheters arbete, eftersom de har </a:t>
            </a:r>
            <a:r>
              <a:rPr lang="sv-SE" sz="800" dirty="0" err="1">
                <a:solidFill>
                  <a:schemeClr val="tx1">
                    <a:lumMod val="75000"/>
                    <a:lumOff val="25000"/>
                  </a:schemeClr>
                </a:solidFill>
                <a:latin typeface="Poppins" panose="00000500000000000000" pitchFamily="2" charset="0"/>
                <a:cs typeface="Poppins" panose="00000500000000000000" pitchFamily="2" charset="0"/>
              </a:rPr>
              <a:t>diskretionär</a:t>
            </a:r>
            <a:r>
              <a:rPr lang="sv-SE" sz="800" dirty="0">
                <a:solidFill>
                  <a:schemeClr val="tx1">
                    <a:lumMod val="75000"/>
                    <a:lumOff val="25000"/>
                  </a:schemeClr>
                </a:solidFill>
                <a:latin typeface="Poppins" panose="00000500000000000000" pitchFamily="2" charset="0"/>
                <a:cs typeface="Poppins" panose="00000500000000000000" pitchFamily="2" charset="0"/>
              </a:rPr>
              <a:t> kontroll över flödet av varor, vilket ofta, men inte nödvändigtvis, innebär en kombination av makt och svårövervakade processer.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Organiserad brottslighet och illegal handel kan dra nytta av den komplexitet och sårbarhet som finns i globala försörjningskedjor. Utvinning av naturresurser, såsom olja och mineraler, sker ofta i regioner med svaga demokratiska strukturer. Exploatering av mineraler sker av lokala ledare eller externa intressen, som inte ger något tillbaka till befolkningen. Det finns även stor risk för att väpnade grupper utnyttjar tillgångarna från utvinningen för egna syften, som driver på konflikter.</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algn="just"/>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algn="just"/>
            <a:endParaRPr lang="sv-SE" sz="8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4" name="textruta 3">
            <a:extLst>
              <a:ext uri="{FF2B5EF4-FFF2-40B4-BE49-F238E27FC236}">
                <a16:creationId xmlns:a16="http://schemas.microsoft.com/office/drawing/2014/main" id="{C6066E92-7904-C82C-9223-D41226D69ABA}"/>
              </a:ext>
            </a:extLst>
          </p:cNvPr>
          <p:cNvSpPr txBox="1"/>
          <p:nvPr/>
        </p:nvSpPr>
        <p:spPr>
          <a:xfrm>
            <a:off x="414196" y="755158"/>
            <a:ext cx="11002224" cy="215444"/>
          </a:xfrm>
          <a:prstGeom prst="rect">
            <a:avLst/>
          </a:prstGeom>
          <a:noFill/>
        </p:spPr>
        <p:txBody>
          <a:bodyPr wrap="square">
            <a:sp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De kartlagda kategorierna har utsetts baserat på negativ påverkan kopplat till affärsetiska risker utifrån nedanstående områden. </a:t>
            </a:r>
          </a:p>
        </p:txBody>
      </p:sp>
      <p:sp>
        <p:nvSpPr>
          <p:cNvPr id="10" name="textruta 9">
            <a:extLst>
              <a:ext uri="{FF2B5EF4-FFF2-40B4-BE49-F238E27FC236}">
                <a16:creationId xmlns:a16="http://schemas.microsoft.com/office/drawing/2014/main" id="{9DF8964B-D2BA-3638-3463-3848D08E6E1C}"/>
              </a:ext>
            </a:extLst>
          </p:cNvPr>
          <p:cNvSpPr txBox="1"/>
          <p:nvPr/>
        </p:nvSpPr>
        <p:spPr>
          <a:xfrm>
            <a:off x="8123031" y="1089025"/>
            <a:ext cx="3741344" cy="2339102"/>
          </a:xfrm>
          <a:prstGeom prst="rect">
            <a:avLst/>
          </a:prstGeom>
          <a:noFill/>
        </p:spPr>
        <p:txBody>
          <a:bodyPr wrap="square">
            <a:spAutoFit/>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Korruption underlättar olika former av illegal handel som möjliggör för undermåliga varor. Leverantörer som kringgår hälso- och säkerhetskrav, undviker nödvändiga licenser eller på annat sätt undviker legitim rättstillämpning genom att betala mutor, kan bidra till betydande risker kopplade till produktkvalitet.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Arbetsrätt, skäliga löner och arbetsvillkor påverkas också av korruption. Många delar av en global leveranskedjan är oreglerade och med brister kopplade till mänskliga rättigheter och arbetsrätt. Detta gör arbetstagare sårbara och berövar dem den skyddsnivå som finns på en mer reglerad arbetsmarknad. Korruption  kan också underlätta och bidra till  människohandel och illegal migration. </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r>
              <a:rPr lang="sv-SE" sz="800" dirty="0">
                <a:solidFill>
                  <a:schemeClr val="tx1">
                    <a:lumMod val="75000"/>
                    <a:lumOff val="25000"/>
                  </a:schemeClr>
                </a:solidFill>
                <a:latin typeface="Poppins" panose="00000500000000000000" pitchFamily="2" charset="0"/>
                <a:cs typeface="Poppins" panose="00000500000000000000" pitchFamily="2" charset="0"/>
              </a:rPr>
              <a:t>Notera att risker i hög utsträckning är förknippade med tillverkningsland vilket bör tas i beaktning när man bedömer korruptionsrisker. </a:t>
            </a:r>
          </a:p>
          <a:p>
            <a:pPr algn="just"/>
            <a:endParaRPr lang="sv-SE" sz="18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7" name="textruta 6">
            <a:extLst>
              <a:ext uri="{FF2B5EF4-FFF2-40B4-BE49-F238E27FC236}">
                <a16:creationId xmlns:a16="http://schemas.microsoft.com/office/drawing/2014/main" id="{4F5500FC-5FE2-C5B7-6B57-8B346A15A2D7}"/>
              </a:ext>
            </a:extLst>
          </p:cNvPr>
          <p:cNvSpPr txBox="1"/>
          <p:nvPr/>
        </p:nvSpPr>
        <p:spPr>
          <a:xfrm>
            <a:off x="8243528" y="3451573"/>
            <a:ext cx="3714749" cy="1812470"/>
          </a:xfrm>
          <a:prstGeom prst="rect">
            <a:avLst/>
          </a:prstGeom>
        </p:spPr>
        <p:txBody>
          <a:bodyPr vert="horz" wrap="square" lIns="91440" tIns="45720" rIns="91440" bIns="45720" rtlCol="0" anchor="t">
            <a:normAutofit/>
          </a:bodyPr>
          <a:lstStyle/>
          <a:p>
            <a:pPr marL="0" marR="0"/>
            <a:r>
              <a:rPr lang="sv-SE" sz="800" b="1" dirty="0">
                <a:solidFill>
                  <a:schemeClr val="tx1">
                    <a:lumMod val="75000"/>
                    <a:lumOff val="25000"/>
                  </a:schemeClr>
                </a:solidFill>
                <a:latin typeface="Poppins" panose="00000500000000000000" pitchFamily="2" charset="0"/>
                <a:cs typeface="Poppins" panose="00000500000000000000" pitchFamily="2" charset="0"/>
              </a:rPr>
              <a:t>CPI (</a:t>
            </a:r>
            <a:r>
              <a:rPr lang="sv-SE" sz="800" b="1" dirty="0" err="1">
                <a:solidFill>
                  <a:schemeClr val="tx1">
                    <a:lumMod val="75000"/>
                    <a:lumOff val="25000"/>
                  </a:schemeClr>
                </a:solidFill>
                <a:latin typeface="Poppins" panose="00000500000000000000" pitchFamily="2" charset="0"/>
                <a:cs typeface="Poppins" panose="00000500000000000000" pitchFamily="2" charset="0"/>
              </a:rPr>
              <a:t>Corruption</a:t>
            </a:r>
            <a:r>
              <a:rPr lang="sv-SE" sz="800" b="1" dirty="0">
                <a:solidFill>
                  <a:schemeClr val="tx1">
                    <a:lumMod val="75000"/>
                    <a:lumOff val="25000"/>
                  </a:schemeClr>
                </a:solidFill>
                <a:latin typeface="Poppins" panose="00000500000000000000" pitchFamily="2" charset="0"/>
                <a:cs typeface="Poppins" panose="00000500000000000000" pitchFamily="2" charset="0"/>
              </a:rPr>
              <a:t> Perceptions Index)</a:t>
            </a:r>
            <a:r>
              <a:rPr lang="sv-SE" sz="800" dirty="0">
                <a:solidFill>
                  <a:schemeClr val="tx1">
                    <a:lumMod val="75000"/>
                    <a:lumOff val="25000"/>
                  </a:schemeClr>
                </a:solidFill>
                <a:latin typeface="Poppins" panose="00000500000000000000" pitchFamily="2" charset="0"/>
                <a:cs typeface="Poppins" panose="00000500000000000000" pitchFamily="2" charset="0"/>
              </a:rPr>
              <a:t> är ett index som mäter uppfattningen av korruption i den offentliga sektorn i olika länder. Indexet publiceras årligen av </a:t>
            </a:r>
            <a:r>
              <a:rPr lang="sv-SE" sz="800" dirty="0" err="1">
                <a:solidFill>
                  <a:schemeClr val="tx1">
                    <a:lumMod val="75000"/>
                    <a:lumOff val="25000"/>
                  </a:schemeClr>
                </a:solidFill>
                <a:latin typeface="Poppins" panose="00000500000000000000" pitchFamily="2" charset="0"/>
                <a:cs typeface="Poppins" panose="00000500000000000000" pitchFamily="2" charset="0"/>
              </a:rPr>
              <a:t>Transparency</a:t>
            </a:r>
            <a:r>
              <a:rPr lang="sv-SE" sz="800" dirty="0">
                <a:solidFill>
                  <a:schemeClr val="tx1">
                    <a:lumMod val="75000"/>
                    <a:lumOff val="25000"/>
                  </a:schemeClr>
                </a:solidFill>
                <a:latin typeface="Poppins" panose="00000500000000000000" pitchFamily="2" charset="0"/>
                <a:cs typeface="Poppins" panose="00000500000000000000" pitchFamily="2" charset="0"/>
              </a:rPr>
              <a:t> International och är en av de mest använda indikatorerna för att jämföra korruptionsnivåer globalt.</a:t>
            </a:r>
          </a:p>
          <a:p>
            <a:pPr marL="0" marR="0"/>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marL="0" marR="0"/>
            <a:r>
              <a:rPr lang="sv-SE" sz="800" dirty="0">
                <a:solidFill>
                  <a:schemeClr val="tx1">
                    <a:lumMod val="75000"/>
                    <a:lumOff val="25000"/>
                  </a:schemeClr>
                </a:solidFill>
                <a:latin typeface="Poppins" panose="00000500000000000000" pitchFamily="2" charset="0"/>
                <a:cs typeface="Poppins" panose="00000500000000000000" pitchFamily="2" charset="0"/>
              </a:rPr>
              <a:t>CPI bygger på expertbedömningar och enkäter från olika institutioner, såsom Världsbanken, Världsekonomiskt forum och olika analysföretag. Länder tilldelas ett poäng mellan 0 och 100, där:</a:t>
            </a:r>
          </a:p>
          <a:p>
            <a:pPr marL="0" marR="0"/>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rtl="0" fontAlgn="ctr"/>
            <a:r>
              <a:rPr lang="sv-SE" sz="800" dirty="0">
                <a:solidFill>
                  <a:schemeClr val="tx1">
                    <a:lumMod val="75000"/>
                    <a:lumOff val="25000"/>
                  </a:schemeClr>
                </a:solidFill>
                <a:latin typeface="Poppins" panose="00000500000000000000" pitchFamily="2" charset="0"/>
                <a:cs typeface="Poppins" panose="00000500000000000000" pitchFamily="2" charset="0"/>
              </a:rPr>
              <a:t>100 = Ingen uppfattad korruption (mycket låg korruption)</a:t>
            </a:r>
          </a:p>
          <a:p>
            <a:pPr rtl="0" fontAlgn="ctr"/>
            <a:r>
              <a:rPr lang="sv-SE" sz="800" dirty="0">
                <a:solidFill>
                  <a:schemeClr val="tx1">
                    <a:lumMod val="75000"/>
                    <a:lumOff val="25000"/>
                  </a:schemeClr>
                </a:solidFill>
                <a:latin typeface="Poppins" panose="00000500000000000000" pitchFamily="2" charset="0"/>
                <a:cs typeface="Poppins" panose="00000500000000000000" pitchFamily="2" charset="0"/>
              </a:rPr>
              <a:t>0 = Extremt hög uppfattad korruption</a:t>
            </a:r>
          </a:p>
          <a:p>
            <a:pPr rtl="0" fontAlgn="ct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rtl="0" fontAlgn="ct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rtl="0" fontAlgn="ct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rtl="0" fontAlgn="ctr"/>
            <a:endParaRPr lang="sv-SE" sz="800" dirty="0">
              <a:solidFill>
                <a:schemeClr val="tx1">
                  <a:lumMod val="75000"/>
                  <a:lumOff val="25000"/>
                </a:schemeClr>
              </a:solidFill>
              <a:latin typeface="Poppins" panose="00000500000000000000" pitchFamily="2" charset="0"/>
              <a:cs typeface="Poppins" panose="00000500000000000000" pitchFamily="2" charset="0"/>
            </a:endParaRPr>
          </a:p>
          <a:p>
            <a:pPr algn="l"/>
            <a:endParaRPr lang="sv-SE" sz="1600" b="0" i="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914114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C9B5704C-D1E8-73E8-CC10-146C47933573}"/>
              </a:ext>
            </a:extLst>
          </p:cNvPr>
          <p:cNvGraphicFramePr>
            <a:graphicFrameLocks noGrp="1"/>
          </p:cNvGraphicFramePr>
          <p:nvPr>
            <p:extLst>
              <p:ext uri="{D42A27DB-BD31-4B8C-83A1-F6EECF244321}">
                <p14:modId xmlns:p14="http://schemas.microsoft.com/office/powerpoint/2010/main" val="76395115"/>
              </p:ext>
            </p:extLst>
          </p:nvPr>
        </p:nvGraphicFramePr>
        <p:xfrm>
          <a:off x="264926" y="81642"/>
          <a:ext cx="11270330" cy="5760720"/>
        </p:xfrm>
        <a:graphic>
          <a:graphicData uri="http://schemas.openxmlformats.org/drawingml/2006/table">
            <a:tbl>
              <a:tblPr firstRow="1" bandRow="1">
                <a:tableStyleId>{72833802-FEF1-4C79-8D5D-14CF1EAF98D9}</a:tableStyleId>
              </a:tblPr>
              <a:tblGrid>
                <a:gridCol w="1841702">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437866">
                  <a:extLst>
                    <a:ext uri="{9D8B030D-6E8A-4147-A177-3AD203B41FA5}">
                      <a16:colId xmlns:a16="http://schemas.microsoft.com/office/drawing/2014/main" val="3870005160"/>
                    </a:ext>
                  </a:extLst>
                </a:gridCol>
                <a:gridCol w="2540525">
                  <a:extLst>
                    <a:ext uri="{9D8B030D-6E8A-4147-A177-3AD203B41FA5}">
                      <a16:colId xmlns:a16="http://schemas.microsoft.com/office/drawing/2014/main" val="3926017108"/>
                    </a:ext>
                  </a:extLst>
                </a:gridCol>
                <a:gridCol w="2848455">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dirty="0">
                          <a:solidFill>
                            <a:schemeClr val="accent3">
                              <a:lumMod val="50000"/>
                            </a:schemeClr>
                          </a:solidFill>
                          <a:latin typeface="Poppins" panose="00000500000000000000" pitchFamily="2" charset="0"/>
                          <a:cs typeface="Poppins" panose="00000500000000000000" pitchFamily="2" charset="0"/>
                        </a:rPr>
                        <a:t>Affärsetik</a:t>
                      </a:r>
                      <a:r>
                        <a:rPr lang="sv-SE" sz="1300" b="0" dirty="0">
                          <a:latin typeface="Poppins" panose="00000500000000000000" pitchFamily="2" charset="0"/>
                          <a:cs typeface="Poppins" panose="00000500000000000000" pitchFamily="2" charset="0"/>
                        </a:rPr>
                        <a:t> </a:t>
                      </a:r>
                      <a:r>
                        <a:rPr lang="sv-SE" sz="1300" b="0" dirty="0">
                          <a:solidFill>
                            <a:schemeClr val="bg2">
                              <a:lumMod val="50000"/>
                            </a:schemeClr>
                          </a:solidFill>
                          <a:latin typeface="Poppins" panose="00000500000000000000" pitchFamily="2" charset="0"/>
                          <a:cs typeface="Poppins" panose="00000500000000000000" pitchFamily="2" charset="0"/>
                        </a:rPr>
                        <a:t>– inköpskategorier</a:t>
                      </a:r>
                      <a:endParaRPr lang="sv-SE" sz="1300" dirty="0">
                        <a:solidFill>
                          <a:schemeClr val="bg2">
                            <a:lumMod val="50000"/>
                          </a:schemeClr>
                        </a:solidFill>
                        <a:highlight>
                          <a:srgbClr val="FFFF00"/>
                        </a:highlight>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a:p>
                  </a:txBody>
                  <a:tcPr>
                    <a:lnL>
                      <a:noFill/>
                    </a:ln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726558431"/>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dirty="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r>
                        <a:rPr lang="sv-SE" sz="800" b="1" dirty="0">
                          <a:solidFill>
                            <a:schemeClr val="bg1"/>
                          </a:solidFill>
                          <a:latin typeface="Poppins" panose="00000500000000000000" pitchFamily="2" charset="0"/>
                          <a:cs typeface="Poppins" panose="00000500000000000000" pitchFamily="2" charset="0"/>
                        </a:rPr>
                        <a:t>Fastighet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gridSpan="3">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3999719703"/>
                  </a:ext>
                </a:extLst>
              </a:tr>
              <a:tr h="1100175">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Bygg &amp; fastighet</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tx1"/>
                          </a:solidFill>
                          <a:latin typeface="Poppins" panose="00000500000000000000" pitchFamily="2" charset="0"/>
                          <a:ea typeface="+mn-ea"/>
                          <a:cs typeface="Poppins" panose="00000500000000000000" pitchFamily="2" charset="0"/>
                        </a:rPr>
                        <a:t>Samtliga</a:t>
                      </a:r>
                    </a:p>
                    <a:p>
                      <a:r>
                        <a:rPr lang="sv-SE" sz="800" kern="1200" dirty="0">
                          <a:solidFill>
                            <a:schemeClr val="bg1"/>
                          </a:solidFill>
                          <a:latin typeface="Poppins" panose="00000500000000000000" pitchFamily="2" charset="0"/>
                          <a:ea typeface="+mn-ea"/>
                          <a:cs typeface="Poppins" panose="00000500000000000000" pitchFamily="2" charset="0"/>
                        </a:rPr>
                        <a:t>Byggservice &amp; underhållstjänster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r>
                        <a:rPr lang="sv-SE" sz="800" kern="1200" dirty="0">
                          <a:solidFill>
                            <a:schemeClr val="bg1"/>
                          </a:solidFill>
                          <a:latin typeface="Poppins" panose="00000500000000000000" pitchFamily="2" charset="0"/>
                          <a:ea typeface="+mn-ea"/>
                          <a:cs typeface="Poppins" panose="00000500000000000000" pitchFamily="2" charset="0"/>
                        </a:rPr>
                        <a:t>Bygg- och anläggningsmaterial inkluderar bland annat trä, sten, metaller, glas, betong, plast, färg, keramik, golv, VVS-produkter, elektronik, isolering och gips. Gemensamt för produktområdet är globala och komplexa leveranskedjor, oftast med låg spårbarhet,  där en stor del av utvinning, förädling och tillverkning är förlagd i så kallade högriskländer med låg rankning i CPI. Risk för betydande korruption framförallt i gruv-, olje- och skogsbruksindustrin, exempelvis gällande rättigheter och tillstånd för exploatering samt illegal handel av råvaror. Ett flertal av de länder som står för tillverkning av elektronikkomponenter bedöms vara förknippade med en hög risk för korruption enligt CPI däribland Kina, Indien, Brasilien och Colombia. Något lägre risk för korruption finns inom tillverkningen av bygg- och anläggningsprodukter.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Inom byggbranschen finns ett stort antal metoder för ohederliga upplägg som syftar till att skaffa sig konkurrensfördelar genom att utnyttja arbetstagare och lura det allmänna. Det kan exempelvis handla om att arbetstagaren inte får den lön som utlovats eller att illegal arbetskraft används. Det finns en utbredd kriminalitet för att undkomma skatter och sociala avgifter. Vidare har byggbranschen sett en ökning av mutbrottsmål i domstol de senaste tre åren med ett fall 2021, fyra fall 2022 och fem fall 2023. Den vanligaste brottsrubriceringen i byggbranschen är grovt givande respektive grovt tagande av muta.  </a:t>
                      </a: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2832725573"/>
                  </a:ext>
                </a:extLst>
              </a:tr>
              <a:tr h="200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Kommunikation</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2">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accent6">
                          <a:lumMod val="20000"/>
                          <a:lumOff val="80000"/>
                        </a:schemeClr>
                      </a:fgClr>
                      <a:bgClr>
                        <a:schemeClr val="bg1"/>
                      </a:bgClr>
                    </a:pattFill>
                  </a:tcPr>
                </a:tc>
                <a:tc hMerge="1">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accent6">
                          <a:lumMod val="20000"/>
                          <a:lumOff val="80000"/>
                        </a:schemeClr>
                      </a:fgClr>
                      <a:bgClr>
                        <a:schemeClr val="bg1"/>
                      </a:bgClr>
                    </a:patt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accent6">
                          <a:lumMod val="20000"/>
                          <a:lumOff val="80000"/>
                        </a:schemeClr>
                      </a:fgClr>
                      <a:bgClr>
                        <a:schemeClr val="bg1"/>
                      </a:bgClr>
                    </a:pattFill>
                  </a:tcPr>
                </a:tc>
                <a:extLst>
                  <a:ext uri="{0D108BD9-81ED-4DB2-BD59-A6C34878D82A}">
                    <a16:rowId xmlns:a16="http://schemas.microsoft.com/office/drawing/2014/main" val="3229484203"/>
                  </a:ext>
                </a:extLst>
              </a:tr>
              <a:tr h="333137">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IT Arbetsplats</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tx1"/>
                          </a:solidFill>
                          <a:latin typeface="Poppins" panose="00000500000000000000" pitchFamily="2" charset="0"/>
                          <a:ea typeface="+mn-ea"/>
                          <a:cs typeface="Poppins" panose="00000500000000000000" pitchFamily="2" charset="0"/>
                        </a:rPr>
                        <a:t>Hårdvara</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Se kategori Bygg &amp; Fastigheter, Fordon för relaterade korruptionsrisker kopplat till råvaruutvinning, material- och sluttillverkning.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51420006"/>
                  </a:ext>
                </a:extLst>
              </a:tr>
              <a:tr h="156962">
                <a:tc gridSpan="2">
                  <a:txBody>
                    <a:bodyPr/>
                    <a:lstStyle/>
                    <a:p>
                      <a:r>
                        <a:rPr lang="sv-SE" sz="800" b="1" kern="1200">
                          <a:solidFill>
                            <a:schemeClr val="bg1"/>
                          </a:solidFill>
                          <a:latin typeface="Poppins" panose="00000500000000000000" pitchFamily="2" charset="0"/>
                          <a:ea typeface="+mn-ea"/>
                          <a:cs typeface="Poppins" panose="00000500000000000000" pitchFamily="2" charset="0"/>
                        </a:rPr>
                        <a:t>Fordon</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i="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738154274"/>
                  </a:ext>
                </a:extLst>
              </a:tr>
              <a:tr h="0">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Övriga fordonsrelaterade kostnader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Besiktning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dirty="0">
                          <a:solidFill>
                            <a:schemeClr val="bg1"/>
                          </a:solidFill>
                          <a:latin typeface="Poppins" panose="00000500000000000000" pitchFamily="2" charset="0"/>
                          <a:cs typeface="Poppins" panose="00000500000000000000" pitchFamily="2" charset="0"/>
                        </a:rPr>
                        <a:t>Under 2019-2023 förekommer ett flertal mutbrottsmål i domstol kopplat till fordonsbesiktning och förarprov.</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3882169462"/>
                  </a:ext>
                </a:extLst>
              </a:tr>
              <a:tr h="619897">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Drivmedel</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tx1"/>
                          </a:solidFill>
                          <a:latin typeface="Poppins" panose="00000500000000000000" pitchFamily="2" charset="0"/>
                          <a:ea typeface="+mn-ea"/>
                          <a:cs typeface="Poppins" panose="00000500000000000000" pitchFamily="2" charset="0"/>
                        </a:rPr>
                        <a:t>Drivmedel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Korruption är ett utbrett problem i de flesta länder och regioner där oljeutvinning sker. I många oljeproducerande länder är lagstiftningen svag, och myndigheter saknar resurser eller vilja att bekämpa korruption. Oljebranschen är ofta nära kopplad till regeringar och statliga bolag, vilket kan leda till mutor i samband med tillstånd och kontrakt. Stora vinster och investeringar i oljeindustrin skapar incitament för mutor, illegala provisioner och svarta affärer. </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Korruption kan leda till betydande ekonomiska förluster för företag inom oljeindustrin men också miljömässiga konsekvenser för natur och lokalbefolkning.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5310708"/>
                  </a:ext>
                </a:extLst>
              </a:tr>
              <a:tr h="13742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Personbilar, bussar, lastbilar, tåg, utryckningsfordon, övriga fordon, fartyg, spårfordon, arbetsfordon</a:t>
                      </a:r>
                    </a:p>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tx1"/>
                          </a:solidFill>
                          <a:latin typeface="Poppins" panose="00000500000000000000" pitchFamily="2" charset="0"/>
                          <a:ea typeface="+mn-ea"/>
                          <a:cs typeface="Poppins" panose="00000500000000000000" pitchFamily="2" charset="0"/>
                        </a:rPr>
                        <a:t>Köp/Leasing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 för korruption inom fordonsindustrin förekommer genom hela leveranskedjan men är som högst vid utvinning av råmaterial, främst kopplat till gruv- och oljeindustrin. För slutmonteringssteget bedöms riskerna som lägre då många fordon som tillhandahålls på den svenska marknaden är producerade inom Europa. Naturresurssektorn där metaller, textil och gummi ingår anses vara särskilt utsatt för korruption och bedrägeri då den till stor del sker i länder med låg rankning i CPI som tex Kina, Demokratiska republiken Kongo, Indien, Thailand, Indonesien och Bangladesh. Som exempel kan utvinning av metaller nämnas där det finns risk för korruption avseende utvinningsrättigheter och hantering av inkomst.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4605751"/>
                  </a:ext>
                </a:extLst>
              </a:tr>
            </a:tbl>
          </a:graphicData>
        </a:graphic>
      </p:graphicFrame>
      <p:sp>
        <p:nvSpPr>
          <p:cNvPr id="6" name="Rubrik 2">
            <a:extLst>
              <a:ext uri="{FF2B5EF4-FFF2-40B4-BE49-F238E27FC236}">
                <a16:creationId xmlns:a16="http://schemas.microsoft.com/office/drawing/2014/main" id="{A894953F-04E5-BF9C-3DD4-88BBDA28B467}"/>
              </a:ext>
            </a:extLst>
          </p:cNvPr>
          <p:cNvSpPr txBox="1">
            <a:spLocks/>
          </p:cNvSpPr>
          <p:nvPr/>
        </p:nvSpPr>
        <p:spPr>
          <a:xfrm>
            <a:off x="425793" y="31119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sv-SE" sz="1400"/>
          </a:p>
        </p:txBody>
      </p:sp>
      <p:sp>
        <p:nvSpPr>
          <p:cNvPr id="2" name="Platshållare för bildnummer 1">
            <a:extLst>
              <a:ext uri="{FF2B5EF4-FFF2-40B4-BE49-F238E27FC236}">
                <a16:creationId xmlns:a16="http://schemas.microsoft.com/office/drawing/2014/main" id="{4FB05F9A-38AE-D52F-212A-D31C393712D5}"/>
              </a:ext>
            </a:extLst>
          </p:cNvPr>
          <p:cNvSpPr>
            <a:spLocks noGrp="1"/>
          </p:cNvSpPr>
          <p:nvPr>
            <p:ph type="sldNum" sz="quarter" idx="12"/>
          </p:nvPr>
        </p:nvSpPr>
        <p:spPr/>
        <p:txBody>
          <a:bodyPr/>
          <a:lstStyle/>
          <a:p>
            <a:fld id="{D57F1E4F-1CFF-5643-939E-217C01CDF565}" type="slidenum">
              <a:rPr lang="en-US" smtClean="0"/>
              <a:pPr/>
              <a:t>39</a:t>
            </a:fld>
            <a:endParaRPr lang="en-US"/>
          </a:p>
        </p:txBody>
      </p:sp>
    </p:spTree>
    <p:extLst>
      <p:ext uri="{BB962C8B-B14F-4D97-AF65-F5344CB8AC3E}">
        <p14:creationId xmlns:p14="http://schemas.microsoft.com/office/powerpoint/2010/main" val="1136853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338BF-19BB-E787-2738-9C1F3F944DD4}"/>
            </a:ext>
          </a:extLst>
        </p:cNvPr>
        <p:cNvGrpSpPr/>
        <p:nvPr/>
      </p:nvGrpSpPr>
      <p:grpSpPr>
        <a:xfrm>
          <a:off x="0" y="0"/>
          <a:ext cx="0" cy="0"/>
          <a:chOff x="0" y="0"/>
          <a:chExt cx="0" cy="0"/>
        </a:xfrm>
      </p:grpSpPr>
      <p:sp>
        <p:nvSpPr>
          <p:cNvPr id="6" name="Rektangel 5">
            <a:extLst>
              <a:ext uri="{FF2B5EF4-FFF2-40B4-BE49-F238E27FC236}">
                <a16:creationId xmlns:a16="http://schemas.microsoft.com/office/drawing/2014/main" id="{DFE23700-B2BC-F706-82D8-F37C0BED2D2A}"/>
              </a:ext>
            </a:extLst>
          </p:cNvPr>
          <p:cNvSpPr/>
          <p:nvPr/>
        </p:nvSpPr>
        <p:spPr>
          <a:xfrm>
            <a:off x="6046936" y="8932"/>
            <a:ext cx="5295015" cy="6849067"/>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sv-SE">
              <a:solidFill>
                <a:schemeClr val="tx1">
                  <a:lumMod val="75000"/>
                  <a:lumOff val="25000"/>
                </a:schemeClr>
              </a:solidFill>
            </a:endParaRPr>
          </a:p>
        </p:txBody>
      </p:sp>
      <p:sp>
        <p:nvSpPr>
          <p:cNvPr id="22" name="Rektangel 21">
            <a:extLst>
              <a:ext uri="{FF2B5EF4-FFF2-40B4-BE49-F238E27FC236}">
                <a16:creationId xmlns:a16="http://schemas.microsoft.com/office/drawing/2014/main" id="{F104870E-452D-5638-1047-BFF59F0CC769}"/>
              </a:ext>
            </a:extLst>
          </p:cNvPr>
          <p:cNvSpPr/>
          <p:nvPr/>
        </p:nvSpPr>
        <p:spPr>
          <a:xfrm>
            <a:off x="9139784" y="0"/>
            <a:ext cx="3052216" cy="6858000"/>
          </a:xfrm>
          <a:prstGeom prst="rect">
            <a:avLst/>
          </a:prstGeom>
          <a:solidFill>
            <a:srgbClr val="F6F6F6"/>
          </a:solidFill>
          <a:ln>
            <a:solidFill>
              <a:srgbClr val="F6F6F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Rubrik 1">
            <a:extLst>
              <a:ext uri="{FF2B5EF4-FFF2-40B4-BE49-F238E27FC236}">
                <a16:creationId xmlns:a16="http://schemas.microsoft.com/office/drawing/2014/main" id="{C898DA8C-5548-96AC-D746-A64E7D0ECBE7}"/>
              </a:ext>
            </a:extLst>
          </p:cNvPr>
          <p:cNvSpPr txBox="1">
            <a:spLocks/>
          </p:cNvSpPr>
          <p:nvPr/>
        </p:nvSpPr>
        <p:spPr>
          <a:xfrm>
            <a:off x="425647" y="442956"/>
            <a:ext cx="6800103" cy="1204912"/>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b="1" i="0" kern="1200">
                <a:solidFill>
                  <a:schemeClr val="accent1"/>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dirty="0"/>
              <a:t>Metod</a:t>
            </a:r>
          </a:p>
        </p:txBody>
      </p:sp>
      <p:sp>
        <p:nvSpPr>
          <p:cNvPr id="5" name="Platshållare för text 2">
            <a:extLst>
              <a:ext uri="{FF2B5EF4-FFF2-40B4-BE49-F238E27FC236}">
                <a16:creationId xmlns:a16="http://schemas.microsoft.com/office/drawing/2014/main" id="{60728C2D-8D8D-C259-6F20-D205D4F63CCE}"/>
              </a:ext>
            </a:extLst>
          </p:cNvPr>
          <p:cNvSpPr txBox="1">
            <a:spLocks/>
          </p:cNvSpPr>
          <p:nvPr/>
        </p:nvSpPr>
        <p:spPr>
          <a:xfrm>
            <a:off x="515938" y="1773238"/>
            <a:ext cx="4607749" cy="434187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100000"/>
              <a:buFont typeface="Arial" panose="020B0604020202020204" pitchFamily="34" charset="0"/>
              <a:buChar char="•"/>
              <a:defRPr sz="1800" b="0" i="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sv-SE" sz="800" dirty="0">
                <a:latin typeface="Poppins" panose="00000500000000000000" pitchFamily="2" charset="0"/>
                <a:cs typeface="Poppins" panose="00000500000000000000" pitchFamily="2" charset="0"/>
              </a:rPr>
              <a:t>Sveriges regioner lät 2021 genomföra en riskanalys av samtliga kategorier i kategoriträdet utifrån områdena mänskliga rättigheter, arbetstagares rättigheter, miljö och anti-korruption. Utfallet visar på att många av regionernas inköpskategorier innehåller potentiellt höga risker. Med ökad geopolitisk och ekonomisk osäkerhet, kan det antas att risker för negativ påverkan på människor och miljö i globala leveranskedjor generellt sett har ökat sedan 2021. Riskkartläggningen har därför tagit utgångspunkt i befintlig riskanalys, men även beaktat eventuell ny riskinformation. Exakta metoder och källor för de olika hållbarhetsområdena, framgår under respektive avsnitt. Avsnitten är indelade utifrån regionernas uppdaterade uppförandekod för leverantörer i följande hållbarhetsområden: </a:t>
            </a:r>
            <a:br>
              <a:rPr lang="sv-SE" sz="800" dirty="0">
                <a:latin typeface="Poppins" panose="00000500000000000000" pitchFamily="2" charset="0"/>
                <a:cs typeface="Poppins" panose="00000500000000000000" pitchFamily="2" charset="0"/>
              </a:rPr>
            </a:br>
            <a:endParaRPr lang="sv-SE" sz="800" dirty="0">
              <a:latin typeface="Poppins" panose="00000500000000000000" pitchFamily="2" charset="0"/>
              <a:cs typeface="Poppins" panose="00000500000000000000" pitchFamily="2" charset="0"/>
            </a:endParaRPr>
          </a:p>
          <a:p>
            <a:pPr>
              <a:spcBef>
                <a:spcPts val="0"/>
              </a:spcBef>
            </a:pPr>
            <a:r>
              <a:rPr lang="sv-SE" sz="800" dirty="0">
                <a:latin typeface="Poppins" panose="00000500000000000000" pitchFamily="2" charset="0"/>
                <a:cs typeface="Poppins" panose="00000500000000000000" pitchFamily="2" charset="0"/>
              </a:rPr>
              <a:t>Mänskliga rättigheter, inklusive miljörättigheter </a:t>
            </a:r>
          </a:p>
          <a:p>
            <a:pPr>
              <a:spcBef>
                <a:spcPts val="0"/>
              </a:spcBef>
            </a:pPr>
            <a:r>
              <a:rPr lang="sv-SE" sz="800" dirty="0">
                <a:latin typeface="Poppins" panose="00000500000000000000" pitchFamily="2" charset="0"/>
                <a:cs typeface="Poppins" panose="00000500000000000000" pitchFamily="2" charset="0"/>
              </a:rPr>
              <a:t>Arbetares rättigheter </a:t>
            </a:r>
          </a:p>
          <a:p>
            <a:pPr>
              <a:spcBef>
                <a:spcPts val="0"/>
              </a:spcBef>
            </a:pPr>
            <a:r>
              <a:rPr lang="sv-SE" sz="800" dirty="0">
                <a:latin typeface="Poppins" panose="00000500000000000000" pitchFamily="2" charset="0"/>
                <a:cs typeface="Poppins" panose="00000500000000000000" pitchFamily="2" charset="0"/>
              </a:rPr>
              <a:t>Miljö: klimat </a:t>
            </a:r>
          </a:p>
          <a:p>
            <a:pPr>
              <a:spcBef>
                <a:spcPts val="0"/>
              </a:spcBef>
            </a:pPr>
            <a:r>
              <a:rPr lang="sv-SE" sz="800" dirty="0">
                <a:latin typeface="Poppins" panose="00000500000000000000" pitchFamily="2" charset="0"/>
                <a:cs typeface="Poppins" panose="00000500000000000000" pitchFamily="2" charset="0"/>
              </a:rPr>
              <a:t>Miljö: Biologisk mångfald </a:t>
            </a:r>
          </a:p>
          <a:p>
            <a:pPr>
              <a:spcBef>
                <a:spcPts val="0"/>
              </a:spcBef>
            </a:pPr>
            <a:r>
              <a:rPr lang="sv-SE" sz="800" dirty="0">
                <a:latin typeface="Poppins" panose="00000500000000000000" pitchFamily="2" charset="0"/>
                <a:cs typeface="Poppins" panose="00000500000000000000" pitchFamily="2" charset="0"/>
              </a:rPr>
              <a:t>Affärsetik</a:t>
            </a:r>
          </a:p>
          <a:p>
            <a:pPr marL="0" indent="0">
              <a:buNone/>
            </a:pPr>
            <a:r>
              <a:rPr lang="sv-SE" sz="800" dirty="0">
                <a:latin typeface="Poppins" panose="00000500000000000000" pitchFamily="2" charset="0"/>
                <a:cs typeface="Poppins" panose="00000500000000000000" pitchFamily="2" charset="0"/>
              </a:rPr>
              <a:t>För samtliga kartlagda inköpskategorier har hela leveranskedjan beaktas, utifrån följande indelning:</a:t>
            </a:r>
            <a:br>
              <a:rPr lang="sv-SE" sz="800" dirty="0">
                <a:latin typeface="Poppins" panose="00000500000000000000" pitchFamily="2" charset="0"/>
                <a:cs typeface="Poppins" panose="00000500000000000000" pitchFamily="2" charset="0"/>
              </a:rPr>
            </a:br>
            <a:endParaRPr lang="sv-SE" sz="800" dirty="0">
              <a:latin typeface="Poppins" panose="00000500000000000000" pitchFamily="2" charset="0"/>
              <a:cs typeface="Poppins" panose="00000500000000000000" pitchFamily="2" charset="0"/>
            </a:endParaRPr>
          </a:p>
          <a:p>
            <a:pPr>
              <a:spcBef>
                <a:spcPts val="0"/>
              </a:spcBef>
            </a:pPr>
            <a:r>
              <a:rPr lang="sv-SE" sz="800" dirty="0">
                <a:latin typeface="Poppins" panose="00000500000000000000" pitchFamily="2" charset="0"/>
                <a:cs typeface="Poppins" panose="00000500000000000000" pitchFamily="2" charset="0"/>
              </a:rPr>
              <a:t>Utförande av tjänst</a:t>
            </a:r>
          </a:p>
          <a:p>
            <a:pPr>
              <a:spcBef>
                <a:spcPts val="0"/>
              </a:spcBef>
            </a:pPr>
            <a:r>
              <a:rPr lang="sv-SE" sz="800" dirty="0">
                <a:latin typeface="Poppins" panose="00000500000000000000" pitchFamily="2" charset="0"/>
                <a:cs typeface="Poppins" panose="00000500000000000000" pitchFamily="2" charset="0"/>
              </a:rPr>
              <a:t>Tillverkning</a:t>
            </a:r>
          </a:p>
          <a:p>
            <a:pPr>
              <a:spcBef>
                <a:spcPts val="0"/>
              </a:spcBef>
            </a:pPr>
            <a:r>
              <a:rPr lang="sv-SE" sz="800" dirty="0">
                <a:latin typeface="Poppins" panose="00000500000000000000" pitchFamily="2" charset="0"/>
                <a:cs typeface="Poppins" panose="00000500000000000000" pitchFamily="2" charset="0"/>
              </a:rPr>
              <a:t>Råvara/råmaterial</a:t>
            </a:r>
          </a:p>
          <a:p>
            <a:pPr marL="0" indent="0">
              <a:buNone/>
            </a:pPr>
            <a:r>
              <a:rPr lang="sv-SE" sz="800" dirty="0">
                <a:latin typeface="Poppins" panose="00000500000000000000" pitchFamily="2" charset="0"/>
                <a:cs typeface="Poppins" panose="00000500000000000000" pitchFamily="2" charset="0"/>
              </a:rPr>
              <a:t>Det är möjligt att negativ påverkan förekommer i leveranskedjan även för kategorier som inte specifikt lyfts fram i kartläggningen. Därför rekommenderas regionerna att rutinmässigt tillämpa grundläggande riskhantering vid alla upphandlingar och inköp, exempelvis genom tydliga kravställningar. För de kategorier som prioriteras inom ramen för den nationella samordningen, bör regionerna däremot genomföra en mer ingående riskhantering och uppföljning, anpassad efter de mest relevanta hållbarhetsaspekterna som påverkas negativt inom respektive kategori.</a:t>
            </a:r>
          </a:p>
        </p:txBody>
      </p:sp>
      <p:sp>
        <p:nvSpPr>
          <p:cNvPr id="2" name="textruta 1">
            <a:extLst>
              <a:ext uri="{FF2B5EF4-FFF2-40B4-BE49-F238E27FC236}">
                <a16:creationId xmlns:a16="http://schemas.microsoft.com/office/drawing/2014/main" id="{34DA55E7-0341-4381-8F6A-69CBE7ED3C33}"/>
              </a:ext>
            </a:extLst>
          </p:cNvPr>
          <p:cNvSpPr txBox="1"/>
          <p:nvPr/>
        </p:nvSpPr>
        <p:spPr>
          <a:xfrm>
            <a:off x="6654800" y="72814"/>
            <a:ext cx="5960533" cy="2374053"/>
          </a:xfrm>
          <a:prstGeom prst="rect">
            <a:avLst/>
          </a:prstGeom>
        </p:spPr>
        <p:txBody>
          <a:bodyPr vert="horz" wrap="square" lIns="91440" tIns="45720" rIns="91440" bIns="45720" rtlCol="0" anchor="t">
            <a:normAutofit/>
          </a:bodyPr>
          <a:lstStyle/>
          <a:p>
            <a:pPr algn="l"/>
            <a:endParaRPr lang="sv-SE" sz="1600" b="0" i="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ruta 2">
            <a:extLst>
              <a:ext uri="{FF2B5EF4-FFF2-40B4-BE49-F238E27FC236}">
                <a16:creationId xmlns:a16="http://schemas.microsoft.com/office/drawing/2014/main" id="{DA920F24-7F85-10CC-B8CB-193D0BE334B0}"/>
              </a:ext>
            </a:extLst>
          </p:cNvPr>
          <p:cNvSpPr txBox="1"/>
          <p:nvPr/>
        </p:nvSpPr>
        <p:spPr>
          <a:xfrm>
            <a:off x="6328089" y="1948145"/>
            <a:ext cx="2374550" cy="1813348"/>
          </a:xfrm>
          <a:prstGeom prst="rect">
            <a:avLst/>
          </a:prstGeom>
        </p:spPr>
        <p:txBody>
          <a:bodyPr vert="horz" wrap="square" lIns="91440" tIns="45720" rIns="91440" bIns="45720" rtlCol="0" anchor="t">
            <a:noAutofit/>
          </a:bodyPr>
          <a:lstStyle/>
          <a:p>
            <a:r>
              <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rPr>
              <a:t>Den globala utvecklingen pekar på ökande kränkningar av mänskliga rättigheter och demokratiska principer, samt en fortsatt negativ påverkan på klimat och natur. Företag och organisationer bör därför räkna med att riskerna i globala leverantörskedjor har ökat och fortsätter att göra det.</a:t>
            </a:r>
          </a:p>
          <a:p>
            <a:endPar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endParaRPr>
          </a:p>
          <a:p>
            <a:pPr marL="171450" indent="-171450">
              <a:buFont typeface="Arial" panose="020B0604020202020204" pitchFamily="34" charset="0"/>
              <a:buChar char="•"/>
            </a:pPr>
            <a:r>
              <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rPr>
              <a:t>Europaparlamentets årsrapport 2023 lyfter fram ökade sociala, ekonomiska och politiska orättvisor, inskränkningar av rättigheter (särskilt för kvinnor), samt diskriminering och förföljelse av utsatta grupper. Rapporten nämner även ökad repression mot civilsamhället, politiska motståndare och minoriteter, samt hot inom det digitala området. Samtidigt har skyddet av demokratiska institutioner försvagats och straffriheten för människorättskränkningar ökat.</a:t>
            </a:r>
          </a:p>
          <a:p>
            <a:pPr>
              <a:buFont typeface="Arial" panose="020B0604020202020204" pitchFamily="34" charset="0"/>
              <a:buChar char="•"/>
            </a:pPr>
            <a:endPar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endParaRPr>
          </a:p>
          <a:p>
            <a:pPr marL="171450" indent="-171450">
              <a:buFont typeface="Arial" panose="020B0604020202020204" pitchFamily="34" charset="0"/>
              <a:buChar char="•"/>
            </a:pPr>
            <a:r>
              <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rPr>
              <a:t>World </a:t>
            </a:r>
            <a:r>
              <a:rPr lang="sv-SE" sz="800" dirty="0" err="1">
                <a:solidFill>
                  <a:schemeClr val="bg1"/>
                </a:solidFill>
                <a:latin typeface="Poppins" panose="00000500000000000000" pitchFamily="2" charset="0"/>
                <a:ea typeface="Open Sans" panose="020B0606030504020204" pitchFamily="34" charset="0"/>
                <a:cs typeface="Poppins" panose="00000500000000000000" pitchFamily="2" charset="0"/>
              </a:rPr>
              <a:t>Economic</a:t>
            </a:r>
            <a:r>
              <a:rPr lang="sv-SE" sz="800" dirty="0">
                <a:solidFill>
                  <a:schemeClr val="bg1"/>
                </a:solidFill>
                <a:latin typeface="Poppins" panose="00000500000000000000" pitchFamily="2" charset="0"/>
                <a:ea typeface="Open Sans" panose="020B0606030504020204" pitchFamily="34" charset="0"/>
                <a:cs typeface="Poppins" panose="00000500000000000000" pitchFamily="2" charset="0"/>
              </a:rPr>
              <a:t> Forums globala riskrapport 2024 identifierar desinformation, extrema väderhändelser, polarisering och cyberosäkerhet som de största kortsiktiga riskerna. På längre sikt (10 år) dominerar risker kopplade till klimatförändringar och förlust av biologisk mångfald.</a:t>
            </a:r>
            <a:endParaRPr lang="sv-SE" sz="600" b="0" i="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ruta 6">
            <a:extLst>
              <a:ext uri="{FF2B5EF4-FFF2-40B4-BE49-F238E27FC236}">
                <a16:creationId xmlns:a16="http://schemas.microsoft.com/office/drawing/2014/main" id="{A615028E-93FF-CF86-737C-A7A3EE2F18AB}"/>
              </a:ext>
            </a:extLst>
          </p:cNvPr>
          <p:cNvSpPr txBox="1"/>
          <p:nvPr/>
        </p:nvSpPr>
        <p:spPr>
          <a:xfrm>
            <a:off x="6293202" y="1336757"/>
            <a:ext cx="2756874" cy="796264"/>
          </a:xfrm>
          <a:prstGeom prst="rect">
            <a:avLst/>
          </a:prstGeom>
        </p:spPr>
        <p:txBody>
          <a:bodyPr vert="horz" wrap="none" lIns="91440" tIns="45720" rIns="91440" bIns="45720" rtlCol="0" anchor="t">
            <a:normAutofit/>
          </a:bodyPr>
          <a:lstStyle/>
          <a:p>
            <a:pPr algn="l"/>
            <a:r>
              <a:rPr lang="sv-SE" sz="1200" b="0" i="0" dirty="0">
                <a:solidFill>
                  <a:schemeClr val="bg1"/>
                </a:solidFill>
                <a:latin typeface="Poppins" panose="00000500000000000000" pitchFamily="2" charset="0"/>
                <a:ea typeface="Open Sans" panose="020B0606030504020204" pitchFamily="34" charset="0"/>
                <a:cs typeface="Poppins" panose="00000500000000000000" pitchFamily="2" charset="0"/>
              </a:rPr>
              <a:t>Ökade risker i globala </a:t>
            </a:r>
          </a:p>
          <a:p>
            <a:pPr algn="l"/>
            <a:r>
              <a:rPr lang="sv-SE" sz="1200" b="0" i="0" dirty="0">
                <a:solidFill>
                  <a:schemeClr val="bg1"/>
                </a:solidFill>
                <a:latin typeface="Poppins" panose="00000500000000000000" pitchFamily="2" charset="0"/>
                <a:ea typeface="Open Sans" panose="020B0606030504020204" pitchFamily="34" charset="0"/>
                <a:cs typeface="Poppins" panose="00000500000000000000" pitchFamily="2" charset="0"/>
              </a:rPr>
              <a:t>leveranskedjor</a:t>
            </a:r>
          </a:p>
        </p:txBody>
      </p:sp>
      <p:sp>
        <p:nvSpPr>
          <p:cNvPr id="8" name="Platshållare för bildnummer 7">
            <a:extLst>
              <a:ext uri="{FF2B5EF4-FFF2-40B4-BE49-F238E27FC236}">
                <a16:creationId xmlns:a16="http://schemas.microsoft.com/office/drawing/2014/main" id="{CC866EBC-E4EA-A265-79B0-8C6390302C73}"/>
              </a:ext>
            </a:extLst>
          </p:cNvPr>
          <p:cNvSpPr>
            <a:spLocks noGrp="1"/>
          </p:cNvSpPr>
          <p:nvPr>
            <p:ph type="sldNum" sz="quarter" idx="12"/>
          </p:nvPr>
        </p:nvSpPr>
        <p:spPr/>
        <p:txBody>
          <a:bodyPr/>
          <a:lstStyle/>
          <a:p>
            <a:fld id="{D57F1E4F-1CFF-5643-939E-217C01CDF565}" type="slidenum">
              <a:rPr lang="en-US" smtClean="0"/>
              <a:pPr/>
              <a:t>4</a:t>
            </a:fld>
            <a:endParaRPr lang="en-US"/>
          </a:p>
        </p:txBody>
      </p:sp>
      <p:pic>
        <p:nvPicPr>
          <p:cNvPr id="12" name="Bildobjekt 11">
            <a:extLst>
              <a:ext uri="{FF2B5EF4-FFF2-40B4-BE49-F238E27FC236}">
                <a16:creationId xmlns:a16="http://schemas.microsoft.com/office/drawing/2014/main" id="{B9086D60-C764-C974-A33F-B592E37239C4}"/>
              </a:ext>
            </a:extLst>
          </p:cNvPr>
          <p:cNvPicPr>
            <a:picLocks noChangeAspect="1"/>
          </p:cNvPicPr>
          <p:nvPr/>
        </p:nvPicPr>
        <p:blipFill>
          <a:blip r:embed="rId2"/>
          <a:srcRect l="21428" r="40270" b="18671"/>
          <a:stretch/>
        </p:blipFill>
        <p:spPr>
          <a:xfrm>
            <a:off x="9501910" y="1259840"/>
            <a:ext cx="2413592" cy="2273076"/>
          </a:xfrm>
          <a:prstGeom prst="rect">
            <a:avLst/>
          </a:prstGeom>
        </p:spPr>
      </p:pic>
      <p:pic>
        <p:nvPicPr>
          <p:cNvPr id="18" name="Bildobjekt 17">
            <a:extLst>
              <a:ext uri="{FF2B5EF4-FFF2-40B4-BE49-F238E27FC236}">
                <a16:creationId xmlns:a16="http://schemas.microsoft.com/office/drawing/2014/main" id="{6E481174-5D75-3733-E788-22B880DCB155}"/>
              </a:ext>
            </a:extLst>
          </p:cNvPr>
          <p:cNvPicPr>
            <a:picLocks noChangeAspect="1"/>
          </p:cNvPicPr>
          <p:nvPr/>
        </p:nvPicPr>
        <p:blipFill>
          <a:blip r:embed="rId2"/>
          <a:srcRect t="80377" r="74353"/>
          <a:stretch/>
        </p:blipFill>
        <p:spPr>
          <a:xfrm>
            <a:off x="9501910" y="6125327"/>
            <a:ext cx="1616147" cy="548452"/>
          </a:xfrm>
          <a:prstGeom prst="rect">
            <a:avLst/>
          </a:prstGeom>
        </p:spPr>
      </p:pic>
      <p:pic>
        <p:nvPicPr>
          <p:cNvPr id="19" name="Bildobjekt 18">
            <a:extLst>
              <a:ext uri="{FF2B5EF4-FFF2-40B4-BE49-F238E27FC236}">
                <a16:creationId xmlns:a16="http://schemas.microsoft.com/office/drawing/2014/main" id="{E468C3BA-8F6B-9671-E5B3-06A40351C6F9}"/>
              </a:ext>
            </a:extLst>
          </p:cNvPr>
          <p:cNvPicPr>
            <a:picLocks noChangeAspect="1"/>
          </p:cNvPicPr>
          <p:nvPr/>
        </p:nvPicPr>
        <p:blipFill>
          <a:blip r:embed="rId2"/>
          <a:srcRect r="87064" b="61601"/>
          <a:stretch/>
        </p:blipFill>
        <p:spPr>
          <a:xfrm>
            <a:off x="11238590" y="199228"/>
            <a:ext cx="815161" cy="1073242"/>
          </a:xfrm>
          <a:prstGeom prst="rect">
            <a:avLst/>
          </a:prstGeom>
        </p:spPr>
      </p:pic>
      <p:pic>
        <p:nvPicPr>
          <p:cNvPr id="20" name="Bildobjekt 19">
            <a:extLst>
              <a:ext uri="{FF2B5EF4-FFF2-40B4-BE49-F238E27FC236}">
                <a16:creationId xmlns:a16="http://schemas.microsoft.com/office/drawing/2014/main" id="{373A07E0-CF8D-5C9B-4CCE-2EEFCF868914}"/>
              </a:ext>
            </a:extLst>
          </p:cNvPr>
          <p:cNvPicPr>
            <a:picLocks noChangeAspect="1"/>
          </p:cNvPicPr>
          <p:nvPr/>
        </p:nvPicPr>
        <p:blipFill>
          <a:blip r:embed="rId2"/>
          <a:srcRect l="62934" b="18671"/>
          <a:stretch/>
        </p:blipFill>
        <p:spPr>
          <a:xfrm>
            <a:off x="9470011" y="3633893"/>
            <a:ext cx="2335757" cy="2273076"/>
          </a:xfrm>
          <a:prstGeom prst="rect">
            <a:avLst/>
          </a:prstGeom>
        </p:spPr>
      </p:pic>
      <p:sp>
        <p:nvSpPr>
          <p:cNvPr id="21" name="Rectangle 1">
            <a:extLst>
              <a:ext uri="{FF2B5EF4-FFF2-40B4-BE49-F238E27FC236}">
                <a16:creationId xmlns:a16="http://schemas.microsoft.com/office/drawing/2014/main" id="{945084E6-E41A-D519-D8FF-B33D9BBBEFD0}"/>
              </a:ext>
            </a:extLst>
          </p:cNvPr>
          <p:cNvSpPr>
            <a:spLocks noChangeArrowheads="1"/>
          </p:cNvSpPr>
          <p:nvPr/>
        </p:nvSpPr>
        <p:spPr bwMode="auto">
          <a:xfrm>
            <a:off x="9574337" y="628302"/>
            <a:ext cx="16332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800" b="0" i="0" u="none" strike="noStrike" cap="none" normalizeH="0" baseline="0" dirty="0">
                <a:ln>
                  <a:noFill/>
                </a:ln>
                <a:solidFill>
                  <a:schemeClr val="tx1"/>
                </a:solidFill>
                <a:effectLst/>
                <a:latin typeface="Poppins" panose="00000500000000000000" pitchFamily="2" charset="0"/>
                <a:cs typeface="Poppins" panose="00000500000000000000" pitchFamily="2" charset="0"/>
              </a:rPr>
              <a:t>Globala risker rankade efter allvarlighetsgrad på kort och lång sikt</a:t>
            </a:r>
          </a:p>
        </p:txBody>
      </p:sp>
      <p:pic>
        <p:nvPicPr>
          <p:cNvPr id="24" name="Bild 23" descr="Jorden kontur">
            <a:extLst>
              <a:ext uri="{FF2B5EF4-FFF2-40B4-BE49-F238E27FC236}">
                <a16:creationId xmlns:a16="http://schemas.microsoft.com/office/drawing/2014/main" id="{B138EC05-87AB-C7B9-C3C7-970E241548B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7600" y="303919"/>
            <a:ext cx="914400" cy="914400"/>
          </a:xfrm>
          <a:prstGeom prst="rect">
            <a:avLst/>
          </a:prstGeom>
        </p:spPr>
      </p:pic>
    </p:spTree>
    <p:extLst>
      <p:ext uri="{BB962C8B-B14F-4D97-AF65-F5344CB8AC3E}">
        <p14:creationId xmlns:p14="http://schemas.microsoft.com/office/powerpoint/2010/main" val="35681641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2D8CE-2A9B-7A80-C899-B55CAE0D28DD}"/>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485E33F0-CF66-5BD2-FF3E-5553C189F4E9}"/>
              </a:ext>
            </a:extLst>
          </p:cNvPr>
          <p:cNvGraphicFramePr>
            <a:graphicFrameLocks noGrp="1"/>
          </p:cNvGraphicFramePr>
          <p:nvPr>
            <p:extLst>
              <p:ext uri="{D42A27DB-BD31-4B8C-83A1-F6EECF244321}">
                <p14:modId xmlns:p14="http://schemas.microsoft.com/office/powerpoint/2010/main" val="3872715110"/>
              </p:ext>
            </p:extLst>
          </p:nvPr>
        </p:nvGraphicFramePr>
        <p:xfrm>
          <a:off x="452705" y="260598"/>
          <a:ext cx="11270330" cy="4602480"/>
        </p:xfrm>
        <a:graphic>
          <a:graphicData uri="http://schemas.openxmlformats.org/drawingml/2006/table">
            <a:tbl>
              <a:tblPr firstRow="1" bandRow="1">
                <a:tableStyleId>{72833802-FEF1-4C79-8D5D-14CF1EAF98D9}</a:tableStyleId>
              </a:tblPr>
              <a:tblGrid>
                <a:gridCol w="1841702">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1130548">
                  <a:extLst>
                    <a:ext uri="{9D8B030D-6E8A-4147-A177-3AD203B41FA5}">
                      <a16:colId xmlns:a16="http://schemas.microsoft.com/office/drawing/2014/main" val="3870005160"/>
                    </a:ext>
                  </a:extLst>
                </a:gridCol>
                <a:gridCol w="2442213">
                  <a:extLst>
                    <a:ext uri="{9D8B030D-6E8A-4147-A177-3AD203B41FA5}">
                      <a16:colId xmlns:a16="http://schemas.microsoft.com/office/drawing/2014/main" val="148888320"/>
                    </a:ext>
                  </a:extLst>
                </a:gridCol>
                <a:gridCol w="4254085">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dirty="0">
                          <a:solidFill>
                            <a:schemeClr val="accent3">
                              <a:lumMod val="50000"/>
                            </a:schemeClr>
                          </a:solidFill>
                          <a:latin typeface="Poppins" panose="00000500000000000000" pitchFamily="2" charset="0"/>
                          <a:cs typeface="Poppins" panose="00000500000000000000" pitchFamily="2" charset="0"/>
                        </a:rPr>
                        <a:t>Affärsetik</a:t>
                      </a:r>
                      <a:r>
                        <a:rPr lang="sv-SE" sz="1300" b="0" dirty="0">
                          <a:latin typeface="Poppins" panose="00000500000000000000" pitchFamily="2" charset="0"/>
                          <a:cs typeface="Poppins" panose="00000500000000000000" pitchFamily="2" charset="0"/>
                        </a:rPr>
                        <a:t> </a:t>
                      </a:r>
                      <a:r>
                        <a:rPr lang="sv-SE" sz="1300" b="0" dirty="0">
                          <a:solidFill>
                            <a:schemeClr val="bg2">
                              <a:lumMod val="50000"/>
                            </a:schemeClr>
                          </a:solidFill>
                          <a:latin typeface="Poppins" panose="00000500000000000000" pitchFamily="2" charset="0"/>
                          <a:cs typeface="Poppins" panose="00000500000000000000" pitchFamily="2" charset="0"/>
                        </a:rPr>
                        <a:t>– inköpskategorier</a:t>
                      </a:r>
                      <a:endParaRPr lang="sv-SE" sz="1300" dirty="0">
                        <a:solidFill>
                          <a:schemeClr val="bg2">
                            <a:lumMod val="50000"/>
                          </a:schemeClr>
                        </a:solidFill>
                        <a:highlight>
                          <a:srgbClr val="FFFF00"/>
                        </a:highlight>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726558431"/>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0">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dirty="0">
                          <a:solidFill>
                            <a:schemeClr val="bg1"/>
                          </a:solidFill>
                          <a:latin typeface="Poppins" panose="00000500000000000000" pitchFamily="2" charset="0"/>
                          <a:cs typeface="Poppins" panose="00000500000000000000" pitchFamily="2" charset="0"/>
                        </a:rPr>
                        <a:t>Transporter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a:p>
                  </a:txBody>
                  <a:tcPr>
                    <a:lnL w="3175" cap="flat" cmpd="sng" algn="ctr">
                      <a:solidFill>
                        <a:schemeClr val="accent6">
                          <a:lumMod val="40000"/>
                          <a:lumOff val="60000"/>
                        </a:schemeClr>
                      </a:solidFill>
                      <a:prstDash val="solid"/>
                      <a:round/>
                      <a:headEnd type="none" w="med" len="med"/>
                      <a:tailEnd type="none" w="med" len="med"/>
                    </a:lnL>
                    <a:lnT w="3175" cap="flat" cmpd="sng" algn="ctr">
                      <a:solidFill>
                        <a:schemeClr val="accent6">
                          <a:lumMod val="40000"/>
                          <a:lumOff val="60000"/>
                        </a:schemeClr>
                      </a:solidFill>
                      <a:prstDash val="solid"/>
                      <a:round/>
                      <a:headEnd type="none" w="med" len="med"/>
                      <a:tailEnd type="none" w="med" len="med"/>
                    </a:lnT>
                  </a:tcPr>
                </a:tc>
                <a:tc gridSpan="3">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4112602230"/>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Logistik och transport</a:t>
                      </a:r>
                    </a:p>
                    <a:p>
                      <a:endParaRPr lang="sv-SE" sz="80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kern="1200" dirty="0">
                          <a:solidFill>
                            <a:schemeClr val="tx1">
                              <a:lumMod val="75000"/>
                              <a:lumOff val="25000"/>
                            </a:schemeClr>
                          </a:solidFill>
                          <a:latin typeface="Poppins" panose="00000500000000000000" pitchFamily="2" charset="0"/>
                          <a:ea typeface="+mn-ea"/>
                          <a:cs typeface="Poppins" panose="00000500000000000000" pitchFamily="2" charset="0"/>
                        </a:rPr>
                        <a:t>Bud &amp; småtransport</a:t>
                      </a:r>
                    </a:p>
                    <a:p>
                      <a:r>
                        <a:rPr lang="sv-SE" sz="800" kern="1200" dirty="0">
                          <a:solidFill>
                            <a:schemeClr val="tx1">
                              <a:lumMod val="75000"/>
                              <a:lumOff val="25000"/>
                            </a:schemeClr>
                          </a:solidFill>
                          <a:latin typeface="Poppins" panose="00000500000000000000" pitchFamily="2" charset="0"/>
                          <a:ea typeface="+mn-ea"/>
                          <a:cs typeface="Poppins" panose="00000500000000000000" pitchFamily="2" charset="0"/>
                        </a:rPr>
                        <a:t>(Lager- &amp;) logistiktjänster</a:t>
                      </a:r>
                    </a:p>
                    <a:p>
                      <a:r>
                        <a:rPr lang="sv-SE" sz="800" kern="1200" dirty="0">
                          <a:solidFill>
                            <a:schemeClr val="tx1">
                              <a:lumMod val="75000"/>
                              <a:lumOff val="25000"/>
                            </a:schemeClr>
                          </a:solidFill>
                          <a:latin typeface="Poppins" panose="00000500000000000000" pitchFamily="2" charset="0"/>
                          <a:ea typeface="+mn-ea"/>
                          <a:cs typeface="Poppins" panose="00000500000000000000" pitchFamily="2" charset="0"/>
                        </a:rPr>
                        <a:t>Varutransporter</a:t>
                      </a:r>
                    </a:p>
                    <a:p>
                      <a:r>
                        <a:rPr lang="sv-SE" sz="800" kern="1200" dirty="0">
                          <a:solidFill>
                            <a:schemeClr val="tx1">
                              <a:lumMod val="75000"/>
                              <a:lumOff val="25000"/>
                            </a:schemeClr>
                          </a:solidFill>
                          <a:latin typeface="Poppins" panose="00000500000000000000" pitchFamily="2" charset="0"/>
                          <a:ea typeface="+mn-ea"/>
                          <a:cs typeface="Poppins" panose="00000500000000000000" pitchFamily="2" charset="0"/>
                        </a:rPr>
                        <a:t>Vägfrakt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i="0" dirty="0">
                          <a:solidFill>
                            <a:schemeClr val="bg1"/>
                          </a:solidFill>
                          <a:latin typeface="Poppins" panose="00000500000000000000" pitchFamily="2" charset="0"/>
                          <a:cs typeface="Poppins" panose="00000500000000000000" pitchFamily="2" charset="0"/>
                        </a:rPr>
                        <a:t>Riksrevisionen såväl som Ekobrottsmyndigheten pekar ut transportbranschen som en bransch med hög risk för arbetskriminalitet. Ekobrottsmyndigheten rapporterar om skattebrott, bokföringsbrott och penningtvättbrott.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932093739"/>
                  </a:ext>
                </a:extLst>
              </a:tr>
              <a:tr h="0">
                <a:tc gridSpan="2">
                  <a:txBody>
                    <a:bodyPr/>
                    <a:lstStyle/>
                    <a:p>
                      <a:r>
                        <a:rPr lang="sv-SE" sz="800" b="1" dirty="0" err="1">
                          <a:solidFill>
                            <a:schemeClr val="bg1"/>
                          </a:solidFill>
                          <a:latin typeface="Poppins" panose="00000500000000000000" pitchFamily="2" charset="0"/>
                          <a:cs typeface="Poppins" panose="00000500000000000000" pitchFamily="2" charset="0"/>
                        </a:rPr>
                        <a:t>Facility</a:t>
                      </a:r>
                      <a:r>
                        <a:rPr lang="sv-SE" sz="800" b="1" dirty="0">
                          <a:solidFill>
                            <a:schemeClr val="bg1"/>
                          </a:solidFill>
                          <a:latin typeface="Poppins" panose="00000500000000000000" pitchFamily="2" charset="0"/>
                          <a:cs typeface="Poppins" panose="00000500000000000000" pitchFamily="2" charset="0"/>
                        </a:rPr>
                        <a:t> management</a:t>
                      </a:r>
                      <a:endParaRPr lang="sv-SE" sz="80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hMerge="1">
                  <a:txBody>
                    <a:bodyPr/>
                    <a:lstStyle/>
                    <a:p>
                      <a:endParaRPr lang="sv-SE" sz="8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gridSpan="3">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endParaRPr lang="sv-SE" sz="800" i="0"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dkUpDiag">
                      <a:fgClr>
                        <a:schemeClr val="bg1"/>
                      </a:fgClr>
                      <a:bgClr>
                        <a:schemeClr val="accent6">
                          <a:lumMod val="20000"/>
                          <a:lumOff val="80000"/>
                        </a:schemeClr>
                      </a:bgClr>
                    </a:pattFill>
                  </a:tcPr>
                </a:tc>
                <a:extLst>
                  <a:ext uri="{0D108BD9-81ED-4DB2-BD59-A6C34878D82A}">
                    <a16:rowId xmlns:a16="http://schemas.microsoft.com/office/drawing/2014/main" val="2569117613"/>
                  </a:ext>
                </a:extLst>
              </a:tr>
              <a:tr h="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Byggservice &amp; underhållstjänster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Övrig byggservice &amp; fastighetstjänster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sv-SE" sz="800" kern="1200" dirty="0">
                          <a:solidFill>
                            <a:schemeClr val="bg1"/>
                          </a:solidFill>
                          <a:latin typeface="Poppins" panose="00000500000000000000" pitchFamily="2" charset="0"/>
                          <a:ea typeface="+mn-ea"/>
                          <a:cs typeface="Poppins" panose="00000500000000000000" pitchFamily="2" charset="0"/>
                        </a:rPr>
                        <a:t>Se kategori II Bygg och fastighet</a:t>
                      </a: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181029642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Möbler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Möbler kontor</a:t>
                      </a:r>
                    </a:p>
                    <a:p>
                      <a:r>
                        <a:rPr lang="sv-SE" sz="800" dirty="0">
                          <a:solidFill>
                            <a:schemeClr val="tx1">
                              <a:lumMod val="75000"/>
                              <a:lumOff val="25000"/>
                            </a:schemeClr>
                          </a:solidFill>
                          <a:latin typeface="Poppins" panose="00000500000000000000" pitchFamily="2" charset="0"/>
                          <a:cs typeface="Poppins" panose="00000500000000000000" pitchFamily="2" charset="0"/>
                        </a:rPr>
                        <a:t>Möbler offentlig miljö</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Leveranskedjan för möbler är komplex och är en materialintensiv kategori. Sverige är en stor möbeltillverkare, men ofta kommer textilier, plast, metall och träd från länder med hög korruptionsrisk enligt CPI, tex  Demokratiska republiken Kongo rankad, Ryssland, Ukraina, Kambodja, Bangladesh, Vietnam, Turkiet, Indien och Kina.</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 för korruption kopplad till organiserad illegal avverkning av skog och hela processen av metallutvinning avseende utvinningsrättigheter och hantering av inkomst, är två utmärkande områden. Korruption är ett problem i många länder där textil produceras, till exempel i länder som Bangladesh, Kambodja och Indonesien. Falska certifikat, licenser och säkerhetsintyg utgör en stor risk för till exempel arbetsplatsolyckor på textilfabriker.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endParaRPr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37706717"/>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Avfallshantering</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Avfalls- och specialavfallshantering</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Avfallsbrott har tidigare präglats av en koppling mellan kriminella aktörer och företag. Brotten utfördes genom att dumpa avfall för företag som ville undvika kostnader vid laglig avfallshantering. Numera utförs de kriminella handlingarna inifrån den lagliga avfallshanterings-sektorn. Avfallshantering har blivit en lukrativ marknad då de årliga intäkterna från illegal handel med och dumping av avfall är uppe i miljardbelopp, bl.a. eftersom brotten sällan upptäcks, utreds och lagförs.</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2991877426"/>
                  </a:ext>
                </a:extLst>
              </a:tr>
            </a:tbl>
          </a:graphicData>
        </a:graphic>
      </p:graphicFrame>
      <p:sp>
        <p:nvSpPr>
          <p:cNvPr id="6" name="Rubrik 2">
            <a:extLst>
              <a:ext uri="{FF2B5EF4-FFF2-40B4-BE49-F238E27FC236}">
                <a16:creationId xmlns:a16="http://schemas.microsoft.com/office/drawing/2014/main" id="{2558887A-F064-4CF4-E4D1-A097C2468881}"/>
              </a:ext>
            </a:extLst>
          </p:cNvPr>
          <p:cNvSpPr txBox="1">
            <a:spLocks/>
          </p:cNvSpPr>
          <p:nvPr/>
        </p:nvSpPr>
        <p:spPr>
          <a:xfrm>
            <a:off x="425793" y="31119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sv-SE" sz="1400"/>
          </a:p>
        </p:txBody>
      </p:sp>
      <p:sp>
        <p:nvSpPr>
          <p:cNvPr id="2" name="Platshållare för bildnummer 1">
            <a:extLst>
              <a:ext uri="{FF2B5EF4-FFF2-40B4-BE49-F238E27FC236}">
                <a16:creationId xmlns:a16="http://schemas.microsoft.com/office/drawing/2014/main" id="{3AA421B9-7318-EC73-90AC-43D1406294E5}"/>
              </a:ext>
            </a:extLst>
          </p:cNvPr>
          <p:cNvSpPr>
            <a:spLocks noGrp="1"/>
          </p:cNvSpPr>
          <p:nvPr>
            <p:ph type="sldNum" sz="quarter" idx="12"/>
          </p:nvPr>
        </p:nvSpPr>
        <p:spPr/>
        <p:txBody>
          <a:bodyPr/>
          <a:lstStyle/>
          <a:p>
            <a:fld id="{D57F1E4F-1CFF-5643-939E-217C01CDF565}" type="slidenum">
              <a:rPr lang="en-US" smtClean="0"/>
              <a:pPr/>
              <a:t>40</a:t>
            </a:fld>
            <a:endParaRPr lang="en-US"/>
          </a:p>
        </p:txBody>
      </p:sp>
    </p:spTree>
    <p:extLst>
      <p:ext uri="{BB962C8B-B14F-4D97-AF65-F5344CB8AC3E}">
        <p14:creationId xmlns:p14="http://schemas.microsoft.com/office/powerpoint/2010/main" val="37364360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A756B-78AA-0655-4865-59AA178CBD15}"/>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5D36D837-2B59-C604-AAB4-7DD93BC9CB27}"/>
              </a:ext>
            </a:extLst>
          </p:cNvPr>
          <p:cNvGraphicFramePr>
            <a:graphicFrameLocks noGrp="1"/>
          </p:cNvGraphicFramePr>
          <p:nvPr>
            <p:extLst>
              <p:ext uri="{D42A27DB-BD31-4B8C-83A1-F6EECF244321}">
                <p14:modId xmlns:p14="http://schemas.microsoft.com/office/powerpoint/2010/main" val="271869409"/>
              </p:ext>
            </p:extLst>
          </p:nvPr>
        </p:nvGraphicFramePr>
        <p:xfrm>
          <a:off x="452705" y="260598"/>
          <a:ext cx="11270330" cy="3977640"/>
        </p:xfrm>
        <a:graphic>
          <a:graphicData uri="http://schemas.openxmlformats.org/drawingml/2006/table">
            <a:tbl>
              <a:tblPr firstRow="1" bandRow="1">
                <a:tableStyleId>{72833802-FEF1-4C79-8D5D-14CF1EAF98D9}</a:tableStyleId>
              </a:tblPr>
              <a:tblGrid>
                <a:gridCol w="1841702">
                  <a:extLst>
                    <a:ext uri="{9D8B030D-6E8A-4147-A177-3AD203B41FA5}">
                      <a16:colId xmlns:a16="http://schemas.microsoft.com/office/drawing/2014/main" val="3735464757"/>
                    </a:ext>
                  </a:extLst>
                </a:gridCol>
                <a:gridCol w="1736904">
                  <a:extLst>
                    <a:ext uri="{9D8B030D-6E8A-4147-A177-3AD203B41FA5}">
                      <a16:colId xmlns:a16="http://schemas.microsoft.com/office/drawing/2014/main" val="3207032400"/>
                    </a:ext>
                  </a:extLst>
                </a:gridCol>
                <a:gridCol w="995426">
                  <a:extLst>
                    <a:ext uri="{9D8B030D-6E8A-4147-A177-3AD203B41FA5}">
                      <a16:colId xmlns:a16="http://schemas.microsoft.com/office/drawing/2014/main" val="3870005160"/>
                    </a:ext>
                  </a:extLst>
                </a:gridCol>
                <a:gridCol w="3012032">
                  <a:extLst>
                    <a:ext uri="{9D8B030D-6E8A-4147-A177-3AD203B41FA5}">
                      <a16:colId xmlns:a16="http://schemas.microsoft.com/office/drawing/2014/main" val="148888320"/>
                    </a:ext>
                  </a:extLst>
                </a:gridCol>
                <a:gridCol w="3684266">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dirty="0">
                          <a:solidFill>
                            <a:schemeClr val="accent3">
                              <a:lumMod val="50000"/>
                            </a:schemeClr>
                          </a:solidFill>
                          <a:latin typeface="Poppins" panose="00000500000000000000" pitchFamily="2" charset="0"/>
                          <a:cs typeface="Poppins" panose="00000500000000000000" pitchFamily="2" charset="0"/>
                        </a:rPr>
                        <a:t>Affärsetik</a:t>
                      </a:r>
                      <a:r>
                        <a:rPr lang="sv-SE" sz="1300" b="0" dirty="0">
                          <a:latin typeface="Poppins" panose="00000500000000000000" pitchFamily="2" charset="0"/>
                          <a:cs typeface="Poppins" panose="00000500000000000000" pitchFamily="2" charset="0"/>
                        </a:rPr>
                        <a:t> </a:t>
                      </a:r>
                      <a:r>
                        <a:rPr lang="sv-SE" sz="1300" b="0" dirty="0">
                          <a:solidFill>
                            <a:schemeClr val="bg2">
                              <a:lumMod val="50000"/>
                            </a:schemeClr>
                          </a:solidFill>
                          <a:latin typeface="Poppins" panose="00000500000000000000" pitchFamily="2" charset="0"/>
                          <a:cs typeface="Poppins" panose="00000500000000000000" pitchFamily="2" charset="0"/>
                        </a:rPr>
                        <a:t>– inköpskategorier</a:t>
                      </a:r>
                      <a:endParaRPr lang="sv-SE" sz="1300" dirty="0">
                        <a:solidFill>
                          <a:schemeClr val="bg2">
                            <a:lumMod val="50000"/>
                          </a:schemeClr>
                        </a:solidFill>
                        <a:highlight>
                          <a:srgbClr val="FFFF00"/>
                        </a:highlight>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726558431"/>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21264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dirty="0" err="1">
                          <a:solidFill>
                            <a:schemeClr val="bg1"/>
                          </a:solidFill>
                          <a:latin typeface="Poppins" panose="00000500000000000000" pitchFamily="2" charset="0"/>
                          <a:cs typeface="Poppins" panose="00000500000000000000" pitchFamily="2" charset="0"/>
                        </a:rPr>
                        <a:t>Facility</a:t>
                      </a:r>
                      <a:r>
                        <a:rPr lang="sv-SE" sz="800" b="1" dirty="0">
                          <a:solidFill>
                            <a:schemeClr val="bg1"/>
                          </a:solidFill>
                          <a:latin typeface="Poppins" panose="00000500000000000000" pitchFamily="2" charset="0"/>
                          <a:cs typeface="Poppins" panose="00000500000000000000" pitchFamily="2" charset="0"/>
                        </a:rPr>
                        <a:t> management forts.</a:t>
                      </a:r>
                      <a:endParaRPr lang="sv-SE" sz="800" dirty="0"/>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endParaRPr lang="sv-SE"/>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extLst>
                  <a:ext uri="{0D108BD9-81ED-4DB2-BD59-A6C34878D82A}">
                    <a16:rowId xmlns:a16="http://schemas.microsoft.com/office/drawing/2014/main" val="3425653589"/>
                  </a:ext>
                </a:extLst>
              </a:tr>
              <a:tr h="52988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Livsmedel &amp; tillhörande tjänster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Livsmedel</a:t>
                      </a:r>
                    </a:p>
                    <a:p>
                      <a:r>
                        <a:rPr lang="sv-SE" sz="800" dirty="0">
                          <a:solidFill>
                            <a:schemeClr val="tx1">
                              <a:lumMod val="75000"/>
                              <a:lumOff val="25000"/>
                            </a:schemeClr>
                          </a:solidFill>
                          <a:latin typeface="Poppins" panose="00000500000000000000" pitchFamily="2" charset="0"/>
                          <a:cs typeface="Poppins" panose="00000500000000000000" pitchFamily="2" charset="0"/>
                        </a:rPr>
                        <a:t>Catering och fika</a:t>
                      </a:r>
                    </a:p>
                    <a:p>
                      <a:r>
                        <a:rPr lang="sv-SE" sz="800" dirty="0">
                          <a:solidFill>
                            <a:schemeClr val="tx1">
                              <a:lumMod val="75000"/>
                              <a:lumOff val="25000"/>
                            </a:schemeClr>
                          </a:solidFill>
                          <a:latin typeface="Poppins" panose="00000500000000000000" pitchFamily="2" charset="0"/>
                          <a:cs typeface="Poppins" panose="00000500000000000000" pitchFamily="2" charset="0"/>
                        </a:rPr>
                        <a:t>Patientmåltider</a:t>
                      </a:r>
                    </a:p>
                    <a:p>
                      <a:r>
                        <a:rPr lang="sv-SE" sz="800" dirty="0">
                          <a:solidFill>
                            <a:schemeClr val="tx1">
                              <a:lumMod val="75000"/>
                              <a:lumOff val="25000"/>
                            </a:schemeClr>
                          </a:solidFill>
                          <a:latin typeface="Poppins" panose="00000500000000000000" pitchFamily="2" charset="0"/>
                          <a:cs typeface="Poppins" panose="00000500000000000000" pitchFamily="2" charset="0"/>
                        </a:rPr>
                        <a:t>Restaurangdrift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 för betydande korruption anses vara utbrett i livsmedelssektorn kopplat till både odling, djurhållning samt fiske. Korruption inom råvaru- och livsmedelsframställning kan uppstå i flera delar av värdekedjan och medföra allvarliga konsekvenser för livsmedelssäkerhet, konsumentskydd och rättvis konkurrens. </a:t>
                      </a:r>
                      <a:r>
                        <a:rPr lang="sv-SE" sz="800" b="0" i="0" kern="1200" dirty="0">
                          <a:solidFill>
                            <a:schemeClr val="bg1"/>
                          </a:solidFill>
                          <a:effectLst/>
                          <a:latin typeface="Poppins" panose="00000500000000000000" pitchFamily="2" charset="0"/>
                          <a:ea typeface="+mn-ea"/>
                          <a:cs typeface="Poppins" panose="00000500000000000000" pitchFamily="2" charset="0"/>
                        </a:rPr>
                        <a:t>Risk för korruption kan kopplas till bland annat illegalt och oreglerat fiske, dolda djurvälfärdsbrott, manipulerade hälsokontroller av djur, illegala arbetsförhållanden och undermåliga arbetsvillkor för arbetstagare i värdekedjan</a:t>
                      </a:r>
                      <a:r>
                        <a:rPr lang="sv-SE" sz="800" b="0" i="0" kern="1200" dirty="0">
                          <a:solidFill>
                            <a:schemeClr val="bg1"/>
                          </a:solidFill>
                          <a:effectLst/>
                          <a:latin typeface="+mn-lt"/>
                          <a:ea typeface="+mn-ea"/>
                          <a:cs typeface="+mn-cs"/>
                        </a:rPr>
                        <a:t>. </a:t>
                      </a:r>
                      <a:r>
                        <a:rPr lang="sv-SE" sz="800" kern="1200" dirty="0">
                          <a:solidFill>
                            <a:schemeClr val="bg1"/>
                          </a:solidFill>
                          <a:latin typeface="Poppins" panose="00000500000000000000" pitchFamily="2" charset="0"/>
                          <a:ea typeface="+mn-ea"/>
                          <a:cs typeface="Poppins" panose="00000500000000000000" pitchFamily="2" charset="0"/>
                        </a:rPr>
                        <a:t>Ett annat exempel är ekologiska eller rättvisemärkta produkter som kan förfalskas genom manipulation av dokument och certifikat. </a:t>
                      </a:r>
                      <a:r>
                        <a:rPr lang="sv-SE" sz="800" b="0" i="0" kern="1200" dirty="0">
                          <a:solidFill>
                            <a:schemeClr val="bg1"/>
                          </a:solidFill>
                          <a:effectLst/>
                          <a:latin typeface="Poppins" panose="00000500000000000000" pitchFamily="2" charset="0"/>
                          <a:ea typeface="+mn-ea"/>
                          <a:cs typeface="Poppins" panose="00000500000000000000" pitchFamily="2" charset="0"/>
                        </a:rPr>
                        <a:t>Livsmedel som producerats ibland annat Asien, Amerika och Afrika men även länderna runt Medelhavet går vanligen med sjöfrakt. Sjötransportsektorn är den näst mest korrumperade industrisektorn i världen. </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endParaRPr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Hög komplexitet i värdekedjan för livsmedel ger möjligheter till livsmedelsbedrägerier. Livsmedel med passerat utgångsdatum och som skickats för destruktion, kan hamna i händerna på kriminella. Efter </a:t>
                      </a:r>
                      <a:r>
                        <a:rPr lang="sv-SE" sz="800" dirty="0" err="1">
                          <a:solidFill>
                            <a:schemeClr val="bg1"/>
                          </a:solidFill>
                          <a:latin typeface="Poppins" panose="00000500000000000000" pitchFamily="2" charset="0"/>
                          <a:cs typeface="Poppins" panose="00000500000000000000" pitchFamily="2" charset="0"/>
                        </a:rPr>
                        <a:t>ommärkning</a:t>
                      </a:r>
                      <a:r>
                        <a:rPr lang="sv-SE" sz="800" dirty="0">
                          <a:solidFill>
                            <a:schemeClr val="bg1"/>
                          </a:solidFill>
                          <a:latin typeface="Poppins" panose="00000500000000000000" pitchFamily="2" charset="0"/>
                          <a:cs typeface="Poppins" panose="00000500000000000000" pitchFamily="2" charset="0"/>
                        </a:rPr>
                        <a:t> med nytt utgångsdatum kommer produkterna ut på marknaden igen. Det förekommer även annan vilseledande märkning i syfte att få produkten att framstå som mer exklusiv än vad den är, t.ex. avseende kvalitetsnivå eller ursprung. Penningtvätt kan förekomma genom snedvridning av priser på livsmedel eller att sälja produkterna via restauranger.</a:t>
                      </a: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377086486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Tvätt och Textilier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Textilier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Risk </a:t>
                      </a:r>
                      <a:r>
                        <a:rPr lang="sv-SE" sz="800" b="0" i="0" kern="1200" dirty="0">
                          <a:solidFill>
                            <a:schemeClr val="bg1"/>
                          </a:solidFill>
                          <a:effectLst/>
                          <a:latin typeface="Poppins" panose="00000500000000000000" pitchFamily="2" charset="0"/>
                          <a:ea typeface="+mn-ea"/>
                          <a:cs typeface="Poppins" panose="00000500000000000000" pitchFamily="2" charset="0"/>
                        </a:rPr>
                        <a:t>för förekomst av korruption är utbredd genom hela leveranskedjan. Korruption anses vara utbrett i flera av de länder där råvaruutvinning, material-och sluttillverkning sker. I CPI Index rankas flera länder lågt, vilket innebär en hög risk för korruption, däribland Kina, Kambodja, Bangladesh och Indien.  Inom  både råvaru- material- och tillverkningsledet  bedöms risken för korruption kopplad till </a:t>
                      </a:r>
                      <a:r>
                        <a:rPr lang="sv-SE" sz="800" kern="1200" dirty="0">
                          <a:solidFill>
                            <a:schemeClr val="bg1"/>
                          </a:solidFill>
                          <a:latin typeface="Poppins" panose="00000500000000000000" pitchFamily="2" charset="0"/>
                          <a:ea typeface="+mn-ea"/>
                          <a:cs typeface="Poppins" panose="00000500000000000000" pitchFamily="2" charset="0"/>
                        </a:rPr>
                        <a:t>kvalitetskontroller och certifieringar förekomma. </a:t>
                      </a:r>
                      <a:r>
                        <a:rPr lang="sv-SE" sz="800" b="0" i="0" kern="1200" dirty="0">
                          <a:solidFill>
                            <a:schemeClr val="bg1"/>
                          </a:solidFill>
                          <a:effectLst/>
                          <a:latin typeface="Poppins" panose="00000500000000000000" pitchFamily="2" charset="0"/>
                          <a:ea typeface="+mn-ea"/>
                          <a:cs typeface="Poppins" panose="00000500000000000000" pitchFamily="2" charset="0"/>
                        </a:rPr>
                        <a:t>Revisioner i råvaru-, material- och tillverkningsled av mänskliga rättigheter, arbetsrätt och miljö kan i sig vara föremål för korruption, till exempel förfalskade eller förskönade revisionsrapporter,  vilket riskerar att försvåra att kränkningar av mänskliga rättigheter och av arbetstagares rättigheter samt negativ miljöpåverkan  inte upptäcks.</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3040398"/>
                  </a:ext>
                </a:extLst>
              </a:tr>
            </a:tbl>
          </a:graphicData>
        </a:graphic>
      </p:graphicFrame>
      <p:sp>
        <p:nvSpPr>
          <p:cNvPr id="6" name="Rubrik 2">
            <a:extLst>
              <a:ext uri="{FF2B5EF4-FFF2-40B4-BE49-F238E27FC236}">
                <a16:creationId xmlns:a16="http://schemas.microsoft.com/office/drawing/2014/main" id="{A96D838F-C0E3-7257-589C-52EA0010BAE5}"/>
              </a:ext>
            </a:extLst>
          </p:cNvPr>
          <p:cNvSpPr txBox="1">
            <a:spLocks/>
          </p:cNvSpPr>
          <p:nvPr/>
        </p:nvSpPr>
        <p:spPr>
          <a:xfrm>
            <a:off x="425793" y="31119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sv-SE" sz="1400"/>
          </a:p>
        </p:txBody>
      </p:sp>
      <p:sp>
        <p:nvSpPr>
          <p:cNvPr id="2" name="Platshållare för bildnummer 1">
            <a:extLst>
              <a:ext uri="{FF2B5EF4-FFF2-40B4-BE49-F238E27FC236}">
                <a16:creationId xmlns:a16="http://schemas.microsoft.com/office/drawing/2014/main" id="{E1A398D1-39CE-436B-B082-125CF672683A}"/>
              </a:ext>
            </a:extLst>
          </p:cNvPr>
          <p:cNvSpPr>
            <a:spLocks noGrp="1"/>
          </p:cNvSpPr>
          <p:nvPr>
            <p:ph type="sldNum" sz="quarter" idx="12"/>
          </p:nvPr>
        </p:nvSpPr>
        <p:spPr/>
        <p:txBody>
          <a:bodyPr/>
          <a:lstStyle/>
          <a:p>
            <a:fld id="{D57F1E4F-1CFF-5643-939E-217C01CDF565}" type="slidenum">
              <a:rPr lang="en-US" smtClean="0"/>
              <a:pPr/>
              <a:t>41</a:t>
            </a:fld>
            <a:endParaRPr lang="en-US"/>
          </a:p>
        </p:txBody>
      </p:sp>
    </p:spTree>
    <p:extLst>
      <p:ext uri="{BB962C8B-B14F-4D97-AF65-F5344CB8AC3E}">
        <p14:creationId xmlns:p14="http://schemas.microsoft.com/office/powerpoint/2010/main" val="2228011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6AFD9-0592-A7AF-1E97-D4AFECEB8440}"/>
            </a:ext>
          </a:extLst>
        </p:cNvPr>
        <p:cNvGrpSpPr/>
        <p:nvPr/>
      </p:nvGrpSpPr>
      <p:grpSpPr>
        <a:xfrm>
          <a:off x="0" y="0"/>
          <a:ext cx="0" cy="0"/>
          <a:chOff x="0" y="0"/>
          <a:chExt cx="0" cy="0"/>
        </a:xfrm>
      </p:grpSpPr>
      <p:graphicFrame>
        <p:nvGraphicFramePr>
          <p:cNvPr id="3" name="Tabell 2">
            <a:extLst>
              <a:ext uri="{FF2B5EF4-FFF2-40B4-BE49-F238E27FC236}">
                <a16:creationId xmlns:a16="http://schemas.microsoft.com/office/drawing/2014/main" id="{1FBB7B10-44A6-A288-4C85-74E303443602}"/>
              </a:ext>
            </a:extLst>
          </p:cNvPr>
          <p:cNvGraphicFramePr>
            <a:graphicFrameLocks noGrp="1"/>
          </p:cNvGraphicFramePr>
          <p:nvPr>
            <p:extLst>
              <p:ext uri="{D42A27DB-BD31-4B8C-83A1-F6EECF244321}">
                <p14:modId xmlns:p14="http://schemas.microsoft.com/office/powerpoint/2010/main" val="3916256662"/>
              </p:ext>
            </p:extLst>
          </p:nvPr>
        </p:nvGraphicFramePr>
        <p:xfrm>
          <a:off x="328111" y="236744"/>
          <a:ext cx="11270330" cy="3355695"/>
        </p:xfrm>
        <a:graphic>
          <a:graphicData uri="http://schemas.openxmlformats.org/drawingml/2006/table">
            <a:tbl>
              <a:tblPr firstRow="1" bandRow="1">
                <a:tableStyleId>{72833802-FEF1-4C79-8D5D-14CF1EAF98D9}</a:tableStyleId>
              </a:tblPr>
              <a:tblGrid>
                <a:gridCol w="1841702">
                  <a:extLst>
                    <a:ext uri="{9D8B030D-6E8A-4147-A177-3AD203B41FA5}">
                      <a16:colId xmlns:a16="http://schemas.microsoft.com/office/drawing/2014/main" val="3735464757"/>
                    </a:ext>
                  </a:extLst>
                </a:gridCol>
                <a:gridCol w="1601782">
                  <a:extLst>
                    <a:ext uri="{9D8B030D-6E8A-4147-A177-3AD203B41FA5}">
                      <a16:colId xmlns:a16="http://schemas.microsoft.com/office/drawing/2014/main" val="3207032400"/>
                    </a:ext>
                  </a:extLst>
                </a:gridCol>
                <a:gridCol w="2113814">
                  <a:extLst>
                    <a:ext uri="{9D8B030D-6E8A-4147-A177-3AD203B41FA5}">
                      <a16:colId xmlns:a16="http://schemas.microsoft.com/office/drawing/2014/main" val="3870005160"/>
                    </a:ext>
                  </a:extLst>
                </a:gridCol>
                <a:gridCol w="2490281">
                  <a:extLst>
                    <a:ext uri="{9D8B030D-6E8A-4147-A177-3AD203B41FA5}">
                      <a16:colId xmlns:a16="http://schemas.microsoft.com/office/drawing/2014/main" val="148888320"/>
                    </a:ext>
                  </a:extLst>
                </a:gridCol>
                <a:gridCol w="3222751">
                  <a:extLst>
                    <a:ext uri="{9D8B030D-6E8A-4147-A177-3AD203B41FA5}">
                      <a16:colId xmlns:a16="http://schemas.microsoft.com/office/drawing/2014/main" val="1040460944"/>
                    </a:ext>
                  </a:extLst>
                </a:gridCol>
              </a:tblGrid>
              <a:tr h="0">
                <a:tc gridSpan="5">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1300" dirty="0">
                          <a:solidFill>
                            <a:schemeClr val="accent3">
                              <a:lumMod val="50000"/>
                            </a:schemeClr>
                          </a:solidFill>
                          <a:latin typeface="Poppins" panose="00000500000000000000" pitchFamily="2" charset="0"/>
                          <a:cs typeface="Poppins" panose="00000500000000000000" pitchFamily="2" charset="0"/>
                        </a:rPr>
                        <a:t>Affärsetik</a:t>
                      </a:r>
                      <a:r>
                        <a:rPr lang="sv-SE" sz="1300" b="0" dirty="0">
                          <a:latin typeface="Poppins" panose="00000500000000000000" pitchFamily="2" charset="0"/>
                          <a:cs typeface="Poppins" panose="00000500000000000000" pitchFamily="2" charset="0"/>
                        </a:rPr>
                        <a:t> </a:t>
                      </a:r>
                      <a:r>
                        <a:rPr lang="sv-SE" sz="1300" b="0" dirty="0">
                          <a:solidFill>
                            <a:schemeClr val="bg2">
                              <a:lumMod val="50000"/>
                            </a:schemeClr>
                          </a:solidFill>
                          <a:latin typeface="Poppins" panose="00000500000000000000" pitchFamily="2" charset="0"/>
                          <a:cs typeface="Poppins" panose="00000500000000000000" pitchFamily="2" charset="0"/>
                        </a:rPr>
                        <a:t>– inköpskategorier </a:t>
                      </a:r>
                      <a:endParaRPr lang="sv-SE" sz="1300" dirty="0">
                        <a:solidFill>
                          <a:schemeClr val="bg2">
                            <a:lumMod val="50000"/>
                          </a:schemeClr>
                        </a:solidFill>
                        <a:highlight>
                          <a:srgbClr val="FFFF00"/>
                        </a:highlight>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sv-SE" sz="90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3726558431"/>
                  </a:ext>
                </a:extLst>
              </a:tr>
              <a:tr h="0">
                <a:tc>
                  <a:txBody>
                    <a:bodyPr/>
                    <a:lstStyle/>
                    <a:p>
                      <a:r>
                        <a:rPr lang="sv-SE" sz="900">
                          <a:solidFill>
                            <a:schemeClr val="bg1"/>
                          </a:solidFill>
                          <a:latin typeface="Poppins" panose="00000500000000000000" pitchFamily="2" charset="0"/>
                          <a:cs typeface="Poppins" panose="00000500000000000000" pitchFamily="2" charset="0"/>
                        </a:rPr>
                        <a:t>Kategori I &amp; 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Kategori III</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a:solidFill>
                            <a:schemeClr val="bg1"/>
                          </a:solidFill>
                          <a:latin typeface="Poppins" panose="00000500000000000000" pitchFamily="2" charset="0"/>
                          <a:cs typeface="Poppins" panose="00000500000000000000" pitchFamily="2" charset="0"/>
                        </a:rPr>
                        <a:t>Råvara/Material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Tillverkning</a:t>
                      </a:r>
                      <a:endParaRPr lang="sv-SE" sz="90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r>
                        <a:rPr lang="sv-SE" sz="900">
                          <a:solidFill>
                            <a:schemeClr val="bg1"/>
                          </a:solidFill>
                          <a:latin typeface="Poppins" panose="00000500000000000000" pitchFamily="2" charset="0"/>
                          <a:cs typeface="Poppins" panose="00000500000000000000" pitchFamily="2" charset="0"/>
                        </a:rPr>
                        <a:t>Utförande av tjänst</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700858700"/>
                  </a:ext>
                </a:extLst>
              </a:tr>
              <a:tr h="13881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Läkemedel &amp; tillhörande tjänster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algn="l" defTabSz="457200" rtl="0" eaLnBrk="1" latinLnBrk="0" hangingPunct="1"/>
                      <a:endParaRPr lang="sv-SE" sz="800" b="1"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endParaRPr lang="sv-SE" sz="800" dirty="0">
                        <a:solidFill>
                          <a:srgbClr val="FF0000"/>
                        </a:solidFill>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extLst>
                  <a:ext uri="{0D108BD9-81ED-4DB2-BD59-A6C34878D82A}">
                    <a16:rowId xmlns:a16="http://schemas.microsoft.com/office/drawing/2014/main" val="611868613"/>
                  </a:ext>
                </a:extLst>
              </a:tr>
              <a:tr h="456092">
                <a:tc>
                  <a:txBody>
                    <a:bodyPr/>
                    <a:lstStyle/>
                    <a:p>
                      <a:pPr marL="0" algn="l" defTabSz="457200" rtl="0" eaLnBrk="1" latinLnBrk="0" hangingPunct="1"/>
                      <a:r>
                        <a:rPr lang="sv-SE" sz="800" b="0" kern="1200" dirty="0">
                          <a:solidFill>
                            <a:schemeClr val="tx1"/>
                          </a:solidFill>
                          <a:latin typeface="Poppins" panose="00000500000000000000" pitchFamily="2" charset="0"/>
                          <a:ea typeface="+mn-ea"/>
                          <a:cs typeface="Poppins" panose="00000500000000000000" pitchFamily="2" charset="0"/>
                        </a:rPr>
                        <a:t>Läkemedel</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algn="l" defTabSz="457200" rtl="0" eaLnBrk="1" latinLnBrk="0" hangingPunct="1"/>
                      <a:r>
                        <a:rPr lang="sv-SE" sz="800" b="0" kern="1200" dirty="0">
                          <a:solidFill>
                            <a:schemeClr val="tx1"/>
                          </a:solidFill>
                          <a:latin typeface="Poppins" panose="00000500000000000000" pitchFamily="2" charset="0"/>
                          <a:ea typeface="+mn-ea"/>
                          <a:cs typeface="Poppins" panose="00000500000000000000" pitchFamily="2" charset="0"/>
                        </a:rPr>
                        <a:t>Samtliga</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sv-SE" sz="800" kern="1200" dirty="0">
                          <a:solidFill>
                            <a:schemeClr val="bg1"/>
                          </a:solidFill>
                          <a:latin typeface="Poppins" panose="00000500000000000000" pitchFamily="2" charset="0"/>
                          <a:ea typeface="+mn-ea"/>
                          <a:cs typeface="Poppins" panose="00000500000000000000" pitchFamily="2" charset="0"/>
                        </a:rPr>
                        <a:t>Risk för betydande korruption anses i enlighet med CPI, föreligga  i flertalet av de länder som är stora tillverkare av läkemedel däribland Kina och Indien. Risker kan bland annat innebära att råmaterialleverantörer kan förfalska dokument som rör kvalitet och ursprung eller att tillverkare kan tvingas betala mutor för att få ut tillstånd och licenser.  Förfalskning av kliniska prövningar, kvalitetskontroller och certifieringar kan leda till godkännande av undermåliga läkemedel. </a:t>
                      </a:r>
                    </a:p>
                    <a:p>
                      <a:endParaRPr lang="sv-SE" sz="800" dirty="0">
                        <a:solidFill>
                          <a:schemeClr val="bg1"/>
                        </a:solidFill>
                        <a:latin typeface="Poppins" panose="00000500000000000000" pitchFamily="2" charset="0"/>
                        <a:cs typeface="Poppins" panose="00000500000000000000" pitchFamily="2" charset="0"/>
                      </a:endParaRPr>
                    </a:p>
                    <a:p>
                      <a:r>
                        <a:rPr lang="sv-SE" sz="800" dirty="0">
                          <a:solidFill>
                            <a:schemeClr val="bg1"/>
                          </a:solidFill>
                          <a:latin typeface="Poppins" panose="00000500000000000000" pitchFamily="2" charset="0"/>
                          <a:cs typeface="Poppins" panose="00000500000000000000" pitchFamily="2" charset="0"/>
                        </a:rPr>
                        <a:t>Korruption inom tull och transport kan möjliggöra spridning av förfalskade läkemedel.</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endParaRPr dirty="0"/>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Kartellbildning och korrupta upphandlingsprocesser är risker kopplade till inköp av läkemedel. Beslutsfattare inom  myndigheter och sjukvården kan påverkas av ekonomiska incitament från leverantörer eller läkemedelsbolag.  </a:t>
                      </a: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791473607"/>
                  </a:ext>
                </a:extLst>
              </a:tr>
              <a:tr h="2591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pPr marL="0" algn="l" defTabSz="457200" rtl="0" eaLnBrk="1" latinLnBrk="0" hangingPunct="1"/>
                      <a:endParaRPr lang="sv-SE" sz="800" b="1" kern="1200" dirty="0">
                        <a:solidFill>
                          <a:schemeClr val="bg1"/>
                        </a:solidFill>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endParaRPr lang="sv-SE" sz="800" dirty="0">
                        <a:solidFill>
                          <a:srgbClr val="FF0000"/>
                        </a:solidFill>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extLst>
                  <a:ext uri="{0D108BD9-81ED-4DB2-BD59-A6C34878D82A}">
                    <a16:rowId xmlns:a16="http://schemas.microsoft.com/office/drawing/2014/main" val="2194935209"/>
                  </a:ext>
                </a:extLst>
              </a:tr>
              <a:tr h="1100175">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Samtliga</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Samtliga</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rgbClr val="FF0000"/>
                        </a:solidFill>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På senare tid (2022-2023) har det förekommit flera mutbrott i domstol kopplat till upphandling av digitala vårdverktyg, samt givande/tagande av muta till vårdpersonal.</a:t>
                      </a:r>
                      <a:endParaRPr lang="sv-SE" sz="800" i="1" dirty="0">
                        <a:solidFill>
                          <a:schemeClr val="bg1"/>
                        </a:solidFill>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92728763"/>
                  </a:ext>
                </a:extLst>
              </a:tr>
            </a:tbl>
          </a:graphicData>
        </a:graphic>
      </p:graphicFrame>
      <p:sp>
        <p:nvSpPr>
          <p:cNvPr id="6" name="Rubrik 2">
            <a:extLst>
              <a:ext uri="{FF2B5EF4-FFF2-40B4-BE49-F238E27FC236}">
                <a16:creationId xmlns:a16="http://schemas.microsoft.com/office/drawing/2014/main" id="{38733C52-B089-9299-B381-506A358C9845}"/>
              </a:ext>
            </a:extLst>
          </p:cNvPr>
          <p:cNvSpPr txBox="1">
            <a:spLocks/>
          </p:cNvSpPr>
          <p:nvPr/>
        </p:nvSpPr>
        <p:spPr>
          <a:xfrm>
            <a:off x="425793" y="31119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sv-SE" sz="1400"/>
          </a:p>
        </p:txBody>
      </p:sp>
      <p:sp>
        <p:nvSpPr>
          <p:cNvPr id="2" name="Platshållare för bildnummer 1">
            <a:extLst>
              <a:ext uri="{FF2B5EF4-FFF2-40B4-BE49-F238E27FC236}">
                <a16:creationId xmlns:a16="http://schemas.microsoft.com/office/drawing/2014/main" id="{3A4C6981-1BA4-CAB4-AB92-560E0671688C}"/>
              </a:ext>
            </a:extLst>
          </p:cNvPr>
          <p:cNvSpPr>
            <a:spLocks noGrp="1"/>
          </p:cNvSpPr>
          <p:nvPr>
            <p:ph type="sldNum" sz="quarter" idx="12"/>
          </p:nvPr>
        </p:nvSpPr>
        <p:spPr/>
        <p:txBody>
          <a:bodyPr/>
          <a:lstStyle/>
          <a:p>
            <a:fld id="{D57F1E4F-1CFF-5643-939E-217C01CDF565}" type="slidenum">
              <a:rPr lang="en-US" smtClean="0"/>
              <a:pPr/>
              <a:t>42</a:t>
            </a:fld>
            <a:endParaRPr lang="en-US"/>
          </a:p>
        </p:txBody>
      </p:sp>
      <p:graphicFrame>
        <p:nvGraphicFramePr>
          <p:cNvPr id="4" name="Tabell 3">
            <a:extLst>
              <a:ext uri="{FF2B5EF4-FFF2-40B4-BE49-F238E27FC236}">
                <a16:creationId xmlns:a16="http://schemas.microsoft.com/office/drawing/2014/main" id="{F18CD188-6A75-276C-D2D6-EF585C64EB07}"/>
              </a:ext>
            </a:extLst>
          </p:cNvPr>
          <p:cNvGraphicFramePr>
            <a:graphicFrameLocks noGrp="1"/>
          </p:cNvGraphicFramePr>
          <p:nvPr>
            <p:extLst>
              <p:ext uri="{D42A27DB-BD31-4B8C-83A1-F6EECF244321}">
                <p14:modId xmlns:p14="http://schemas.microsoft.com/office/powerpoint/2010/main" val="1228550636"/>
              </p:ext>
            </p:extLst>
          </p:nvPr>
        </p:nvGraphicFramePr>
        <p:xfrm>
          <a:off x="326798" y="3597502"/>
          <a:ext cx="11270330" cy="2478351"/>
        </p:xfrm>
        <a:graphic>
          <a:graphicData uri="http://schemas.openxmlformats.org/drawingml/2006/table">
            <a:tbl>
              <a:tblPr firstRow="1" bandRow="1">
                <a:tableStyleId>{72833802-FEF1-4C79-8D5D-14CF1EAF98D9}</a:tableStyleId>
              </a:tblPr>
              <a:tblGrid>
                <a:gridCol w="1841702">
                  <a:extLst>
                    <a:ext uri="{9D8B030D-6E8A-4147-A177-3AD203B41FA5}">
                      <a16:colId xmlns:a16="http://schemas.microsoft.com/office/drawing/2014/main" val="2988775425"/>
                    </a:ext>
                  </a:extLst>
                </a:gridCol>
                <a:gridCol w="1601782">
                  <a:extLst>
                    <a:ext uri="{9D8B030D-6E8A-4147-A177-3AD203B41FA5}">
                      <a16:colId xmlns:a16="http://schemas.microsoft.com/office/drawing/2014/main" val="1224940664"/>
                    </a:ext>
                  </a:extLst>
                </a:gridCol>
                <a:gridCol w="2113814">
                  <a:extLst>
                    <a:ext uri="{9D8B030D-6E8A-4147-A177-3AD203B41FA5}">
                      <a16:colId xmlns:a16="http://schemas.microsoft.com/office/drawing/2014/main" val="3948778977"/>
                    </a:ext>
                  </a:extLst>
                </a:gridCol>
                <a:gridCol w="2490281">
                  <a:extLst>
                    <a:ext uri="{9D8B030D-6E8A-4147-A177-3AD203B41FA5}">
                      <a16:colId xmlns:a16="http://schemas.microsoft.com/office/drawing/2014/main" val="2987541400"/>
                    </a:ext>
                  </a:extLst>
                </a:gridCol>
                <a:gridCol w="3222751">
                  <a:extLst>
                    <a:ext uri="{9D8B030D-6E8A-4147-A177-3AD203B41FA5}">
                      <a16:colId xmlns:a16="http://schemas.microsoft.com/office/drawing/2014/main" val="75218549"/>
                    </a:ext>
                  </a:extLst>
                </a:gridCol>
              </a:tblGrid>
              <a:tr h="39939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1" kern="1200" noProof="0" dirty="0">
                          <a:solidFill>
                            <a:schemeClr val="bg1"/>
                          </a:solidFill>
                          <a:latin typeface="Poppins" panose="00000500000000000000" pitchFamily="2" charset="0"/>
                          <a:ea typeface="+mn-ea"/>
                          <a:cs typeface="Poppins" panose="00000500000000000000" pitchFamily="2" charset="0"/>
                        </a:rPr>
                        <a:t>Vårdutrustning &amp; förbrukningsvaror</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tc gridSpan="3">
                  <a:txBody>
                    <a:bodyPr/>
                    <a:lstStyle/>
                    <a:p>
                      <a:endParaRPr lang="sv-SE" sz="800" i="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endParaRPr lang="sv-SE" sz="800" i="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tc h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pattFill prst="ltUpDiag">
                      <a:fgClr>
                        <a:schemeClr val="bg2"/>
                      </a:fgClr>
                      <a:bgClr>
                        <a:schemeClr val="bg1"/>
                      </a:bgClr>
                    </a:pattFill>
                  </a:tcPr>
                </a:tc>
                <a:extLst>
                  <a:ext uri="{0D108BD9-81ED-4DB2-BD59-A6C34878D82A}">
                    <a16:rowId xmlns:a16="http://schemas.microsoft.com/office/drawing/2014/main" val="3085801184"/>
                  </a:ext>
                </a:extLst>
              </a:tr>
              <a:tr h="723356">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Diabetesspecifika förbrukningsvaror, </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Generella förbrukningsvaror, Hjälpmedel, </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Inkontinens, </a:t>
                      </a: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Sårvård &amp; kompression, Tandvårdsutrustning &amp; material, Fysioterapiutrustning &amp; material</a:t>
                      </a:r>
                    </a:p>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rowSpan="2">
                  <a:txBody>
                    <a:bodyPr/>
                    <a:lstStyle/>
                    <a:p>
                      <a:r>
                        <a:rPr lang="sv-SE" sz="800" dirty="0">
                          <a:solidFill>
                            <a:schemeClr val="tx1">
                              <a:lumMod val="75000"/>
                              <a:lumOff val="25000"/>
                            </a:schemeClr>
                          </a:solidFill>
                          <a:latin typeface="Poppins" panose="00000500000000000000" pitchFamily="2" charset="0"/>
                          <a:cs typeface="Poppins" panose="00000500000000000000" pitchFamily="2" charset="0"/>
                        </a:rPr>
                        <a:t>Samtliga</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rowSpan="2"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Området innefattar en stor bredd av olika ingående råvaror, material och tillverkningsprocesser däribland plast, glas, metaller, stål, gummi och cellulosabaserade material.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chemeClr val="bg1"/>
                        </a:solidFill>
                        <a:latin typeface="Poppins" panose="00000500000000000000" pitchFamily="2" charset="0"/>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kern="1200" dirty="0">
                          <a:solidFill>
                            <a:schemeClr val="bg1"/>
                          </a:solidFill>
                          <a:latin typeface="Poppins" panose="00000500000000000000" pitchFamily="2" charset="0"/>
                          <a:ea typeface="+mn-ea"/>
                          <a:cs typeface="Poppins" panose="00000500000000000000" pitchFamily="2" charset="0"/>
                        </a:rPr>
                        <a:t>Gemensamt för området är globala och komplexa leveranskedjor, oftast med låg spårbarhet,  där en stor del av utvinning, förädling och tillverkning är förlagd i så kallade högriskländer med låg rankning i CPI .</a:t>
                      </a:r>
                      <a:r>
                        <a:rPr lang="sv-SE" sz="800" b="0" i="0" kern="1200" dirty="0">
                          <a:solidFill>
                            <a:schemeClr val="bg1"/>
                          </a:solidFill>
                          <a:effectLst/>
                          <a:latin typeface="Poppins" panose="00000500000000000000" pitchFamily="2" charset="0"/>
                          <a:ea typeface="+mn-ea"/>
                          <a:cs typeface="Poppins" panose="00000500000000000000" pitchFamily="2" charset="0"/>
                        </a:rPr>
                        <a:t>Riskerna är generellt höga i samband med utvinning av råmaterial, främst kopplat till gruv- och  oljeindustrin. </a:t>
                      </a:r>
                      <a:endParaRPr lang="sv-SE" sz="800" kern="1200" dirty="0">
                        <a:solidFill>
                          <a:schemeClr val="bg1"/>
                        </a:solidFill>
                        <a:latin typeface="Poppins" panose="00000500000000000000" pitchFamily="2" charset="0"/>
                        <a:ea typeface="+mn-ea"/>
                        <a:cs typeface="Poppins" panose="000005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b="0" i="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i="0" kern="1200" dirty="0">
                          <a:solidFill>
                            <a:schemeClr val="bg1"/>
                          </a:solidFill>
                          <a:effectLst/>
                          <a:latin typeface="Poppins" panose="00000500000000000000" pitchFamily="2" charset="0"/>
                          <a:ea typeface="+mn-ea"/>
                          <a:cs typeface="Poppins" panose="00000500000000000000" pitchFamily="2" charset="0"/>
                        </a:rPr>
                        <a:t>Se även kategori I Fastigheter och kategori I Fordon samt Kategori II </a:t>
                      </a:r>
                      <a:r>
                        <a:rPr lang="sv-SE" sz="800" b="0" i="0" kern="1200" dirty="0" err="1">
                          <a:solidFill>
                            <a:schemeClr val="bg1"/>
                          </a:solidFill>
                          <a:effectLst/>
                          <a:latin typeface="Poppins" panose="00000500000000000000" pitchFamily="2" charset="0"/>
                          <a:ea typeface="+mn-ea"/>
                          <a:cs typeface="Poppins" panose="00000500000000000000" pitchFamily="2" charset="0"/>
                        </a:rPr>
                        <a:t>Texti</a:t>
                      </a:r>
                      <a:endParaRPr lang="sv-SE" sz="800" b="0" i="0" kern="1200" dirty="0">
                        <a:solidFill>
                          <a:schemeClr val="bg1"/>
                        </a:solidFill>
                        <a:effectLst/>
                        <a:latin typeface="Poppins" panose="00000500000000000000" pitchFamily="2" charset="0"/>
                        <a:ea typeface="+mn-ea"/>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rowSpan="2" hMerge="1">
                  <a:txBody>
                    <a:bodyPr/>
                    <a:lstStyle/>
                    <a:p>
                      <a:endParaRPr lang="sv-SE" sz="600" i="0" dirty="0">
                        <a:solidFill>
                          <a:schemeClr val="tx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6665206"/>
                  </a:ext>
                </a:extLst>
              </a:tr>
              <a:tr h="632243">
                <a:tc vMerge="1">
                  <a:txBody>
                    <a:bodyPr/>
                    <a:lstStyle/>
                    <a:p>
                      <a:endParaRPr lang="sv-SE" sz="800" b="0" dirty="0">
                        <a:solidFill>
                          <a:schemeClr val="tx1">
                            <a:lumMod val="75000"/>
                            <a:lumOff val="25000"/>
                          </a:schemeClr>
                        </a:solidFill>
                        <a:latin typeface="Poppins" panose="00000500000000000000" pitchFamily="2" charset="0"/>
                        <a:cs typeface="Poppins" panose="00000500000000000000" pitchFamily="2" charset="0"/>
                      </a:endParaRP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vMerge="1">
                  <a:txBody>
                    <a:bodyPr/>
                    <a:lstStyle/>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gridSpan="2" vMerge="1">
                  <a:txBody>
                    <a:bodyPr/>
                    <a:lstStyle/>
                    <a:p>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vMerge="1">
                  <a:txBody>
                    <a:bodyPr/>
                    <a:lstStyle/>
                    <a:p>
                      <a:endParaRPr lang="sv-SE" sz="600" i="0" dirty="0">
                        <a:solidFill>
                          <a:schemeClr val="tx1"/>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1" dirty="0">
                        <a:solidFill>
                          <a:schemeClr val="bg1"/>
                        </a:solidFill>
                        <a:latin typeface="Poppins" panose="00000500000000000000" pitchFamily="2" charset="0"/>
                        <a:cs typeface="Poppins" panose="00000500000000000000" pitchFamily="2" charset="0"/>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9086462"/>
                  </a:ext>
                </a:extLst>
              </a:tr>
              <a:tr h="723356">
                <a:tc>
                  <a:txBody>
                    <a:bodyPr/>
                    <a:lstStyle/>
                    <a:p>
                      <a:r>
                        <a:rPr lang="sv-SE" sz="800" b="0" dirty="0">
                          <a:solidFill>
                            <a:schemeClr val="tx1">
                              <a:lumMod val="75000"/>
                              <a:lumOff val="25000"/>
                            </a:schemeClr>
                          </a:solidFill>
                          <a:latin typeface="Poppins" panose="00000500000000000000" pitchFamily="2" charset="0"/>
                          <a:cs typeface="Poppins" panose="00000500000000000000" pitchFamily="2" charset="0"/>
                        </a:rPr>
                        <a:t>Nutrition</a:t>
                      </a:r>
                    </a:p>
                  </a:txBody>
                  <a:tcPr>
                    <a:lnL w="12700"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b="0" dirty="0">
                          <a:solidFill>
                            <a:schemeClr val="tx1">
                              <a:lumMod val="75000"/>
                              <a:lumOff val="25000"/>
                            </a:schemeClr>
                          </a:solidFill>
                          <a:latin typeface="Poppins" panose="00000500000000000000" pitchFamily="2" charset="0"/>
                          <a:cs typeface="Poppins" panose="00000500000000000000" pitchFamily="2" charset="0"/>
                        </a:rPr>
                        <a:t>Tillhörande förbrukning, näringspreparat</a:t>
                      </a:r>
                    </a:p>
                    <a:p>
                      <a:endParaRPr lang="sv-SE" sz="800" dirty="0">
                        <a:solidFill>
                          <a:schemeClr val="tx1">
                            <a:lumMod val="75000"/>
                            <a:lumOff val="25000"/>
                          </a:schemeClr>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dirty="0">
                        <a:solidFill>
                          <a:srgbClr val="FF0000"/>
                        </a:solidFill>
                        <a:latin typeface="Poppins" panose="00000500000000000000" pitchFamily="2" charset="0"/>
                        <a:cs typeface="Poppins" panose="00000500000000000000" pitchFamily="2" charset="0"/>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sv-SE" sz="800" dirty="0">
                        <a:solidFill>
                          <a:srgbClr val="FF0000"/>
                        </a:solidFill>
                      </a:endParaRP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800" dirty="0">
                          <a:solidFill>
                            <a:schemeClr val="bg1"/>
                          </a:solidFill>
                          <a:latin typeface="Poppins" panose="00000500000000000000" pitchFamily="2" charset="0"/>
                          <a:cs typeface="Poppins" panose="00000500000000000000" pitchFamily="2" charset="0"/>
                        </a:rPr>
                        <a:t>Se kategori II Livsmedel &amp; tillhörande tjänster</a:t>
                      </a:r>
                    </a:p>
                  </a:txBody>
                  <a:tcP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extLst>
                  <a:ext uri="{0D108BD9-81ED-4DB2-BD59-A6C34878D82A}">
                    <a16:rowId xmlns:a16="http://schemas.microsoft.com/office/drawing/2014/main" val="1960462817"/>
                  </a:ext>
                </a:extLst>
              </a:tr>
            </a:tbl>
          </a:graphicData>
        </a:graphic>
      </p:graphicFrame>
    </p:spTree>
    <p:extLst>
      <p:ext uri="{BB962C8B-B14F-4D97-AF65-F5344CB8AC3E}">
        <p14:creationId xmlns:p14="http://schemas.microsoft.com/office/powerpoint/2010/main" val="14743525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5447807F-F0B2-FA8D-80FD-513FC05404D5}"/>
              </a:ext>
            </a:extLst>
          </p:cNvPr>
          <p:cNvSpPr>
            <a:spLocks noGrp="1"/>
          </p:cNvSpPr>
          <p:nvPr>
            <p:ph type="subTitle" idx="1"/>
          </p:nvPr>
        </p:nvSpPr>
        <p:spPr>
          <a:xfrm>
            <a:off x="271009" y="520054"/>
            <a:ext cx="5582783" cy="4978400"/>
          </a:xfrm>
        </p:spPr>
        <p:txBody>
          <a:bodyPr>
            <a:noAutofit/>
          </a:bodyPr>
          <a:lstStyle/>
          <a:p>
            <a:pPr>
              <a:spcBef>
                <a:spcPts val="0"/>
              </a:spcBef>
            </a:pPr>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Uppdrag &amp; syfte; Bakgrund &amp; metod</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3">
                  <a:extLst>
                    <a:ext uri="{A12FA001-AC4F-418D-AE19-62706E023703}">
                      <ahyp:hlinkClr xmlns:ahyp="http://schemas.microsoft.com/office/drawing/2018/hyperlinkcolor" val="tx"/>
                    </a:ext>
                  </a:extLst>
                </a:hlinkClick>
              </a:rPr>
              <a:t>https://www.oecd.org/sv/publications/2018/02/oecd-due-diligence-guidance-for-responsible-business-conduct_c669bd57.html</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p>
          <a:p>
            <a:pPr>
              <a:spcBef>
                <a:spcPts val="0"/>
              </a:spcBef>
            </a:pPr>
            <a:endParaRPr lang="sv-SE" sz="7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Ökade risker i globala leveranskedjor</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4">
                  <a:extLst>
                    <a:ext uri="{A12FA001-AC4F-418D-AE19-62706E023703}">
                      <ahyp:hlinkClr xmlns:ahyp="http://schemas.microsoft.com/office/drawing/2018/hyperlinkcolor" val="tx"/>
                    </a:ext>
                  </a:extLst>
                </a:hlinkClick>
              </a:rPr>
              <a:t>https://www.europarl.europa.eu/doceo/document/TA-9-2024-0106_SV.html</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5">
                  <a:extLst>
                    <a:ext uri="{A12FA001-AC4F-418D-AE19-62706E023703}">
                      <ahyp:hlinkClr xmlns:ahyp="http://schemas.microsoft.com/office/drawing/2018/hyperlinkcolor" val="tx"/>
                    </a:ext>
                  </a:extLst>
                </a:hlinkClick>
              </a:rPr>
              <a:t>https://www.weforum.org/publications/global-risks-report-2025/</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endParaRPr lang="sv-SE" sz="7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sv-SE" sz="7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Miljörättigheter</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6">
                  <a:extLst>
                    <a:ext uri="{A12FA001-AC4F-418D-AE19-62706E023703}">
                      <ahyp:hlinkClr xmlns:ahyp="http://schemas.microsoft.com/office/drawing/2018/hyperlinkcolor" val="tx"/>
                    </a:ext>
                  </a:extLst>
                </a:hlinkClick>
              </a:rPr>
              <a:t>https://ihrb-org.files.svdcdn.com/production/assets/uploads/reports/Top-10-Business-and-Human-Rights-Issues-in-2025-IHRB.pdf?dm=1733742948</a:t>
            </a:r>
            <a:b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b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7">
                  <a:extLst>
                    <a:ext uri="{A12FA001-AC4F-418D-AE19-62706E023703}">
                      <ahyp:hlinkClr xmlns:ahyp="http://schemas.microsoft.com/office/drawing/2018/hyperlinkcolor" val="tx"/>
                    </a:ext>
                  </a:extLst>
                </a:hlinkClick>
              </a:rPr>
              <a:t>https://www.business-humanrights.org/en/from-us/human-rights-defenders-database/</a:t>
            </a:r>
            <a:b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b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8">
                  <a:extLst>
                    <a:ext uri="{A12FA001-AC4F-418D-AE19-62706E023703}">
                      <ahyp:hlinkClr xmlns:ahyp="http://schemas.microsoft.com/office/drawing/2018/hyperlinkcolor" val="tx"/>
                    </a:ext>
                  </a:extLst>
                </a:hlinkClick>
              </a:rPr>
              <a:t>https://www.bbc.com/news/world-asia-65601644</a:t>
            </a:r>
            <a:endParaRPr lang="sv-SE" sz="700" dirty="0">
              <a:solidFill>
                <a:schemeClr val="tx1">
                  <a:lumMod val="75000"/>
                  <a:lumOff val="25000"/>
                </a:schemeClr>
              </a:solidFill>
              <a:latin typeface="Poppins" panose="00000500000000000000" pitchFamily="2" charset="0"/>
              <a:cs typeface="Poppins" panose="00000500000000000000" pitchFamily="2" charset="0"/>
              <a:hlinkClick r:id="" action="ppaction://noaction">
                <a:extLst>
                  <a:ext uri="{A12FA001-AC4F-418D-AE19-62706E023703}">
                    <ahyp:hlinkClr xmlns:ahyp="http://schemas.microsoft.com/office/drawing/2018/hyperlinkcolor" val="tx"/>
                  </a:ext>
                </a:extLst>
              </a:hlinkClick>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9">
                  <a:extLst>
                    <a:ext uri="{A12FA001-AC4F-418D-AE19-62706E023703}">
                      <ahyp:hlinkClr xmlns:ahyp="http://schemas.microsoft.com/office/drawing/2018/hyperlinkcolor" val="tx"/>
                    </a:ext>
                  </a:extLst>
                </a:hlinkClick>
              </a:rPr>
              <a:t>https://ejatlas.org/conflict/offshore-oil-bonanza-poses-existential-threat-for-coastal-communities-suriname</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0">
                  <a:extLst>
                    <a:ext uri="{A12FA001-AC4F-418D-AE19-62706E023703}">
                      <ahyp:hlinkClr xmlns:ahyp="http://schemas.microsoft.com/office/drawing/2018/hyperlinkcolor" val="tx"/>
                    </a:ext>
                  </a:extLst>
                </a:hlinkClick>
              </a:rPr>
              <a:t>https://ejatlas.org/conflict/balsa-wood-extraction-ecuador</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1">
                  <a:extLst>
                    <a:ext uri="{A12FA001-AC4F-418D-AE19-62706E023703}">
                      <ahyp:hlinkClr xmlns:ahyp="http://schemas.microsoft.com/office/drawing/2018/hyperlinkcolor" val="tx"/>
                    </a:ext>
                  </a:extLst>
                </a:hlinkClick>
              </a:rPr>
              <a:t>https://media.business-humanrights.org/media/documents/Uncovering_the_hidden_iceberg_2024_update_-_web_version.pdf</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2">
                  <a:extLst>
                    <a:ext uri="{A12FA001-AC4F-418D-AE19-62706E023703}">
                      <ahyp:hlinkClr xmlns:ahyp="http://schemas.microsoft.com/office/drawing/2018/hyperlinkcolor" val="tx"/>
                    </a:ext>
                  </a:extLst>
                </a:hlinkClick>
              </a:rPr>
              <a:t>https://www.hrw.org/report/2021/07/22/aluminum-car-industrys-blind-spot/why-car-companies-should-address-human-rights</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3">
                  <a:extLst>
                    <a:ext uri="{A12FA001-AC4F-418D-AE19-62706E023703}">
                      <ahyp:hlinkClr xmlns:ahyp="http://schemas.microsoft.com/office/drawing/2018/hyperlinkcolor" val="tx"/>
                    </a:ext>
                  </a:extLst>
                </a:hlinkClick>
              </a:rPr>
              <a:t>estimating-role-seven-commodities-agriculture-linked-deforestation.pdf</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4">
                  <a:extLst>
                    <a:ext uri="{A12FA001-AC4F-418D-AE19-62706E023703}">
                      <ahyp:hlinkClr xmlns:ahyp="http://schemas.microsoft.com/office/drawing/2018/hyperlinkcolor" val="tx"/>
                    </a:ext>
                  </a:extLst>
                </a:hlinkClick>
              </a:rPr>
              <a:t>https://swedwatch.org/wp-content/uploads/2018/11/92_To-the-last-drop_Full-report.pdf</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5">
                  <a:extLst>
                    <a:ext uri="{A12FA001-AC4F-418D-AE19-62706E023703}">
                      <ahyp:hlinkClr xmlns:ahyp="http://schemas.microsoft.com/office/drawing/2018/hyperlinkcolor" val="tx"/>
                    </a:ext>
                  </a:extLst>
                </a:hlinkClick>
              </a:rPr>
              <a:t>https://cdn.naturskyddsforeningen.se/uploads/2021/05/11103126/lakemedel_i_miljon_2019.pdf</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6">
                  <a:extLst>
                    <a:ext uri="{A12FA001-AC4F-418D-AE19-62706E023703}">
                      <ahyp:hlinkClr xmlns:ahyp="http://schemas.microsoft.com/office/drawing/2018/hyperlinkcolor" val="tx"/>
                    </a:ext>
                  </a:extLst>
                </a:hlinkClick>
              </a:rPr>
              <a:t>https://www.naturskyddsforeningen.se/artiklar/urfolk-skyddar-den-biologiska-mangfalden-och-klimatet/</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7">
                  <a:extLst>
                    <a:ext uri="{A12FA001-AC4F-418D-AE19-62706E023703}">
                      <ahyp:hlinkClr xmlns:ahyp="http://schemas.microsoft.com/office/drawing/2018/hyperlinkcolor" val="tx"/>
                    </a:ext>
                  </a:extLst>
                </a:hlinkClick>
              </a:rPr>
              <a:t>https://www.naturskyddsforeningen.se/artiklar/miljoforsvarare-mer-hotade-an-nagonsin/</a:t>
            </a: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rPr>
              <a:t>  </a:t>
            </a:r>
          </a:p>
          <a:p>
            <a:pPr>
              <a:spcBef>
                <a:spcPts val="0"/>
              </a:spcBef>
            </a:pPr>
            <a:endParaRPr lang="sv-SE" sz="700" b="1"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Arbetares rättigheter</a:t>
            </a: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8">
                  <a:extLst>
                    <a:ext uri="{A12FA001-AC4F-418D-AE19-62706E023703}">
                      <ahyp:hlinkClr xmlns:ahyp="http://schemas.microsoft.com/office/drawing/2018/hyperlinkcolor" val="tx"/>
                    </a:ext>
                  </a:extLst>
                </a:hlinkClick>
              </a:rPr>
              <a:t>https://www.upphandlingsmyndigheten.se/om-hallbar-upphandling/socialt-hallbar-upphandling/arbetsrattsliga-villkor/arbetsrattsliga-villkor-enligt-kollektivavtal/publicerade-riskbedomningar/slutsatser-av-riskbedomning-skogsvardare/</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19">
                  <a:extLst>
                    <a:ext uri="{A12FA001-AC4F-418D-AE19-62706E023703}">
                      <ahyp:hlinkClr xmlns:ahyp="http://schemas.microsoft.com/office/drawing/2018/hyperlinkcolor" val="tx"/>
                    </a:ext>
                  </a:extLst>
                </a:hlinkClick>
              </a:rPr>
              <a:t>https://www.upphandlingsmyndigheten.se/om-hallbar-upphandling/socialt-hallbar-upphandling/arbetsrattsliga-villkor/arbetsrattsliga-villkor-enligt-kollektivavtal/publicerade-riskbedomningar/slutsatser-av-riskbedomning-taxiforare/</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0">
                  <a:extLst>
                    <a:ext uri="{A12FA001-AC4F-418D-AE19-62706E023703}">
                      <ahyp:hlinkClr xmlns:ahyp="http://schemas.microsoft.com/office/drawing/2018/hyperlinkcolor" val="tx"/>
                    </a:ext>
                  </a:extLst>
                </a:hlinkClick>
              </a:rPr>
              <a:t>https://etisverige.se/wp-content/uploads/2024/03/Tagrapport-svensk-sammanfattning_ETI-Sverige.pdf</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1">
                  <a:extLst>
                    <a:ext uri="{A12FA001-AC4F-418D-AE19-62706E023703}">
                      <ahyp:hlinkClr xmlns:ahyp="http://schemas.microsoft.com/office/drawing/2018/hyperlinkcolor" val="tx"/>
                    </a:ext>
                  </a:extLst>
                </a:hlinkClick>
              </a:rPr>
              <a:t>https://www.upphandlingsmyndigheten.se/nyheter/2024/enkelt-att-stalla-hallbarhetskrav-vid-upphandling-av-stadtjanster/</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2">
                  <a:extLst>
                    <a:ext uri="{A12FA001-AC4F-418D-AE19-62706E023703}">
                      <ahyp:hlinkClr xmlns:ahyp="http://schemas.microsoft.com/office/drawing/2018/hyperlinkcolor" val="tx"/>
                    </a:ext>
                  </a:extLst>
                </a:hlinkClick>
              </a:rPr>
              <a:t>https://www.av.se/globalassets/filer/arbetsmiljoarbete-och-inspektioner/upphandling/restaurangbranschen-folder.pdf</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3">
                  <a:extLst>
                    <a:ext uri="{A12FA001-AC4F-418D-AE19-62706E023703}">
                      <ahyp:hlinkClr xmlns:ahyp="http://schemas.microsoft.com/office/drawing/2018/hyperlinkcolor" val="tx"/>
                    </a:ext>
                  </a:extLst>
                </a:hlinkClick>
              </a:rPr>
              <a:t>https://www.upphandlingsmyndigheten.se/om-hallbar-upphandling/socialt-hallbar-upphandling/arbetsrattsliga-villkor/arbetsrattsliga-villkor-enligt-kollektivavtal/publicerade-riskbedomningar/slutsatser-av-riskbedomning-tvatteriarbetare/</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4">
                  <a:extLst>
                    <a:ext uri="{A12FA001-AC4F-418D-AE19-62706E023703}">
                      <ahyp:hlinkClr xmlns:ahyp="http://schemas.microsoft.com/office/drawing/2018/hyperlinkcolor" val="tx"/>
                    </a:ext>
                  </a:extLst>
                </a:hlinkClick>
              </a:rPr>
              <a:t>https://www.av.se/halsa-och-sakerhet/halso--och-sjukvard/huvudsakliga-risker-inom-halso--och-sjukvarden/</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5">
                  <a:extLst>
                    <a:ext uri="{A12FA001-AC4F-418D-AE19-62706E023703}">
                      <ahyp:hlinkClr xmlns:ahyp="http://schemas.microsoft.com/office/drawing/2018/hyperlinkcolor" val="tx"/>
                    </a:ext>
                  </a:extLst>
                </a:hlinkClick>
              </a:rPr>
              <a:t>https://www.av.se/press/stor-nationell-insats-mot-arbetslivskriminalitet/</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6">
                  <a:extLst>
                    <a:ext uri="{A12FA001-AC4F-418D-AE19-62706E023703}">
                      <ahyp:hlinkClr xmlns:ahyp="http://schemas.microsoft.com/office/drawing/2018/hyperlinkcolor" val="tx"/>
                    </a:ext>
                  </a:extLst>
                </a:hlinkClick>
              </a:rPr>
              <a:t>https://www.ekobrottsmyndigheten.se/wp-content/uploads/2023/04/vagledning-forebygg-arbetslivskriminalitet-genom-upphandling.pdf?utm_source=chatgpt.com</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r>
              <a:rPr lang="sv-SE" sz="700" dirty="0">
                <a:solidFill>
                  <a:schemeClr val="tx1">
                    <a:lumMod val="75000"/>
                    <a:lumOff val="25000"/>
                  </a:schemeClr>
                </a:solidFill>
                <a:latin typeface="Poppins" panose="00000500000000000000" pitchFamily="2" charset="0"/>
                <a:ea typeface="Open Sans"/>
                <a:cs typeface="Poppins" panose="00000500000000000000" pitchFamily="2" charset="0"/>
                <a:hlinkClick r:id="rId27">
                  <a:extLst>
                    <a:ext uri="{A12FA001-AC4F-418D-AE19-62706E023703}">
                      <ahyp:hlinkClr xmlns:ahyp="http://schemas.microsoft.com/office/drawing/2018/hyperlinkcolor" val="tx"/>
                    </a:ext>
                  </a:extLst>
                </a:hlinkClick>
              </a:rPr>
              <a:t>https://polisen.se/aktuellt/nyheter/nationell/2024/maj/risk-att-utlandska-arbetstagare-utnyttjas-i-sverige/</a:t>
            </a: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r>
              <a:rPr lang="en-US" sz="700" b="1" dirty="0" err="1">
                <a:solidFill>
                  <a:schemeClr val="tx1">
                    <a:lumMod val="75000"/>
                    <a:lumOff val="25000"/>
                  </a:schemeClr>
                </a:solidFill>
                <a:latin typeface="Poppins" panose="00000500000000000000" pitchFamily="2" charset="0"/>
                <a:ea typeface="Open Sans"/>
                <a:cs typeface="Poppins" panose="00000500000000000000" pitchFamily="2" charset="0"/>
              </a:rPr>
              <a:t>Miljö</a:t>
            </a:r>
            <a:r>
              <a:rPr lang="en-US" sz="700" b="1" dirty="0">
                <a:solidFill>
                  <a:schemeClr val="tx1">
                    <a:lumMod val="75000"/>
                    <a:lumOff val="25000"/>
                  </a:schemeClr>
                </a:solidFill>
                <a:latin typeface="Poppins" panose="00000500000000000000" pitchFamily="2" charset="0"/>
                <a:ea typeface="Open Sans"/>
                <a:cs typeface="Poppins" panose="00000500000000000000" pitchFamily="2" charset="0"/>
              </a:rPr>
              <a:t>: </a:t>
            </a:r>
            <a:r>
              <a:rPr lang="en-US" sz="700" b="1" dirty="0" err="1">
                <a:solidFill>
                  <a:schemeClr val="tx1">
                    <a:lumMod val="75000"/>
                    <a:lumOff val="25000"/>
                  </a:schemeClr>
                </a:solidFill>
                <a:latin typeface="Poppins" panose="00000500000000000000" pitchFamily="2" charset="0"/>
                <a:ea typeface="Open Sans"/>
                <a:cs typeface="Poppins" panose="00000500000000000000" pitchFamily="2" charset="0"/>
              </a:rPr>
              <a:t>klimat</a:t>
            </a:r>
            <a:endParaRPr lang="en-US" sz="700" b="1"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r>
              <a:rPr lang="sv-SE" sz="700" dirty="0">
                <a:solidFill>
                  <a:schemeClr val="tx1">
                    <a:lumMod val="75000"/>
                    <a:lumOff val="25000"/>
                  </a:schemeClr>
                </a:solidFill>
                <a:latin typeface="Poppins" panose="00000500000000000000" pitchFamily="2" charset="0"/>
                <a:cs typeface="Poppins" panose="00000500000000000000" pitchFamily="2" charset="0"/>
              </a:rPr>
              <a:t>Förordning EU2022/1288:  </a:t>
            </a:r>
            <a:r>
              <a:rPr lang="sv-SE" sz="700" dirty="0">
                <a:solidFill>
                  <a:schemeClr val="tx1">
                    <a:lumMod val="75000"/>
                    <a:lumOff val="25000"/>
                  </a:schemeClr>
                </a:solidFill>
                <a:latin typeface="Poppins" panose="00000500000000000000" pitchFamily="2" charset="0"/>
                <a:cs typeface="Poppins" panose="00000500000000000000" pitchFamily="2" charset="0"/>
                <a:hlinkClick r:id="rId28">
                  <a:extLst>
                    <a:ext uri="{A12FA001-AC4F-418D-AE19-62706E023703}">
                      <ahyp:hlinkClr xmlns:ahyp="http://schemas.microsoft.com/office/drawing/2018/hyperlinkcolor" val="tx"/>
                    </a:ext>
                  </a:extLst>
                </a:hlinkClick>
              </a:rPr>
              <a:t>https://eur-lex.europa.eu/eli/reg_del/2022/1288/oj</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rPr>
              <a:t>https://sciencebasedtargetsnetwork.org/wp-content/uploads/2023/05/SBTN-High-Impact-Commodity-List-v1.xlsx</a:t>
            </a: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29">
                  <a:extLst>
                    <a:ext uri="{A12FA001-AC4F-418D-AE19-62706E023703}">
                      <ahyp:hlinkClr xmlns:ahyp="http://schemas.microsoft.com/office/drawing/2018/hyperlinkcolor" val="tx"/>
                    </a:ext>
                  </a:extLst>
                </a:hlinkClick>
              </a:rPr>
              <a:t>https://www.ncei.noaa.gov/news/weather-vs-climate</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0">
                  <a:extLst>
                    <a:ext uri="{A12FA001-AC4F-418D-AE19-62706E023703}">
                      <ahyp:hlinkClr xmlns:ahyp="http://schemas.microsoft.com/office/drawing/2018/hyperlinkcolor" val="tx"/>
                    </a:ext>
                  </a:extLst>
                </a:hlinkClick>
              </a:rPr>
              <a:t>https://unfccc.int/resource/docs/convkp/conveng.pdf</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1">
                  <a:extLst>
                    <a:ext uri="{A12FA001-AC4F-418D-AE19-62706E023703}">
                      <ahyp:hlinkClr xmlns:ahyp="http://schemas.microsoft.com/office/drawing/2018/hyperlinkcolor" val="tx"/>
                    </a:ext>
                  </a:extLst>
                </a:hlinkClick>
              </a:rPr>
              <a:t>https://www.ipcc.ch/sr15/chapter/glossary/</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rPr>
              <a:t>https://www.di.se/hallbart-naringsliv/hon-synar-it-branschens-dolda-utslapp/</a:t>
            </a:r>
          </a:p>
          <a:p>
            <a:pPr marL="0" indent="0">
              <a:spcBef>
                <a:spcPts val="0"/>
              </a:spcBef>
              <a:buNone/>
            </a:pP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endParaRPr lang="sv-SE" sz="700" dirty="0">
              <a:solidFill>
                <a:schemeClr val="tx1">
                  <a:lumMod val="75000"/>
                  <a:lumOff val="25000"/>
                </a:schemeClr>
              </a:solidFill>
              <a:latin typeface="Poppins" panose="00000500000000000000" pitchFamily="2" charset="0"/>
              <a:ea typeface="Open Sans"/>
              <a:cs typeface="Poppins" panose="00000500000000000000" pitchFamily="2" charset="0"/>
            </a:endParaRPr>
          </a:p>
          <a:p>
            <a:pPr marL="0" indent="0">
              <a:spcBef>
                <a:spcPts val="0"/>
              </a:spcBef>
              <a:buNone/>
            </a:pP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en-US"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en-US"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sv-SE" sz="7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2" name="Platshållare för bildnummer 1">
            <a:extLst>
              <a:ext uri="{FF2B5EF4-FFF2-40B4-BE49-F238E27FC236}">
                <a16:creationId xmlns:a16="http://schemas.microsoft.com/office/drawing/2014/main" id="{A79C628A-E811-5C07-A59D-8C01F79A8C10}"/>
              </a:ext>
            </a:extLst>
          </p:cNvPr>
          <p:cNvSpPr>
            <a:spLocks noGrp="1"/>
          </p:cNvSpPr>
          <p:nvPr>
            <p:ph type="sldNum" sz="quarter" idx="12"/>
          </p:nvPr>
        </p:nvSpPr>
        <p:spPr/>
        <p:txBody>
          <a:bodyPr/>
          <a:lstStyle/>
          <a:p>
            <a:fld id="{D57F1E4F-1CFF-5643-939E-217C01CDF565}" type="slidenum">
              <a:rPr lang="en-US" smtClean="0"/>
              <a:pPr/>
              <a:t>43</a:t>
            </a:fld>
            <a:endParaRPr lang="en-US"/>
          </a:p>
        </p:txBody>
      </p:sp>
      <p:sp>
        <p:nvSpPr>
          <p:cNvPr id="5" name="textruta 4">
            <a:extLst>
              <a:ext uri="{FF2B5EF4-FFF2-40B4-BE49-F238E27FC236}">
                <a16:creationId xmlns:a16="http://schemas.microsoft.com/office/drawing/2014/main" id="{4EE94652-2066-94DD-4D52-6D25BBC03744}"/>
              </a:ext>
            </a:extLst>
          </p:cNvPr>
          <p:cNvSpPr txBox="1"/>
          <p:nvPr/>
        </p:nvSpPr>
        <p:spPr>
          <a:xfrm>
            <a:off x="5884512" y="520054"/>
            <a:ext cx="6059838" cy="6663363"/>
          </a:xfrm>
          <a:prstGeom prst="rect">
            <a:avLst/>
          </a:prstGeom>
          <a:noFill/>
        </p:spPr>
        <p:txBody>
          <a:bodyPr wrap="square" lIns="91440" tIns="45720" rIns="91440" bIns="45720" anchor="t">
            <a:spAutoFit/>
          </a:bodyPr>
          <a:lstStyle/>
          <a:p>
            <a:r>
              <a:rPr lang="en-US" sz="700" b="1" dirty="0" err="1">
                <a:solidFill>
                  <a:schemeClr val="tx1">
                    <a:lumMod val="75000"/>
                    <a:lumOff val="25000"/>
                  </a:schemeClr>
                </a:solidFill>
                <a:latin typeface="Poppins" panose="00000500000000000000" pitchFamily="2" charset="0"/>
                <a:ea typeface="Open Sans"/>
                <a:cs typeface="Poppins" panose="00000500000000000000" pitchFamily="2" charset="0"/>
              </a:rPr>
              <a:t>Miljö</a:t>
            </a:r>
            <a:r>
              <a:rPr lang="en-US" sz="700" b="1" dirty="0">
                <a:solidFill>
                  <a:schemeClr val="tx1">
                    <a:lumMod val="75000"/>
                    <a:lumOff val="25000"/>
                  </a:schemeClr>
                </a:solidFill>
                <a:latin typeface="Poppins" panose="00000500000000000000" pitchFamily="2" charset="0"/>
                <a:ea typeface="Open Sans"/>
                <a:cs typeface="Poppins" panose="00000500000000000000" pitchFamily="2" charset="0"/>
              </a:rPr>
              <a:t>: </a:t>
            </a:r>
            <a:r>
              <a:rPr lang="en-US" sz="700" b="1" dirty="0" err="1">
                <a:solidFill>
                  <a:schemeClr val="tx1">
                    <a:lumMod val="75000"/>
                    <a:lumOff val="25000"/>
                  </a:schemeClr>
                </a:solidFill>
                <a:latin typeface="Poppins" panose="00000500000000000000" pitchFamily="2" charset="0"/>
                <a:ea typeface="Open Sans"/>
                <a:cs typeface="Poppins" panose="00000500000000000000" pitchFamily="2" charset="0"/>
              </a:rPr>
              <a:t>klimat</a:t>
            </a:r>
            <a:r>
              <a:rPr lang="en-US" sz="700" b="1" dirty="0">
                <a:solidFill>
                  <a:schemeClr val="tx1">
                    <a:lumMod val="75000"/>
                    <a:lumOff val="25000"/>
                  </a:schemeClr>
                </a:solidFill>
                <a:latin typeface="Poppins" panose="00000500000000000000" pitchFamily="2" charset="0"/>
                <a:ea typeface="Open Sans"/>
                <a:cs typeface="Poppins" panose="00000500000000000000" pitchFamily="2" charset="0"/>
              </a:rPr>
              <a:t> forts.</a:t>
            </a: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rPr>
              <a:t>Rapport; Miljöarbetet 2024 i regionerna </a:t>
            </a:r>
            <a:r>
              <a:rPr lang="sv-SE" sz="700" dirty="0">
                <a:solidFill>
                  <a:schemeClr val="tx1">
                    <a:lumMod val="75000"/>
                    <a:lumOff val="25000"/>
                  </a:schemeClr>
                </a:solidFill>
                <a:latin typeface="Poppins" panose="00000500000000000000" pitchFamily="2" charset="0"/>
                <a:cs typeface="Poppins" panose="00000500000000000000" pitchFamily="2" charset="0"/>
                <a:hlinkClick r:id="rId32">
                  <a:extLst>
                    <a:ext uri="{A12FA001-AC4F-418D-AE19-62706E023703}">
                      <ahyp:hlinkClr xmlns:ahyp="http://schemas.microsoft.com/office/drawing/2018/hyperlinkcolor" val="tx"/>
                    </a:ext>
                  </a:extLst>
                </a:hlinkClick>
              </a:rPr>
              <a:t>https://skr.se/skr/tjanster/rapporterochskrifter/publikationer/oppnajamforelsermiljoarbetet2024iregionerna.82760.html</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3">
                  <a:extLst>
                    <a:ext uri="{A12FA001-AC4F-418D-AE19-62706E023703}">
                      <ahyp:hlinkClr xmlns:ahyp="http://schemas.microsoft.com/office/drawing/2018/hyperlinkcolor" val="tx"/>
                    </a:ext>
                  </a:extLst>
                </a:hlinkClick>
              </a:rPr>
              <a:t>https://lakartidningen.se/klinik-och-vetenskap-1/artiklar-1/temaartikel/2019/02/halso-och-sjukvarden-paverkar-klimatet/</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4">
                  <a:extLst>
                    <a:ext uri="{A12FA001-AC4F-418D-AE19-62706E023703}">
                      <ahyp:hlinkClr xmlns:ahyp="http://schemas.microsoft.com/office/drawing/2018/hyperlinkcolor" val="tx"/>
                    </a:ext>
                  </a:extLst>
                </a:hlinkClick>
              </a:rPr>
              <a:t>https://skr.se/skr/tjanster/larandeexempel/allalarandeexempel/insamlingochatervinningavanestesigaserfranoperation.77699.html</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5">
                  <a:extLst>
                    <a:ext uri="{A12FA001-AC4F-418D-AE19-62706E023703}">
                      <ahyp:hlinkClr xmlns:ahyp="http://schemas.microsoft.com/office/drawing/2018/hyperlinkcolor" val="tx"/>
                    </a:ext>
                  </a:extLst>
                </a:hlinkClick>
              </a:rPr>
              <a:t>ht</a:t>
            </a:r>
            <a:r>
              <a:rPr lang="sv-SE" sz="700" dirty="0">
                <a:solidFill>
                  <a:schemeClr val="tx1">
                    <a:lumMod val="75000"/>
                    <a:lumOff val="25000"/>
                  </a:schemeClr>
                </a:solidFill>
                <a:latin typeface="Poppins" panose="00000500000000000000" pitchFamily="2" charset="0"/>
                <a:cs typeface="Poppins" panose="00000500000000000000" pitchFamily="2" charset="0"/>
                <a:hlinkClick r:id="rId36">
                  <a:extLst>
                    <a:ext uri="{A12FA001-AC4F-418D-AE19-62706E023703}">
                      <ahyp:hlinkClr xmlns:ahyp="http://schemas.microsoft.com/office/drawing/2018/hyperlinkcolor" val="tx"/>
                    </a:ext>
                  </a:extLst>
                </a:hlinkClick>
              </a:rPr>
              <a:t>https://www.naturvardsverket.se/data-och-statistik/klimat/vaxthusgaser-utslapp-fran-el-och-fjarrvarme/</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7">
                  <a:extLst>
                    <a:ext uri="{A12FA001-AC4F-418D-AE19-62706E023703}">
                      <ahyp:hlinkClr xmlns:ahyp="http://schemas.microsoft.com/office/drawing/2018/hyperlinkcolor" val="tx"/>
                    </a:ext>
                  </a:extLst>
                </a:hlinkClick>
              </a:rPr>
              <a:t>https://www.naturvardsverket.se/amnesomraden/klimatomstallningen/omraden/klimatet-och-energin/energins-paverkan-pa-miljon/</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8">
                  <a:extLst>
                    <a:ext uri="{A12FA001-AC4F-418D-AE19-62706E023703}">
                      <ahyp:hlinkClr xmlns:ahyp="http://schemas.microsoft.com/office/drawing/2018/hyperlinkcolor" val="tx"/>
                    </a:ext>
                  </a:extLst>
                </a:hlinkClick>
              </a:rPr>
              <a:t>https://www.chalmers.se/aktuellt/nyheter/see-ny-studie-avslojar-raoljans-totala-klimatavtryck/</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9">
                  <a:extLst>
                    <a:ext uri="{A12FA001-AC4F-418D-AE19-62706E023703}">
                      <ahyp:hlinkClr xmlns:ahyp="http://schemas.microsoft.com/office/drawing/2018/hyperlinkcolor" val="tx"/>
                    </a:ext>
                  </a:extLst>
                </a:hlinkClick>
              </a:rPr>
              <a:t>https://www.naturvardsverket.se/amnesomraden/klimatomstallningen/omraden/klimatet-och-transporterna/</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0">
                  <a:extLst>
                    <a:ext uri="{A12FA001-AC4F-418D-AE19-62706E023703}">
                      <ahyp:hlinkClr xmlns:ahyp="http://schemas.microsoft.com/office/drawing/2018/hyperlinkcolor" val="tx"/>
                    </a:ext>
                  </a:extLst>
                </a:hlinkClick>
              </a:rPr>
              <a:t>https://www.slu.se/centrumbildningar-och-projekt/epok-centrum-for-ekologisk-produktion-och-konsumtion/vad-sager-forskningen/klimat/vad-vi-ater-paverkar-klimatet/</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1">
                  <a:extLst>
                    <a:ext uri="{A12FA001-AC4F-418D-AE19-62706E023703}">
                      <ahyp:hlinkClr xmlns:ahyp="http://schemas.microsoft.com/office/drawing/2018/hyperlinkcolor" val="tx"/>
                    </a:ext>
                  </a:extLst>
                </a:hlinkClick>
              </a:rPr>
              <a:t>https://www.upphandlingsmyndigheten.se/om-hallbar-upphandling/miljomassigt-hallbar-upphandling/analysera-inkopen-med-miljospendanalys/de-offentliga-inkopens-klimat--och-miljopaverkan/</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2">
                  <a:extLst>
                    <a:ext uri="{A12FA001-AC4F-418D-AE19-62706E023703}">
                      <ahyp:hlinkClr xmlns:ahyp="http://schemas.microsoft.com/office/drawing/2018/hyperlinkcolor" val="tx"/>
                    </a:ext>
                  </a:extLst>
                </a:hlinkClick>
              </a:rPr>
              <a:t>https://www.europarl.europa.eu/topics/en/article/20201208STO93327/</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3">
                  <a:extLst>
                    <a:ext uri="{A12FA001-AC4F-418D-AE19-62706E023703}">
                      <ahyp:hlinkClr xmlns:ahyp="http://schemas.microsoft.com/office/drawing/2018/hyperlinkcolor" val="tx"/>
                    </a:ext>
                  </a:extLst>
                </a:hlinkClick>
              </a:rPr>
              <a:t>https://www.sverigesmiljomal.se/miljomalen/skyddande-ozonskikt/lustgasutslapp/</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4">
                  <a:extLst>
                    <a:ext uri="{A12FA001-AC4F-418D-AE19-62706E023703}">
                      <ahyp:hlinkClr xmlns:ahyp="http://schemas.microsoft.com/office/drawing/2018/hyperlinkcolor" val="tx"/>
                    </a:ext>
                  </a:extLst>
                </a:hlinkClick>
              </a:rPr>
              <a:t>https://lakartidningen.se/klinik-och-vetenskap-1/kommentar/2019/10/klimateffekterna-fran-anestesin-kan-minska/</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34">
                  <a:extLst>
                    <a:ext uri="{A12FA001-AC4F-418D-AE19-62706E023703}">
                      <ahyp:hlinkClr xmlns:ahyp="http://schemas.microsoft.com/office/drawing/2018/hyperlinkcolor" val="tx"/>
                    </a:ext>
                  </a:extLst>
                </a:hlinkClick>
              </a:rPr>
              <a:t>https://skr.se/skr/tjanster/larandeexempel/allalarandeexempel/insamlingochatervinningavanestesigaserfranoperation.77699.html</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a:solidFill>
                  <a:schemeClr val="tx1">
                    <a:lumMod val="75000"/>
                    <a:lumOff val="25000"/>
                  </a:schemeClr>
                </a:solidFill>
                <a:latin typeface="Poppins" panose="00000500000000000000" pitchFamily="2" charset="0"/>
                <a:cs typeface="Poppins" panose="00000500000000000000" pitchFamily="2" charset="0"/>
                <a:hlinkClick r:id="rId45">
                  <a:extLst>
                    <a:ext uri="{A12FA001-AC4F-418D-AE19-62706E023703}">
                      <ahyp:hlinkClr xmlns:ahyp="http://schemas.microsoft.com/office/drawing/2018/hyperlinkcolor" val="tx"/>
                    </a:ext>
                  </a:extLst>
                </a:hlinkClick>
              </a:rPr>
              <a:t>https://www.vardhandboken.se/vardhygien-infektioner-och-smittspridning/stadning-och-rengoring/avfall-farligt/kasserade-lakemedel/</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Miljö: biologisk mångfald</a:t>
            </a:r>
          </a:p>
          <a:p>
            <a:pPr>
              <a:spcBef>
                <a:spcPts val="0"/>
              </a:spcBef>
            </a:pPr>
            <a:r>
              <a:rPr lang="en-US" sz="700" dirty="0">
                <a:solidFill>
                  <a:schemeClr val="tx1">
                    <a:lumMod val="75000"/>
                    <a:lumOff val="25000"/>
                  </a:schemeClr>
                </a:solidFill>
                <a:latin typeface="Poppins" panose="00000500000000000000" pitchFamily="2" charset="0"/>
                <a:cs typeface="Poppins" panose="00000500000000000000" pitchFamily="2" charset="0"/>
                <a:hlinkClick r:id="rId46">
                  <a:extLst>
                    <a:ext uri="{A12FA001-AC4F-418D-AE19-62706E023703}">
                      <ahyp:hlinkClr xmlns:ahyp="http://schemas.microsoft.com/office/drawing/2018/hyperlinkcolor" val="tx"/>
                    </a:ext>
                  </a:extLst>
                </a:hlinkClick>
              </a:rPr>
              <a:t>Global Assessment Report on Biodiversity and Ecosystem Services | IPBES secretariat</a:t>
            </a:r>
            <a:endParaRPr lang="en-US"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en-US" sz="700" dirty="0">
                <a:solidFill>
                  <a:schemeClr val="tx1">
                    <a:lumMod val="75000"/>
                    <a:lumOff val="25000"/>
                  </a:schemeClr>
                </a:solidFill>
                <a:latin typeface="Poppins" panose="00000500000000000000" pitchFamily="2" charset="0"/>
                <a:cs typeface="Poppins" panose="00000500000000000000" pitchFamily="2" charset="0"/>
                <a:hlinkClick r:id="rId47">
                  <a:extLst>
                    <a:ext uri="{A12FA001-AC4F-418D-AE19-62706E023703}">
                      <ahyp:hlinkClr xmlns:ahyp="http://schemas.microsoft.com/office/drawing/2018/hyperlinkcolor" val="tx"/>
                    </a:ext>
                  </a:extLst>
                </a:hlinkClick>
              </a:rPr>
              <a:t>Global Risks Report 2024 | World Economic Forum | World Economic Forum</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dirty="0" err="1">
                <a:solidFill>
                  <a:schemeClr val="tx1">
                    <a:lumMod val="75000"/>
                    <a:lumOff val="25000"/>
                  </a:schemeClr>
                </a:solidFill>
                <a:latin typeface="Poppins" panose="00000500000000000000" pitchFamily="2" charset="0"/>
                <a:cs typeface="Poppins" panose="00000500000000000000" pitchFamily="2" charset="0"/>
                <a:hlinkClick r:id="rId48">
                  <a:extLst>
                    <a:ext uri="{A12FA001-AC4F-418D-AE19-62706E023703}">
                      <ahyp:hlinkClr xmlns:ahyp="http://schemas.microsoft.com/office/drawing/2018/hyperlinkcolor" val="tx"/>
                    </a:ext>
                  </a:extLst>
                </a:hlinkClick>
              </a:rPr>
              <a:t>Living</a:t>
            </a:r>
            <a:r>
              <a:rPr lang="sv-SE" sz="700" dirty="0">
                <a:solidFill>
                  <a:schemeClr val="tx1">
                    <a:lumMod val="75000"/>
                    <a:lumOff val="25000"/>
                  </a:schemeClr>
                </a:solidFill>
                <a:latin typeface="Poppins" panose="00000500000000000000" pitchFamily="2" charset="0"/>
                <a:cs typeface="Poppins" panose="00000500000000000000" pitchFamily="2" charset="0"/>
                <a:hlinkClick r:id="rId48">
                  <a:extLst>
                    <a:ext uri="{A12FA001-AC4F-418D-AE19-62706E023703}">
                      <ahyp:hlinkClr xmlns:ahyp="http://schemas.microsoft.com/office/drawing/2018/hyperlinkcolor" val="tx"/>
                    </a:ext>
                  </a:extLst>
                </a:hlinkClick>
              </a:rPr>
              <a:t> Planet </a:t>
            </a:r>
            <a:r>
              <a:rPr lang="sv-SE" sz="700" dirty="0" err="1">
                <a:solidFill>
                  <a:schemeClr val="tx1">
                    <a:lumMod val="75000"/>
                    <a:lumOff val="25000"/>
                  </a:schemeClr>
                </a:solidFill>
                <a:latin typeface="Poppins" panose="00000500000000000000" pitchFamily="2" charset="0"/>
                <a:cs typeface="Poppins" panose="00000500000000000000" pitchFamily="2" charset="0"/>
                <a:hlinkClick r:id="rId48">
                  <a:extLst>
                    <a:ext uri="{A12FA001-AC4F-418D-AE19-62706E023703}">
                      <ahyp:hlinkClr xmlns:ahyp="http://schemas.microsoft.com/office/drawing/2018/hyperlinkcolor" val="tx"/>
                    </a:ext>
                  </a:extLst>
                </a:hlinkClick>
              </a:rPr>
              <a:t>Report</a:t>
            </a:r>
            <a:r>
              <a:rPr lang="sv-SE" sz="700" dirty="0">
                <a:solidFill>
                  <a:schemeClr val="tx1">
                    <a:lumMod val="75000"/>
                    <a:lumOff val="25000"/>
                  </a:schemeClr>
                </a:solidFill>
                <a:latin typeface="Poppins" panose="00000500000000000000" pitchFamily="2" charset="0"/>
                <a:cs typeface="Poppins" panose="00000500000000000000" pitchFamily="2" charset="0"/>
                <a:hlinkClick r:id="rId48">
                  <a:extLst>
                    <a:ext uri="{A12FA001-AC4F-418D-AE19-62706E023703}">
                      <ahyp:hlinkClr xmlns:ahyp="http://schemas.microsoft.com/office/drawing/2018/hyperlinkcolor" val="tx"/>
                    </a:ext>
                  </a:extLst>
                </a:hlinkClick>
              </a:rPr>
              <a:t> 2024 - Världsnaturfonden WWF</a:t>
            </a: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endParaRPr lang="sv-SE" sz="700" dirty="0">
              <a:solidFill>
                <a:schemeClr val="tx1">
                  <a:lumMod val="75000"/>
                  <a:lumOff val="25000"/>
                </a:schemeClr>
              </a:solidFill>
              <a:latin typeface="Poppins" panose="00000500000000000000" pitchFamily="2" charset="0"/>
              <a:cs typeface="Poppins" panose="00000500000000000000" pitchFamily="2" charset="0"/>
            </a:endParaRPr>
          </a:p>
          <a:p>
            <a:pPr>
              <a:spcBef>
                <a:spcPts val="0"/>
              </a:spcBef>
            </a:pPr>
            <a:r>
              <a:rPr lang="sv-SE" sz="700" b="1" dirty="0">
                <a:solidFill>
                  <a:schemeClr val="tx1">
                    <a:lumMod val="75000"/>
                    <a:lumOff val="25000"/>
                  </a:schemeClr>
                </a:solidFill>
                <a:latin typeface="Poppins" panose="00000500000000000000" pitchFamily="2" charset="0"/>
                <a:ea typeface="Open Sans"/>
                <a:cs typeface="Poppins" panose="00000500000000000000" pitchFamily="2" charset="0"/>
              </a:rPr>
              <a:t>Affärsetik</a:t>
            </a:r>
          </a:p>
          <a:p>
            <a:pPr marL="0" indent="0">
              <a:spcBef>
                <a:spcPts val="0"/>
              </a:spcBef>
              <a:buNone/>
            </a:pPr>
            <a:r>
              <a:rPr lang="sv-SE" sz="700" dirty="0">
                <a:latin typeface="Poppins" panose="00000500000000000000" pitchFamily="2" charset="0"/>
                <a:cs typeface="Poppins" panose="00000500000000000000" pitchFamily="2" charset="0"/>
                <a:hlinkClick r:id="rId49">
                  <a:extLst>
                    <a:ext uri="{A12FA001-AC4F-418D-AE19-62706E023703}">
                      <ahyp:hlinkClr xmlns:ahyp="http://schemas.microsoft.com/office/drawing/2018/hyperlinkcolor" val="tx"/>
                    </a:ext>
                  </a:extLst>
                </a:hlinkClick>
              </a:rPr>
              <a:t>Rättsfallsbank - Institutet Mot Mutor - IMM : Institutet Mot Mutor – IMM</a:t>
            </a:r>
            <a:endParaRPr lang="sv-SE" sz="700" dirty="0">
              <a:latin typeface="Poppins" panose="00000500000000000000" pitchFamily="2" charset="0"/>
              <a:cs typeface="Poppins" panose="00000500000000000000" pitchFamily="2" charset="0"/>
            </a:endParaRPr>
          </a:p>
          <a:p>
            <a:pPr marL="0" indent="0">
              <a:spcBef>
                <a:spcPts val="0"/>
              </a:spcBef>
              <a:buNone/>
            </a:pPr>
            <a:r>
              <a:rPr lang="sv-SE" sz="700" dirty="0">
                <a:latin typeface="Poppins" panose="00000500000000000000" pitchFamily="2" charset="0"/>
                <a:cs typeface="Poppins" panose="00000500000000000000" pitchFamily="2" charset="0"/>
                <a:hlinkClick r:id="rId50">
                  <a:extLst>
                    <a:ext uri="{A12FA001-AC4F-418D-AE19-62706E023703}">
                      <ahyp:hlinkClr xmlns:ahyp="http://schemas.microsoft.com/office/drawing/2018/hyperlinkcolor" val="tx"/>
                    </a:ext>
                  </a:extLst>
                </a:hlinkClick>
              </a:rPr>
              <a:t>Penningtvätt: nationell riskbedömning pekar ut handeln | Finansinspektionen</a:t>
            </a:r>
            <a:endParaRPr lang="sv-SE" sz="700" dirty="0">
              <a:latin typeface="Poppins" panose="00000500000000000000" pitchFamily="2" charset="0"/>
              <a:cs typeface="Poppins" panose="00000500000000000000" pitchFamily="2" charset="0"/>
            </a:endParaRPr>
          </a:p>
          <a:p>
            <a:pPr marL="0" indent="0">
              <a:spcBef>
                <a:spcPts val="0"/>
              </a:spcBef>
              <a:buNone/>
            </a:pPr>
            <a:r>
              <a:rPr lang="sv-SE" sz="700" u="sng" kern="100" dirty="0">
                <a:effectLst/>
                <a:latin typeface="Poppins" panose="00000500000000000000" pitchFamily="2" charset="0"/>
                <a:cs typeface="Poppins" panose="00000500000000000000" pitchFamily="2" charset="0"/>
                <a:hlinkClick r:id="rId51">
                  <a:extLst>
                    <a:ext uri="{A12FA001-AC4F-418D-AE19-62706E023703}">
                      <ahyp:hlinkClr xmlns:ahyp="http://schemas.microsoft.com/office/drawing/2018/hyperlinkcolor" val="tx"/>
                    </a:ext>
                  </a:extLst>
                </a:hlinkClick>
              </a:rPr>
              <a:t>Byggmarknadskommissionen+-+Slutrapport+(2022)</a:t>
            </a:r>
            <a:endParaRPr lang="sv-SE" sz="700" kern="100" dirty="0">
              <a:effectLst/>
              <a:latin typeface="Poppins" panose="00000500000000000000" pitchFamily="2" charset="0"/>
              <a:cs typeface="Poppins" panose="00000500000000000000" pitchFamily="2" charset="0"/>
            </a:endParaRPr>
          </a:p>
          <a:p>
            <a:pPr marL="0" indent="0">
              <a:spcBef>
                <a:spcPts val="0"/>
              </a:spcBef>
              <a:buNone/>
            </a:pPr>
            <a:r>
              <a:rPr lang="en-US" sz="700" dirty="0">
                <a:latin typeface="Poppins" panose="00000500000000000000" pitchFamily="2" charset="0"/>
                <a:cs typeface="Poppins" panose="00000500000000000000" pitchFamily="2" charset="0"/>
                <a:hlinkClick r:id="rId52">
                  <a:extLst>
                    <a:ext uri="{A12FA001-AC4F-418D-AE19-62706E023703}">
                      <ahyp:hlinkClr xmlns:ahyp="http://schemas.microsoft.com/office/drawing/2018/hyperlinkcolor" val="tx"/>
                    </a:ext>
                  </a:extLst>
                </a:hlinkClick>
              </a:rPr>
              <a:t>Environmental Crime in the Age of Climate Change - Public report_5.pdf</a:t>
            </a:r>
            <a:r>
              <a:rPr lang="en-US" sz="700" dirty="0">
                <a:latin typeface="Poppins" panose="00000500000000000000" pitchFamily="2" charset="0"/>
                <a:cs typeface="Poppins" panose="00000500000000000000" pitchFamily="2" charset="0"/>
              </a:rPr>
              <a:t>  Europol</a:t>
            </a:r>
            <a:endParaRPr lang="sv-SE" sz="700" dirty="0">
              <a:latin typeface="Poppins" panose="00000500000000000000" pitchFamily="2" charset="0"/>
              <a:cs typeface="Poppins" panose="00000500000000000000" pitchFamily="2" charset="0"/>
              <a:hlinkClick r:id="" action="ppaction://noaction">
                <a:extLst>
                  <a:ext uri="{A12FA001-AC4F-418D-AE19-62706E023703}">
                    <ahyp:hlinkClr xmlns:ahyp="http://schemas.microsoft.com/office/drawing/2018/hyperlinkcolor" val="tx"/>
                  </a:ext>
                </a:extLst>
              </a:hlinkClick>
            </a:endParaRPr>
          </a:p>
          <a:p>
            <a:pPr marL="0" indent="0">
              <a:spcBef>
                <a:spcPts val="0"/>
              </a:spcBef>
              <a:buNone/>
            </a:pPr>
            <a:r>
              <a:rPr lang="sv-SE" sz="700" dirty="0">
                <a:latin typeface="Poppins" panose="00000500000000000000" pitchFamily="2" charset="0"/>
                <a:cs typeface="Poppins" panose="00000500000000000000" pitchFamily="2" charset="0"/>
                <a:hlinkClick r:id="" action="ppaction://noaction">
                  <a:extLst>
                    <a:ext uri="{A12FA001-AC4F-418D-AE19-62706E023703}">
                      <ahyp:hlinkClr xmlns:ahyp="http://schemas.microsoft.com/office/drawing/2018/hyperlinkcolor" val="tx"/>
                    </a:ext>
                  </a:extLst>
                </a:hlinkClick>
              </a:rPr>
              <a:t>Framträdande-korruptionsrisker-inom-miljö-och-klimat.pdf</a:t>
            </a:r>
            <a:endParaRPr lang="sv-SE" sz="700" dirty="0">
              <a:latin typeface="Poppins" panose="00000500000000000000" pitchFamily="2" charset="0"/>
              <a:cs typeface="Poppins" panose="00000500000000000000" pitchFamily="2" charset="0"/>
            </a:endParaRPr>
          </a:p>
          <a:p>
            <a:pPr marL="0" indent="0">
              <a:spcBef>
                <a:spcPts val="0"/>
              </a:spcBef>
              <a:buNone/>
            </a:pPr>
            <a:r>
              <a:rPr lang="sv-SE" sz="700" dirty="0">
                <a:latin typeface="Poppins" panose="00000500000000000000" pitchFamily="2" charset="0"/>
                <a:cs typeface="Poppins" panose="00000500000000000000" pitchFamily="2" charset="0"/>
                <a:hlinkClick r:id="rId53">
                  <a:extLst>
                    <a:ext uri="{A12FA001-AC4F-418D-AE19-62706E023703}">
                      <ahyp:hlinkClr xmlns:ahyp="http://schemas.microsoft.com/office/drawing/2018/hyperlinkcolor" val="tx"/>
                    </a:ext>
                  </a:extLst>
                </a:hlinkClick>
              </a:rPr>
              <a:t>Avfall på avvägar – Sveriges Natur</a:t>
            </a:r>
            <a:endParaRPr lang="sv-SE" sz="700" dirty="0">
              <a:latin typeface="Poppins" panose="00000500000000000000" pitchFamily="2" charset="0"/>
              <a:cs typeface="Poppins" panose="00000500000000000000" pitchFamily="2" charset="0"/>
            </a:endParaRPr>
          </a:p>
          <a:p>
            <a:pPr marL="0" indent="0">
              <a:spcBef>
                <a:spcPts val="0"/>
              </a:spcBef>
              <a:buNone/>
            </a:pPr>
            <a:r>
              <a:rPr lang="en-US" sz="700" dirty="0">
                <a:latin typeface="Poppins" panose="00000500000000000000" pitchFamily="2" charset="0"/>
                <a:cs typeface="Poppins" panose="00000500000000000000" pitchFamily="2" charset="0"/>
                <a:hlinkClick r:id="rId54">
                  <a:extLst>
                    <a:ext uri="{A12FA001-AC4F-418D-AE19-62706E023703}">
                      <ahyp:hlinkClr xmlns:ahyp="http://schemas.microsoft.com/office/drawing/2018/hyperlinkcolor" val="tx"/>
                    </a:ext>
                  </a:extLst>
                </a:hlinkClick>
              </a:rPr>
              <a:t>EUR 91 million worth of counterfeit and substandard food seized in Europe-wide operation | Europol</a:t>
            </a:r>
            <a:endParaRPr lang="sv-SE" sz="700" dirty="0">
              <a:latin typeface="Poppins" panose="00000500000000000000" pitchFamily="2" charset="0"/>
              <a:cs typeface="Poppins" panose="00000500000000000000" pitchFamily="2" charset="0"/>
            </a:endParaRPr>
          </a:p>
          <a:p>
            <a:pPr marL="0" indent="0">
              <a:spcBef>
                <a:spcPts val="0"/>
              </a:spcBef>
              <a:buNone/>
            </a:pPr>
            <a:r>
              <a:rPr lang="en-US" sz="700" dirty="0">
                <a:latin typeface="Poppins" panose="00000500000000000000" pitchFamily="2" charset="0"/>
                <a:cs typeface="Poppins" panose="00000500000000000000" pitchFamily="2" charset="0"/>
                <a:hlinkClick r:id="rId55">
                  <a:extLst>
                    <a:ext uri="{A12FA001-AC4F-418D-AE19-62706E023703}">
                      <ahyp:hlinkClr xmlns:ahyp="http://schemas.microsoft.com/office/drawing/2018/hyperlinkcolor" val="tx"/>
                    </a:ext>
                  </a:extLst>
                </a:hlinkClick>
              </a:rPr>
              <a:t>Food crime: An often-ignored money laundering typology and a predicate crime – ScienceDirect</a:t>
            </a:r>
            <a:endParaRPr lang="en-US" sz="700" dirty="0">
              <a:latin typeface="Poppins" panose="00000500000000000000" pitchFamily="2" charset="0"/>
              <a:cs typeface="Poppins" panose="00000500000000000000" pitchFamily="2" charset="0"/>
            </a:endParaRPr>
          </a:p>
          <a:p>
            <a:pPr marL="0" indent="0">
              <a:spcBef>
                <a:spcPts val="0"/>
              </a:spcBef>
              <a:buNone/>
            </a:pPr>
            <a:r>
              <a:rPr lang="en-US" sz="700" dirty="0">
                <a:latin typeface="Poppins" panose="00000500000000000000" pitchFamily="2" charset="0"/>
                <a:cs typeface="Poppins" panose="00000500000000000000" pitchFamily="2" charset="0"/>
                <a:hlinkClick r:id="rId56">
                  <a:extLst>
                    <a:ext uri="{A12FA001-AC4F-418D-AE19-62706E023703}">
                      <ahyp:hlinkClr xmlns:ahyp="http://schemas.microsoft.com/office/drawing/2018/hyperlinkcolor" val="tx"/>
                    </a:ext>
                  </a:extLst>
                </a:hlinkClick>
              </a:rPr>
              <a:t>https://www.undp-aciac.org/publications/Transport%20sector%20governance%20PPT.pdf</a:t>
            </a:r>
            <a:r>
              <a:rPr lang="en-US" sz="700" dirty="0">
                <a:latin typeface="Poppins" panose="00000500000000000000" pitchFamily="2" charset="0"/>
                <a:cs typeface="Poppins" panose="00000500000000000000" pitchFamily="2" charset="0"/>
              </a:rPr>
              <a:t> </a:t>
            </a:r>
          </a:p>
          <a:p>
            <a:pPr marL="0" indent="0">
              <a:spcBef>
                <a:spcPts val="0"/>
              </a:spcBef>
              <a:buNone/>
            </a:pPr>
            <a:r>
              <a:rPr lang="en-US" sz="700" dirty="0">
                <a:latin typeface="Poppins" panose="00000500000000000000" pitchFamily="2" charset="0"/>
                <a:cs typeface="Poppins" panose="00000500000000000000" pitchFamily="2" charset="0"/>
                <a:hlinkClick r:id="rId57">
                  <a:extLst>
                    <a:ext uri="{A12FA001-AC4F-418D-AE19-62706E023703}">
                      <ahyp:hlinkClr xmlns:ahyp="http://schemas.microsoft.com/office/drawing/2018/hyperlinkcolor" val="tx"/>
                    </a:ext>
                  </a:extLst>
                </a:hlinkClick>
              </a:rPr>
              <a:t>https://www.upphandlingsmyndigheten.se/riskanalyser/</a:t>
            </a:r>
            <a:r>
              <a:rPr lang="en-US" sz="700" dirty="0">
                <a:latin typeface="Poppins" panose="00000500000000000000" pitchFamily="2" charset="0"/>
                <a:cs typeface="Poppins" panose="00000500000000000000" pitchFamily="2" charset="0"/>
              </a:rPr>
              <a:t> </a:t>
            </a:r>
          </a:p>
          <a:p>
            <a:pPr marL="0" indent="0">
              <a:spcBef>
                <a:spcPts val="0"/>
              </a:spcBef>
              <a:buNone/>
            </a:pPr>
            <a:r>
              <a:rPr lang="en-US" sz="700" dirty="0">
                <a:latin typeface="Poppins" panose="00000500000000000000" pitchFamily="2" charset="0"/>
                <a:cs typeface="Poppins" panose="00000500000000000000" pitchFamily="2" charset="0"/>
                <a:hlinkClick r:id="rId58">
                  <a:extLst>
                    <a:ext uri="{A12FA001-AC4F-418D-AE19-62706E023703}">
                      <ahyp:hlinkClr xmlns:ahyp="http://schemas.microsoft.com/office/drawing/2018/hyperlinkcolor" val="tx"/>
                    </a:ext>
                  </a:extLst>
                </a:hlinkClick>
              </a:rPr>
              <a:t>https://www.diakonia.se/vart-arbete/opinion/naturresurser/</a:t>
            </a:r>
            <a:r>
              <a:rPr lang="en-US" sz="700" dirty="0">
                <a:latin typeface="Poppins" panose="00000500000000000000" pitchFamily="2" charset="0"/>
                <a:cs typeface="Poppins" panose="00000500000000000000" pitchFamily="2" charset="0"/>
              </a:rPr>
              <a:t> </a:t>
            </a:r>
          </a:p>
          <a:p>
            <a:r>
              <a:rPr lang="en-US" sz="700" dirty="0">
                <a:latin typeface="Poppins" panose="00000500000000000000" pitchFamily="2" charset="0"/>
                <a:cs typeface="Poppins" panose="00000500000000000000" pitchFamily="2" charset="0"/>
                <a:hlinkClick r:id="rId59">
                  <a:extLst>
                    <a:ext uri="{A12FA001-AC4F-418D-AE19-62706E023703}">
                      <ahyp:hlinkClr xmlns:ahyp="http://schemas.microsoft.com/office/drawing/2018/hyperlinkcolor" val="tx"/>
                    </a:ext>
                  </a:extLst>
                </a:hlinkClick>
              </a:rPr>
              <a:t>https://www.riksrevisionen.se/download/18.2008b69c18bd0f6ed3f29187/1607954480458/RiR%202020_27%20Anpassad.pdf</a:t>
            </a:r>
            <a:r>
              <a:rPr lang="en-US" sz="700" dirty="0">
                <a:latin typeface="Poppins" panose="00000500000000000000" pitchFamily="2" charset="0"/>
                <a:cs typeface="Poppins" panose="00000500000000000000" pitchFamily="2" charset="0"/>
              </a:rPr>
              <a:t> </a:t>
            </a:r>
          </a:p>
          <a:p>
            <a:r>
              <a:rPr lang="en-US" sz="700" dirty="0">
                <a:latin typeface="Poppins" panose="00000500000000000000" pitchFamily="2" charset="0"/>
                <a:cs typeface="Poppins" panose="00000500000000000000" pitchFamily="2" charset="0"/>
                <a:hlinkClick r:id="rId60">
                  <a:extLst>
                    <a:ext uri="{A12FA001-AC4F-418D-AE19-62706E023703}">
                      <ahyp:hlinkClr xmlns:ahyp="http://schemas.microsoft.com/office/drawing/2018/hyperlinkcolor" val="tx"/>
                    </a:ext>
                  </a:extLst>
                </a:hlinkClick>
              </a:rPr>
              <a:t>https://www.ekobrottsmyndigheten.se/arbetslivskriminalitet/</a:t>
            </a:r>
            <a:r>
              <a:rPr lang="en-US" sz="700" dirty="0">
                <a:latin typeface="Poppins" panose="00000500000000000000" pitchFamily="2" charset="0"/>
                <a:cs typeface="Poppins" panose="00000500000000000000" pitchFamily="2" charset="0"/>
              </a:rPr>
              <a:t> </a:t>
            </a:r>
          </a:p>
          <a:p>
            <a:r>
              <a:rPr lang="en-US" sz="700" dirty="0">
                <a:latin typeface="Poppins" panose="00000500000000000000" pitchFamily="2" charset="0"/>
                <a:cs typeface="Poppins" panose="00000500000000000000" pitchFamily="2" charset="0"/>
                <a:hlinkClick r:id="rId61">
                  <a:extLst>
                    <a:ext uri="{A12FA001-AC4F-418D-AE19-62706E023703}">
                      <ahyp:hlinkClr xmlns:ahyp="http://schemas.microsoft.com/office/drawing/2018/hyperlinkcolor" val="tx"/>
                    </a:ext>
                  </a:extLst>
                </a:hlinkClick>
              </a:rPr>
              <a:t>https://www.svensktnaringsliv.se/regioner/vastra-gotaland/sa-skyddar-vi-transportbranschen-mot-kriminell-infiltration-och-o_1217891.html</a:t>
            </a:r>
            <a:r>
              <a:rPr lang="en-US" sz="700" dirty="0">
                <a:latin typeface="Poppins" panose="00000500000000000000" pitchFamily="2" charset="0"/>
                <a:cs typeface="Poppins" panose="00000500000000000000" pitchFamily="2" charset="0"/>
              </a:rPr>
              <a:t> </a:t>
            </a:r>
          </a:p>
          <a:p>
            <a:r>
              <a:rPr lang="en-US" sz="700" dirty="0">
                <a:latin typeface="Poppins" panose="00000500000000000000" pitchFamily="2" charset="0"/>
                <a:cs typeface="Poppins" panose="00000500000000000000" pitchFamily="2" charset="0"/>
              </a:rPr>
              <a:t>https://www.transparency.org/en/cpi/2023</a:t>
            </a:r>
          </a:p>
          <a:p>
            <a:r>
              <a:rPr lang="sv-SE" sz="700" b="0" dirty="0" err="1">
                <a:latin typeface="Poppins" panose="00000500000000000000" pitchFamily="2" charset="0"/>
                <a:cs typeface="Poppins" panose="00000500000000000000" pitchFamily="2" charset="0"/>
              </a:rPr>
              <a:t>Report</a:t>
            </a:r>
            <a:r>
              <a:rPr lang="sv-SE" sz="700" b="0" dirty="0">
                <a:latin typeface="Poppins" panose="00000500000000000000" pitchFamily="2" charset="0"/>
                <a:cs typeface="Poppins" panose="00000500000000000000" pitchFamily="2" charset="0"/>
              </a:rPr>
              <a:t>: OECD </a:t>
            </a:r>
            <a:r>
              <a:rPr lang="en-US" sz="700" b="0" dirty="0">
                <a:latin typeface="Poppins" panose="00000500000000000000" pitchFamily="2" charset="0"/>
                <a:cs typeface="Poppins" panose="00000500000000000000" pitchFamily="2" charset="0"/>
              </a:rPr>
              <a:t>Global Trade Without Corruption </a:t>
            </a:r>
            <a:r>
              <a:rPr lang="en-US" sz="700" b="0" dirty="0" err="1">
                <a:latin typeface="Poppins" panose="00000500000000000000" pitchFamily="2" charset="0"/>
                <a:cs typeface="Poppins" panose="00000500000000000000" pitchFamily="2" charset="0"/>
              </a:rPr>
              <a:t>FiGhTinG</a:t>
            </a:r>
            <a:r>
              <a:rPr lang="en-US" sz="700" b="0" dirty="0">
                <a:latin typeface="Poppins" panose="00000500000000000000" pitchFamily="2" charset="0"/>
                <a:cs typeface="Poppins" panose="00000500000000000000" pitchFamily="2" charset="0"/>
              </a:rPr>
              <a:t> The hidden Tariff </a:t>
            </a:r>
            <a:r>
              <a:rPr lang="sv-SE" sz="700" dirty="0">
                <a:latin typeface="Poppins" panose="00000500000000000000" pitchFamily="2" charset="0"/>
                <a:cs typeface="Poppins" panose="00000500000000000000" pitchFamily="2" charset="0"/>
                <a:hlinkClick r:id="rId62">
                  <a:extLst>
                    <a:ext uri="{A12FA001-AC4F-418D-AE19-62706E023703}">
                      <ahyp:hlinkClr xmlns:ahyp="http://schemas.microsoft.com/office/drawing/2018/hyperlinkcolor" val="tx"/>
                    </a:ext>
                  </a:extLst>
                </a:hlinkClick>
              </a:rPr>
              <a:t>https://www.oecd.org/content/dam/oecd/en/publications/reports/2017/10/global-trade-without-corruption_g1g7e2ae/9789264279353-en.pdf</a:t>
            </a:r>
            <a:endParaRPr lang="sv-SE" sz="700" dirty="0">
              <a:latin typeface="Poppins" panose="00000500000000000000" pitchFamily="2" charset="0"/>
              <a:cs typeface="Poppins" panose="00000500000000000000" pitchFamily="2" charset="0"/>
            </a:endParaRPr>
          </a:p>
          <a:p>
            <a:r>
              <a:rPr lang="sv-SE" sz="700" b="0" dirty="0">
                <a:latin typeface="Poppins" panose="00000500000000000000" pitchFamily="2" charset="0"/>
                <a:cs typeface="Poppins" panose="00000500000000000000" pitchFamily="2" charset="0"/>
                <a:hlinkClick r:id="rId63">
                  <a:extLst>
                    <a:ext uri="{A12FA001-AC4F-418D-AE19-62706E023703}">
                      <ahyp:hlinkClr xmlns:ahyp="http://schemas.microsoft.com/office/drawing/2018/hyperlinkcolor" val="tx"/>
                    </a:ext>
                  </a:extLst>
                </a:hlinkClick>
              </a:rPr>
              <a:t>https://swedwatch.org/sv/bransch/bristfalligt-kontrollsystem-for-konfliktmineraler/</a:t>
            </a:r>
            <a:endParaRPr lang="sv-SE" sz="700" dirty="0">
              <a:latin typeface="Poppins" panose="00000500000000000000" pitchFamily="2" charset="0"/>
              <a:cs typeface="Poppins" panose="00000500000000000000" pitchFamily="2" charset="0"/>
            </a:endParaRPr>
          </a:p>
          <a:p>
            <a:r>
              <a:rPr lang="sv-SE" sz="700" dirty="0">
                <a:latin typeface="Poppins" panose="00000500000000000000" pitchFamily="2" charset="0"/>
                <a:cs typeface="Poppins" panose="00000500000000000000" pitchFamily="2" charset="0"/>
                <a:hlinkClick r:id="rId64">
                  <a:extLst>
                    <a:ext uri="{A12FA001-AC4F-418D-AE19-62706E023703}">
                      <ahyp:hlinkClr xmlns:ahyp="http://schemas.microsoft.com/office/drawing/2018/hyperlinkcolor" val="tx"/>
                    </a:ext>
                  </a:extLst>
                </a:hlinkClick>
              </a:rPr>
              <a:t>https://www.institutetmotmutor.se/</a:t>
            </a:r>
            <a:endParaRPr lang="sv-SE" sz="700" dirty="0">
              <a:latin typeface="Poppins" panose="00000500000000000000" pitchFamily="2" charset="0"/>
              <a:cs typeface="Poppins" panose="00000500000000000000" pitchFamily="2" charset="0"/>
            </a:endParaRPr>
          </a:p>
          <a:p>
            <a:pPr algn="l"/>
            <a:r>
              <a:rPr lang="sv-SE" sz="700" b="0" dirty="0">
                <a:latin typeface="Poppins" panose="00000500000000000000" pitchFamily="2" charset="0"/>
                <a:cs typeface="Poppins" panose="00000500000000000000" pitchFamily="2" charset="0"/>
                <a:hlinkClick r:id="rId65">
                  <a:extLst>
                    <a:ext uri="{A12FA001-AC4F-418D-AE19-62706E023703}">
                      <ahyp:hlinkClr xmlns:ahyp="http://schemas.microsoft.com/office/drawing/2018/hyperlinkcolor" val="tx"/>
                    </a:ext>
                  </a:extLst>
                </a:hlinkClick>
              </a:rPr>
              <a:t>https://www.ganintegrity.com/country-profiles/china/</a:t>
            </a:r>
            <a:endParaRPr lang="sv-SE" sz="700" b="0" dirty="0">
              <a:latin typeface="Poppins" panose="00000500000000000000" pitchFamily="2" charset="0"/>
              <a:cs typeface="Poppins" panose="00000500000000000000" pitchFamily="2" charset="0"/>
            </a:endParaRPr>
          </a:p>
          <a:p>
            <a:pPr algn="l"/>
            <a:r>
              <a:rPr lang="sv-SE" sz="700" dirty="0">
                <a:latin typeface="Poppins" panose="00000500000000000000" pitchFamily="2" charset="0"/>
                <a:cs typeface="Poppins" panose="00000500000000000000" pitchFamily="2" charset="0"/>
                <a:hlinkClick r:id="rId66">
                  <a:extLst>
                    <a:ext uri="{A12FA001-AC4F-418D-AE19-62706E023703}">
                      <ahyp:hlinkClr xmlns:ahyp="http://schemas.microsoft.com/office/drawing/2018/hyperlinkcolor" val="tx"/>
                    </a:ext>
                  </a:extLst>
                </a:hlinkClick>
              </a:rPr>
              <a:t>https://www.upphandlingsmyndigheten.se</a:t>
            </a:r>
            <a:endParaRPr lang="sv-SE" sz="700" dirty="0">
              <a:latin typeface="Poppins" panose="00000500000000000000" pitchFamily="2" charset="0"/>
              <a:cs typeface="Poppins" panose="00000500000000000000" pitchFamily="2" charset="0"/>
            </a:endParaRPr>
          </a:p>
          <a:p>
            <a:pPr algn="l"/>
            <a:r>
              <a:rPr lang="sv-SE" sz="700" b="0" dirty="0">
                <a:latin typeface="Poppins" panose="00000500000000000000" pitchFamily="2" charset="0"/>
                <a:cs typeface="Poppins" panose="00000500000000000000" pitchFamily="2" charset="0"/>
                <a:hlinkClick r:id="rId67">
                  <a:extLst>
                    <a:ext uri="{A12FA001-AC4F-418D-AE19-62706E023703}">
                      <ahyp:hlinkClr xmlns:ahyp="http://schemas.microsoft.com/office/drawing/2018/hyperlinkcolor" val="tx"/>
                    </a:ext>
                  </a:extLst>
                </a:hlinkClick>
              </a:rPr>
              <a:t>https://www.aktuellhallbarhet.se/social-hallbarhet/antikorruption/lakemedelsindustrin-pekas-ut-for-korruption</a:t>
            </a:r>
            <a:endParaRPr lang="sv-SE" sz="700" b="0" dirty="0">
              <a:latin typeface="Poppins" panose="00000500000000000000" pitchFamily="2" charset="0"/>
              <a:cs typeface="Poppins" panose="00000500000000000000" pitchFamily="2" charset="0"/>
            </a:endParaRPr>
          </a:p>
          <a:p>
            <a:r>
              <a:rPr lang="sv-SE" sz="700" dirty="0">
                <a:latin typeface="Poppins" panose="00000500000000000000" pitchFamily="2" charset="0"/>
                <a:cs typeface="Poppins" panose="00000500000000000000" pitchFamily="2" charset="0"/>
                <a:hlinkClick r:id="rId68">
                  <a:extLst>
                    <a:ext uri="{A12FA001-AC4F-418D-AE19-62706E023703}">
                      <ahyp:hlinkClr xmlns:ahyp="http://schemas.microsoft.com/office/drawing/2018/hyperlinkcolor" val="tx"/>
                    </a:ext>
                  </a:extLst>
                </a:hlinkClick>
              </a:rPr>
              <a:t>https://hir.harvard.edu/uncovering-the-secrets-of-the-global-food-industry/</a:t>
            </a:r>
            <a:endParaRPr lang="sv-SE" sz="700" dirty="0">
              <a:latin typeface="Poppins" panose="00000500000000000000" pitchFamily="2" charset="0"/>
              <a:cs typeface="Poppins" panose="00000500000000000000" pitchFamily="2" charset="0"/>
            </a:endParaRPr>
          </a:p>
          <a:p>
            <a:r>
              <a:rPr lang="sv-SE" sz="700" dirty="0">
                <a:latin typeface="Poppins" panose="00000500000000000000" pitchFamily="2" charset="0"/>
                <a:cs typeface="Poppins" panose="00000500000000000000" pitchFamily="2" charset="0"/>
                <a:hlinkClick r:id="rId69">
                  <a:extLst>
                    <a:ext uri="{A12FA001-AC4F-418D-AE19-62706E023703}">
                      <ahyp:hlinkClr xmlns:ahyp="http://schemas.microsoft.com/office/drawing/2018/hyperlinkcolor" val="tx"/>
                    </a:ext>
                  </a:extLst>
                </a:hlinkClick>
              </a:rPr>
              <a:t>https://www.dagenssamhalle.se/samhalle-och-valfard/sjukvard/miljonfloden-fran-lakemedelsbolag-till-lakare/</a:t>
            </a:r>
            <a:endParaRPr lang="sv-SE" sz="700" dirty="0">
              <a:latin typeface="Poppins" panose="00000500000000000000" pitchFamily="2" charset="0"/>
              <a:cs typeface="Poppins" panose="00000500000000000000" pitchFamily="2" charset="0"/>
            </a:endParaRPr>
          </a:p>
          <a:p>
            <a:endParaRPr lang="sv-SE" sz="700" dirty="0">
              <a:latin typeface="Poppins" panose="00000500000000000000" pitchFamily="2" charset="0"/>
              <a:cs typeface="Poppins" panose="00000500000000000000" pitchFamily="2" charset="0"/>
            </a:endParaRPr>
          </a:p>
          <a:p>
            <a:pPr algn="l"/>
            <a:endParaRPr lang="sv-SE" sz="700" dirty="0">
              <a:latin typeface="Poppins" panose="00000500000000000000" pitchFamily="2" charset="0"/>
              <a:cs typeface="Poppins" panose="00000500000000000000" pitchFamily="2" charset="0"/>
            </a:endParaRPr>
          </a:p>
          <a:p>
            <a:pPr algn="l"/>
            <a:endParaRPr lang="sv-SE" sz="700" b="0" dirty="0">
              <a:latin typeface="Poppins" panose="00000500000000000000" pitchFamily="2" charset="0"/>
              <a:cs typeface="Poppins" panose="00000500000000000000" pitchFamily="2" charset="0"/>
            </a:endParaRPr>
          </a:p>
          <a:p>
            <a:endParaRPr lang="sv-SE" sz="700" dirty="0">
              <a:latin typeface="Poppins" panose="00000500000000000000" pitchFamily="2" charset="0"/>
              <a:cs typeface="Poppins" panose="00000500000000000000" pitchFamily="2" charset="0"/>
            </a:endParaRPr>
          </a:p>
          <a:p>
            <a:endParaRPr lang="en-US" sz="700" dirty="0">
              <a:solidFill>
                <a:schemeClr val="tx1">
                  <a:lumMod val="75000"/>
                  <a:lumOff val="25000"/>
                </a:schemeClr>
              </a:solidFill>
              <a:latin typeface="Poppins" panose="00000500000000000000" pitchFamily="2" charset="0"/>
              <a:cs typeface="Poppins" panose="00000500000000000000" pitchFamily="2" charset="0"/>
            </a:endParaRPr>
          </a:p>
          <a:p>
            <a:endParaRPr lang="en-US" sz="700" dirty="0">
              <a:solidFill>
                <a:schemeClr val="tx1">
                  <a:lumMod val="75000"/>
                  <a:lumOff val="25000"/>
                </a:schemeClr>
              </a:solidFill>
              <a:latin typeface="Poppins" panose="00000500000000000000" pitchFamily="2" charset="0"/>
              <a:cs typeface="Poppins" panose="00000500000000000000" pitchFamily="2" charset="0"/>
            </a:endParaRPr>
          </a:p>
          <a:p>
            <a:endParaRPr lang="en-US" sz="700" dirty="0">
              <a:solidFill>
                <a:schemeClr val="tx1">
                  <a:lumMod val="75000"/>
                  <a:lumOff val="25000"/>
                </a:schemeClr>
              </a:solidFill>
              <a:latin typeface="Poppins" panose="00000500000000000000" pitchFamily="2" charset="0"/>
              <a:cs typeface="Poppins" panose="00000500000000000000" pitchFamily="2" charset="0"/>
            </a:endParaRPr>
          </a:p>
        </p:txBody>
      </p:sp>
      <p:sp>
        <p:nvSpPr>
          <p:cNvPr id="7" name="textruta 6">
            <a:extLst>
              <a:ext uri="{FF2B5EF4-FFF2-40B4-BE49-F238E27FC236}">
                <a16:creationId xmlns:a16="http://schemas.microsoft.com/office/drawing/2014/main" id="{8C214E0E-F15A-AE4D-FB35-CBBFC40A2CEA}"/>
              </a:ext>
            </a:extLst>
          </p:cNvPr>
          <p:cNvSpPr txBox="1"/>
          <p:nvPr/>
        </p:nvSpPr>
        <p:spPr>
          <a:xfrm>
            <a:off x="291646" y="206767"/>
            <a:ext cx="6096000" cy="369332"/>
          </a:xfrm>
          <a:prstGeom prst="rect">
            <a:avLst/>
          </a:prstGeom>
          <a:noFill/>
        </p:spPr>
        <p:txBody>
          <a:bodyPr wrap="square">
            <a:spAutoFit/>
          </a:bodyPr>
          <a:lstStyle/>
          <a:p>
            <a:pPr>
              <a:spcBef>
                <a:spcPts val="0"/>
              </a:spcBef>
            </a:pPr>
            <a:r>
              <a:rPr lang="sv-SE" sz="1800" b="1">
                <a:solidFill>
                  <a:schemeClr val="accent1"/>
                </a:solidFill>
                <a:latin typeface="Poppins" panose="00000500000000000000" pitchFamily="2" charset="0"/>
                <a:cs typeface="Poppins" panose="00000500000000000000" pitchFamily="2" charset="0"/>
              </a:rPr>
              <a:t>Källor</a:t>
            </a:r>
          </a:p>
        </p:txBody>
      </p:sp>
    </p:spTree>
    <p:extLst>
      <p:ext uri="{BB962C8B-B14F-4D97-AF65-F5344CB8AC3E}">
        <p14:creationId xmlns:p14="http://schemas.microsoft.com/office/powerpoint/2010/main" val="36476658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67ACD-66FE-760C-C63B-5DF9E85D2D54}"/>
            </a:ext>
          </a:extLst>
        </p:cNvPr>
        <p:cNvGrpSpPr/>
        <p:nvPr/>
      </p:nvGrpSpPr>
      <p:grpSpPr>
        <a:xfrm>
          <a:off x="0" y="0"/>
          <a:ext cx="0" cy="0"/>
          <a:chOff x="0" y="0"/>
          <a:chExt cx="0" cy="0"/>
        </a:xfrm>
      </p:grpSpPr>
      <p:sp>
        <p:nvSpPr>
          <p:cNvPr id="139" name="Rektangel 138">
            <a:extLst>
              <a:ext uri="{FF2B5EF4-FFF2-40B4-BE49-F238E27FC236}">
                <a16:creationId xmlns:a16="http://schemas.microsoft.com/office/drawing/2014/main" id="{12D43B34-09F6-6F03-DD5C-34E7B8DDD717}"/>
              </a:ext>
            </a:extLst>
          </p:cNvPr>
          <p:cNvSpPr/>
          <p:nvPr/>
        </p:nvSpPr>
        <p:spPr>
          <a:xfrm>
            <a:off x="144581" y="5247215"/>
            <a:ext cx="3429974" cy="1470160"/>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ektangel 1">
            <a:extLst>
              <a:ext uri="{FF2B5EF4-FFF2-40B4-BE49-F238E27FC236}">
                <a16:creationId xmlns:a16="http://schemas.microsoft.com/office/drawing/2014/main" id="{3F8868F2-8D9C-EAD2-9D1A-86231AB99D1E}"/>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EBE7D6AA-5BEB-0DEB-59A4-A8B086938892}"/>
              </a:ext>
            </a:extLst>
          </p:cNvPr>
          <p:cNvSpPr/>
          <p:nvPr/>
        </p:nvSpPr>
        <p:spPr>
          <a:xfrm>
            <a:off x="144586" y="1948700"/>
            <a:ext cx="996697" cy="273857"/>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9A461A44-AFF5-5853-EDE1-AFBD2F8441A1}"/>
              </a:ext>
            </a:extLst>
          </p:cNvPr>
          <p:cNvSpPr/>
          <p:nvPr/>
        </p:nvSpPr>
        <p:spPr>
          <a:xfrm>
            <a:off x="1385765" y="1948700"/>
            <a:ext cx="996697" cy="273857"/>
          </a:xfrm>
          <a:prstGeom prst="roundRect">
            <a:avLst/>
          </a:prstGeom>
          <a:gradFill>
            <a:gsLst>
              <a:gs pos="21000">
                <a:schemeClr val="accent4">
                  <a:lumMod val="25000"/>
                </a:schemeClr>
              </a:gs>
              <a:gs pos="81000">
                <a:schemeClr val="accent4">
                  <a:lumMod val="75000"/>
                </a:schemeClr>
              </a:gs>
              <a:gs pos="77000">
                <a:schemeClr val="accent2">
                  <a:lumMod val="75000"/>
                </a:schemeClr>
              </a:gs>
              <a:gs pos="53000">
                <a:srgbClr val="4D6071"/>
              </a:gs>
              <a:gs pos="50000">
                <a:schemeClr val="accent5">
                  <a:lumMod val="75000"/>
                </a:schemeClr>
              </a:gs>
              <a:gs pos="27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Energi</a:t>
            </a:r>
          </a:p>
        </p:txBody>
      </p:sp>
      <p:sp>
        <p:nvSpPr>
          <p:cNvPr id="7" name="Rektangel: rundade hörn 6">
            <a:extLst>
              <a:ext uri="{FF2B5EF4-FFF2-40B4-BE49-F238E27FC236}">
                <a16:creationId xmlns:a16="http://schemas.microsoft.com/office/drawing/2014/main" id="{56CB250E-0B66-9D31-35B2-BBE50341ED33}"/>
              </a:ext>
            </a:extLst>
          </p:cNvPr>
          <p:cNvSpPr/>
          <p:nvPr/>
        </p:nvSpPr>
        <p:spPr>
          <a:xfrm>
            <a:off x="2592089" y="1948700"/>
            <a:ext cx="996697" cy="273857"/>
          </a:xfrm>
          <a:prstGeom prst="roundRect">
            <a:avLst/>
          </a:prstGeom>
          <a:gradFill>
            <a:gsLst>
              <a:gs pos="50000">
                <a:schemeClr val="accent5">
                  <a:lumMod val="75000"/>
                </a:schemeClr>
              </a:gs>
              <a:gs pos="51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BD19F233-FE46-D779-36C1-488312882CDB}"/>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Fleet</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managment</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 name="Rektangel: rundade hörn 8">
            <a:extLst>
              <a:ext uri="{FF2B5EF4-FFF2-40B4-BE49-F238E27FC236}">
                <a16:creationId xmlns:a16="http://schemas.microsoft.com/office/drawing/2014/main" id="{3CA8AFEF-A9D3-ABA6-B14D-E83F47A70509}"/>
              </a:ext>
            </a:extLst>
          </p:cNvPr>
          <p:cNvSpPr/>
          <p:nvPr/>
        </p:nvSpPr>
        <p:spPr>
          <a:xfrm>
            <a:off x="5024755" y="1947356"/>
            <a:ext cx="996697" cy="280702"/>
          </a:xfrm>
          <a:prstGeom prst="roundRect">
            <a:avLst/>
          </a:prstGeom>
          <a:gradFill>
            <a:gsLst>
              <a:gs pos="50000">
                <a:schemeClr val="accent5">
                  <a:lumMod val="75000"/>
                </a:schemeClr>
              </a:gs>
              <a:gs pos="51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2142379D-43CE-CFF3-B365-4EB195934CA2}"/>
              </a:ext>
            </a:extLst>
          </p:cNvPr>
          <p:cNvSpPr/>
          <p:nvPr/>
        </p:nvSpPr>
        <p:spPr>
          <a:xfrm>
            <a:off x="6230637" y="1948700"/>
            <a:ext cx="996697" cy="280702"/>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55BE883F-0864-135D-9B18-752813DCD0D4}"/>
              </a:ext>
            </a:extLst>
          </p:cNvPr>
          <p:cNvSpPr/>
          <p:nvPr/>
        </p:nvSpPr>
        <p:spPr>
          <a:xfrm>
            <a:off x="7462208" y="1947356"/>
            <a:ext cx="996697" cy="282046"/>
          </a:xfrm>
          <a:prstGeom prst="roundRect">
            <a:avLst/>
          </a:prstGeom>
          <a:gradFill>
            <a:gsLst>
              <a:gs pos="44000">
                <a:schemeClr val="accent3">
                  <a:lumMod val="50000"/>
                </a:schemeClr>
              </a:gs>
              <a:gs pos="72000">
                <a:schemeClr val="accent3">
                  <a:lumMod val="50000"/>
                </a:schemeClr>
              </a:gs>
              <a:gs pos="42000">
                <a:srgbClr val="55768A"/>
              </a:gs>
              <a:gs pos="75000">
                <a:schemeClr val="accent5">
                  <a:lumMod val="75000"/>
                </a:schemeClr>
              </a:gs>
              <a:gs pos="35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Diabetesspecifika förbrukningsvaror</a:t>
            </a:r>
          </a:p>
        </p:txBody>
      </p:sp>
      <p:sp>
        <p:nvSpPr>
          <p:cNvPr id="12" name="Rektangel: rundade hörn 11">
            <a:extLst>
              <a:ext uri="{FF2B5EF4-FFF2-40B4-BE49-F238E27FC236}">
                <a16:creationId xmlns:a16="http://schemas.microsoft.com/office/drawing/2014/main" id="{0C8B653D-4C8D-8D6C-B7D4-83970396970C}"/>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HR</a:t>
            </a:r>
          </a:p>
        </p:txBody>
      </p:sp>
      <p:sp>
        <p:nvSpPr>
          <p:cNvPr id="13" name="Rektangel: rundade hörn 12">
            <a:extLst>
              <a:ext uri="{FF2B5EF4-FFF2-40B4-BE49-F238E27FC236}">
                <a16:creationId xmlns:a16="http://schemas.microsoft.com/office/drawing/2014/main" id="{161044C8-FA78-EEB1-3AB7-823EACC25858}"/>
              </a:ext>
            </a:extLst>
          </p:cNvPr>
          <p:cNvSpPr/>
          <p:nvPr/>
        </p:nvSpPr>
        <p:spPr>
          <a:xfrm>
            <a:off x="1385765" y="2276649"/>
            <a:ext cx="996697" cy="271442"/>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67F2582E-AD06-9CAF-825A-5AC098799EEA}"/>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17A2FAEE-192E-3A75-6458-69199F3E860E}"/>
              </a:ext>
            </a:extLst>
          </p:cNvPr>
          <p:cNvSpPr/>
          <p:nvPr/>
        </p:nvSpPr>
        <p:spPr>
          <a:xfrm>
            <a:off x="3833268" y="2274234"/>
            <a:ext cx="996697" cy="273284"/>
          </a:xfrm>
          <a:prstGeom prst="roundRect">
            <a:avLst/>
          </a:prstGeom>
          <a:gradFill>
            <a:gsLst>
              <a:gs pos="23000">
                <a:schemeClr val="accent4">
                  <a:lumMod val="25000"/>
                </a:schemeClr>
              </a:gs>
              <a:gs pos="49000">
                <a:schemeClr val="accent4">
                  <a:lumMod val="75000"/>
                </a:schemeClr>
              </a:gs>
              <a:gs pos="25000">
                <a:schemeClr val="accent4">
                  <a:lumMod val="75000"/>
                </a:schemeClr>
              </a:gs>
              <a:gs pos="73750">
                <a:schemeClr val="accent5">
                  <a:lumMod val="75000"/>
                </a:schemeClr>
              </a:gs>
              <a:gs pos="53000">
                <a:schemeClr val="accent5">
                  <a:lumMod val="75000"/>
                </a:schemeClr>
              </a:gs>
              <a:gs pos="76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Personbilar</a:t>
            </a:r>
          </a:p>
        </p:txBody>
      </p:sp>
      <p:sp>
        <p:nvSpPr>
          <p:cNvPr id="17" name="Rektangel: rundade hörn 16">
            <a:extLst>
              <a:ext uri="{FF2B5EF4-FFF2-40B4-BE49-F238E27FC236}">
                <a16:creationId xmlns:a16="http://schemas.microsoft.com/office/drawing/2014/main" id="{4DB15640-0A19-4849-E74E-AA1E2D08CF64}"/>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Outsourcing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19" name="Rektangel: rundade hörn 18">
            <a:extLst>
              <a:ext uri="{FF2B5EF4-FFF2-40B4-BE49-F238E27FC236}">
                <a16:creationId xmlns:a16="http://schemas.microsoft.com/office/drawing/2014/main" id="{B8E7D3F5-B7F2-34AE-5353-033F3ABD3E47}"/>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FD2F5E9D-79EE-EAE8-9141-C1C374EF3721}"/>
              </a:ext>
            </a:extLst>
          </p:cNvPr>
          <p:cNvSpPr/>
          <p:nvPr/>
        </p:nvSpPr>
        <p:spPr>
          <a:xfrm>
            <a:off x="1385764" y="2603580"/>
            <a:ext cx="996697" cy="271443"/>
          </a:xfrm>
          <a:prstGeom prst="roundRect">
            <a:avLst/>
          </a:prstGeom>
          <a:gradFill>
            <a:gsLst>
              <a:gs pos="49000">
                <a:schemeClr val="accent4">
                  <a:lumMod val="75000"/>
                </a:schemeClr>
              </a:gs>
              <a:gs pos="52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D469949A-FC16-AFCD-81A4-73CD38C63D69}"/>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IT- Mjukvara </a:t>
            </a:r>
            <a:r>
              <a:rPr kumimoji="0" lang="sv-SE" sz="650" b="0" i="0" u="none" strike="noStrike" kern="1200" cap="none" spc="0" normalizeH="0" baseline="0" noProof="0" err="1">
                <a:ln>
                  <a:noFill/>
                </a:ln>
                <a:solidFill>
                  <a:schemeClr val="tx1">
                    <a:lumMod val="65000"/>
                    <a:lumOff val="35000"/>
                  </a:schemeClr>
                </a:solidFill>
                <a:effectLst/>
                <a:uLnTx/>
                <a:uFillTx/>
                <a:latin typeface="Poppins" panose="00000500000000000000" pitchFamily="2" charset="0"/>
                <a:cs typeface="Poppins" panose="00000500000000000000" pitchFamily="2" charset="0"/>
              </a:rPr>
              <a:t>vårdrel</a:t>
            </a:r>
            <a:r>
              <a:rPr lang="sv-SE" sz="650" err="1">
                <a:solidFill>
                  <a:schemeClr val="tx1">
                    <a:lumMod val="65000"/>
                    <a:lumOff val="35000"/>
                  </a:schemeClr>
                </a:solidFill>
                <a:latin typeface="Poppins" panose="00000500000000000000" pitchFamily="2" charset="0"/>
                <a:cs typeface="Poppins" panose="00000500000000000000" pitchFamily="2" charset="0"/>
              </a:rPr>
              <a:t>aterad</a:t>
            </a: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 E-hälsa</a:t>
            </a:r>
          </a:p>
        </p:txBody>
      </p:sp>
      <p:sp>
        <p:nvSpPr>
          <p:cNvPr id="24" name="Rektangel: rundade hörn 23">
            <a:extLst>
              <a:ext uri="{FF2B5EF4-FFF2-40B4-BE49-F238E27FC236}">
                <a16:creationId xmlns:a16="http://schemas.microsoft.com/office/drawing/2014/main" id="{2E7E3081-451E-D682-CE7F-79998BDE8536}"/>
              </a:ext>
            </a:extLst>
          </p:cNvPr>
          <p:cNvSpPr/>
          <p:nvPr/>
        </p:nvSpPr>
        <p:spPr>
          <a:xfrm>
            <a:off x="7462208" y="2604161"/>
            <a:ext cx="996697" cy="276280"/>
          </a:xfrm>
          <a:prstGeom prst="roundRect">
            <a:avLst/>
          </a:prstGeom>
          <a:gradFill>
            <a:gsLst>
              <a:gs pos="82000">
                <a:schemeClr val="accent2">
                  <a:lumMod val="75000"/>
                </a:schemeClr>
              </a:gs>
              <a:gs pos="62000">
                <a:schemeClr val="accent2">
                  <a:lumMod val="75000"/>
                </a:schemeClr>
              </a:gs>
              <a:gs pos="84000">
                <a:schemeClr val="accent3">
                  <a:lumMod val="50000"/>
                </a:schemeClr>
              </a:gs>
              <a:gs pos="38000">
                <a:schemeClr val="accent4">
                  <a:lumMod val="75000"/>
                </a:schemeClr>
              </a:gs>
              <a:gs pos="4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B64EBDAC-23CB-8C82-5F29-214AA0E55F76}"/>
              </a:ext>
            </a:extLst>
          </p:cNvPr>
          <p:cNvSpPr/>
          <p:nvPr/>
        </p:nvSpPr>
        <p:spPr>
          <a:xfrm>
            <a:off x="144585" y="2935211"/>
            <a:ext cx="996697" cy="271443"/>
          </a:xfrm>
          <a:prstGeom prst="roundRect">
            <a:avLst/>
          </a:prstGeom>
          <a:gradFill flip="none" rotWithShape="1">
            <a:gsLst>
              <a:gs pos="28000">
                <a:schemeClr val="accent4">
                  <a:lumMod val="25000"/>
                </a:schemeClr>
              </a:gs>
              <a:gs pos="71000">
                <a:schemeClr val="accent4">
                  <a:lumMod val="75000"/>
                </a:schemeClr>
              </a:gs>
              <a:gs pos="65000">
                <a:schemeClr val="accent2">
                  <a:lumMod val="75000"/>
                </a:schemeClr>
              </a:gs>
              <a:gs pos="33000">
                <a:schemeClr val="accent2">
                  <a:lumMod val="7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F65E8780-510B-917D-3CB7-FE61FCA8CCB3}"/>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D8A0B52F-B130-705A-5A59-B928C4946C25}"/>
              </a:ext>
            </a:extLst>
          </p:cNvPr>
          <p:cNvSpPr/>
          <p:nvPr/>
        </p:nvSpPr>
        <p:spPr>
          <a:xfrm>
            <a:off x="3833267" y="2941083"/>
            <a:ext cx="996697" cy="273857"/>
          </a:xfrm>
          <a:prstGeom prst="roundRect">
            <a:avLst/>
          </a:prstGeom>
          <a:gradFill>
            <a:gsLst>
              <a:gs pos="79000">
                <a:schemeClr val="accent2">
                  <a:lumMod val="75000"/>
                </a:schemeClr>
              </a:gs>
              <a:gs pos="57000">
                <a:schemeClr val="accent2">
                  <a:lumMod val="75000"/>
                </a:schemeClr>
              </a:gs>
              <a:gs pos="79000">
                <a:schemeClr val="accent3">
                  <a:lumMod val="50000"/>
                </a:schemeClr>
              </a:gs>
              <a:gs pos="25000">
                <a:schemeClr val="accent4">
                  <a:lumMod val="25000"/>
                </a:schemeClr>
              </a:gs>
              <a:gs pos="29000">
                <a:schemeClr val="accent2">
                  <a:lumMod val="75000"/>
                </a:schemeClr>
              </a:gs>
              <a:gs pos="55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2B18D14B-6B08-4288-1777-AB8C08D3E32E}"/>
              </a:ext>
            </a:extLst>
          </p:cNvPr>
          <p:cNvSpPr/>
          <p:nvPr/>
        </p:nvSpPr>
        <p:spPr>
          <a:xfrm>
            <a:off x="5024754" y="2941083"/>
            <a:ext cx="996697" cy="261447"/>
          </a:xfrm>
          <a:prstGeom prst="roundRect">
            <a:avLst/>
          </a:prstGeom>
          <a:gradFill>
            <a:gsLst>
              <a:gs pos="50000">
                <a:schemeClr val="accent5">
                  <a:lumMod val="75000"/>
                </a:schemeClr>
              </a:gs>
              <a:gs pos="51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6EF5519E-BEE5-A50F-8DFE-D99605545499}"/>
              </a:ext>
            </a:extLst>
          </p:cNvPr>
          <p:cNvSpPr/>
          <p:nvPr/>
        </p:nvSpPr>
        <p:spPr>
          <a:xfrm>
            <a:off x="2577859" y="3261882"/>
            <a:ext cx="996697" cy="273857"/>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IT Arbetsplats</a:t>
            </a:r>
          </a:p>
        </p:txBody>
      </p:sp>
      <p:sp>
        <p:nvSpPr>
          <p:cNvPr id="30" name="Rektangel: rundade hörn 29">
            <a:extLst>
              <a:ext uri="{FF2B5EF4-FFF2-40B4-BE49-F238E27FC236}">
                <a16:creationId xmlns:a16="http://schemas.microsoft.com/office/drawing/2014/main" id="{67A144BA-92D1-615B-7F73-E5EC0C8F0EAB}"/>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55A64B7C-E6EC-0C6F-94D6-B9217001C70B}"/>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26092DE6-E69E-CA73-D3F3-C20EAAD8F3F7}"/>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1E4AE794-78BA-F08D-094C-6C21DEBF3B76}"/>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4" name="Rektangel: rundade hörn 33">
            <a:extLst>
              <a:ext uri="{FF2B5EF4-FFF2-40B4-BE49-F238E27FC236}">
                <a16:creationId xmlns:a16="http://schemas.microsoft.com/office/drawing/2014/main" id="{B370A498-EE73-A27A-4F67-EAA4C31FCB02}"/>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Fastighet</a:t>
            </a:r>
          </a:p>
        </p:txBody>
      </p:sp>
      <p:sp>
        <p:nvSpPr>
          <p:cNvPr id="35" name="Likbent triangel 34">
            <a:extLst>
              <a:ext uri="{FF2B5EF4-FFF2-40B4-BE49-F238E27FC236}">
                <a16:creationId xmlns:a16="http://schemas.microsoft.com/office/drawing/2014/main" id="{32F2CF25-B3B7-F6E2-E58D-977E617F9ECF}"/>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6" name="Rektangel: rundade hörn 35">
            <a:extLst>
              <a:ext uri="{FF2B5EF4-FFF2-40B4-BE49-F238E27FC236}">
                <a16:creationId xmlns:a16="http://schemas.microsoft.com/office/drawing/2014/main" id="{30B84DEE-CD32-9F9F-72CE-93C0B4916D53}"/>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37" name="Likbent triangel 36">
            <a:extLst>
              <a:ext uri="{FF2B5EF4-FFF2-40B4-BE49-F238E27FC236}">
                <a16:creationId xmlns:a16="http://schemas.microsoft.com/office/drawing/2014/main" id="{22F06A59-DEC4-E8C6-C009-6D676E16631A}"/>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8" name="Rektangel: rundade hörn 37">
            <a:extLst>
              <a:ext uri="{FF2B5EF4-FFF2-40B4-BE49-F238E27FC236}">
                <a16:creationId xmlns:a16="http://schemas.microsoft.com/office/drawing/2014/main" id="{64996D3F-0DC4-9FE5-A8F5-BF6454D61AA2}"/>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Fordon</a:t>
            </a:r>
          </a:p>
        </p:txBody>
      </p:sp>
      <p:sp>
        <p:nvSpPr>
          <p:cNvPr id="39" name="Likbent triangel 38">
            <a:extLst>
              <a:ext uri="{FF2B5EF4-FFF2-40B4-BE49-F238E27FC236}">
                <a16:creationId xmlns:a16="http://schemas.microsoft.com/office/drawing/2014/main" id="{4D315825-ECD9-C71F-298E-823CF0DEC0CA}"/>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0" name="Rektangel: rundade hörn 39">
            <a:extLst>
              <a:ext uri="{FF2B5EF4-FFF2-40B4-BE49-F238E27FC236}">
                <a16:creationId xmlns:a16="http://schemas.microsoft.com/office/drawing/2014/main" id="{99465E9B-764F-E851-1E64-07A376A29988}"/>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Transporter</a:t>
            </a:r>
          </a:p>
        </p:txBody>
      </p:sp>
      <p:sp>
        <p:nvSpPr>
          <p:cNvPr id="41" name="Likbent triangel 40">
            <a:extLst>
              <a:ext uri="{FF2B5EF4-FFF2-40B4-BE49-F238E27FC236}">
                <a16:creationId xmlns:a16="http://schemas.microsoft.com/office/drawing/2014/main" id="{3E891849-0DDB-1DE5-6EDD-E27853408088}"/>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2" name="Rektangel: rundade hörn 41">
            <a:extLst>
              <a:ext uri="{FF2B5EF4-FFF2-40B4-BE49-F238E27FC236}">
                <a16:creationId xmlns:a16="http://schemas.microsoft.com/office/drawing/2014/main" id="{F56EF52D-743D-1DD9-1D89-4AC5F5400930}"/>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BF7C64C4-AD3F-7C04-008D-B029197900EE}"/>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4" name="Rektangel: rundade hörn 43">
            <a:extLst>
              <a:ext uri="{FF2B5EF4-FFF2-40B4-BE49-F238E27FC236}">
                <a16:creationId xmlns:a16="http://schemas.microsoft.com/office/drawing/2014/main" id="{A69B674F-5163-AB6B-E6C2-054476E32F70}"/>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F16D4D5C-4D12-0F51-0001-7ACF23D2CE14}"/>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6" name="Rektangel: rundade hörn 45">
            <a:extLst>
              <a:ext uri="{FF2B5EF4-FFF2-40B4-BE49-F238E27FC236}">
                <a16:creationId xmlns:a16="http://schemas.microsoft.com/office/drawing/2014/main" id="{ABB2F413-4509-00DC-7181-41A83D6ADB06}"/>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3E8B530D-BD6F-2A52-596A-C98FB97F3FE5}"/>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8" name="Rektangel: rundade hörn 47">
            <a:extLst>
              <a:ext uri="{FF2B5EF4-FFF2-40B4-BE49-F238E27FC236}">
                <a16:creationId xmlns:a16="http://schemas.microsoft.com/office/drawing/2014/main" id="{2850E12F-CCD3-5613-0FCB-1980EF522735}"/>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E1621A45-4D58-8453-442E-06F3784C2393}"/>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0" name="Rektangel: rundade hörn 49">
            <a:extLst>
              <a:ext uri="{FF2B5EF4-FFF2-40B4-BE49-F238E27FC236}">
                <a16:creationId xmlns:a16="http://schemas.microsoft.com/office/drawing/2014/main" id="{56024D3D-822D-B6B5-2856-3EC4CA5A23DD}"/>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7394BD1A-6F63-336B-55E7-BB8B34D45FE0}"/>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2" name="Rektangel: rundade hörn 51">
            <a:extLst>
              <a:ext uri="{FF2B5EF4-FFF2-40B4-BE49-F238E27FC236}">
                <a16:creationId xmlns:a16="http://schemas.microsoft.com/office/drawing/2014/main" id="{26A622DF-0B13-0959-A6BC-471270E7C573}"/>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Dosdispensering</a:t>
            </a:r>
          </a:p>
        </p:txBody>
      </p:sp>
      <p:sp>
        <p:nvSpPr>
          <p:cNvPr id="54" name="Rektangel: rundade hörn 53">
            <a:extLst>
              <a:ext uri="{FF2B5EF4-FFF2-40B4-BE49-F238E27FC236}">
                <a16:creationId xmlns:a16="http://schemas.microsoft.com/office/drawing/2014/main" id="{68D0AD03-2B65-CE79-98EE-7F18F5EC638F}"/>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Läkemedels-försörjning sjukhus</a:t>
            </a:r>
          </a:p>
        </p:txBody>
      </p:sp>
      <p:sp>
        <p:nvSpPr>
          <p:cNvPr id="56" name="Rektangel: rundade hörn 55">
            <a:extLst>
              <a:ext uri="{FF2B5EF4-FFF2-40B4-BE49-F238E27FC236}">
                <a16:creationId xmlns:a16="http://schemas.microsoft.com/office/drawing/2014/main" id="{32B387DE-455C-1EB6-D76B-31A38E7E55D0}"/>
              </a:ext>
            </a:extLst>
          </p:cNvPr>
          <p:cNvSpPr/>
          <p:nvPr/>
        </p:nvSpPr>
        <p:spPr>
          <a:xfrm>
            <a:off x="11049294" y="2274233"/>
            <a:ext cx="996697" cy="268049"/>
          </a:xfrm>
          <a:prstGeom prst="roundRect">
            <a:avLst/>
          </a:prstGeom>
          <a:gradFill>
            <a:gsLst>
              <a:gs pos="50000">
                <a:schemeClr val="accent4">
                  <a:lumMod val="25000"/>
                </a:schemeClr>
              </a:gs>
              <a:gs pos="51000">
                <a:schemeClr val="accent4">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09CBC912-8DAE-30FD-BBFF-D431C28CD64C}"/>
              </a:ext>
            </a:extLst>
          </p:cNvPr>
          <p:cNvSpPr/>
          <p:nvPr/>
        </p:nvSpPr>
        <p:spPr>
          <a:xfrm>
            <a:off x="11049293" y="2598744"/>
            <a:ext cx="996697" cy="276279"/>
          </a:xfrm>
          <a:prstGeom prst="roundRect">
            <a:avLst/>
          </a:prstGeom>
          <a:gradFill>
            <a:gsLst>
              <a:gs pos="23000">
                <a:schemeClr val="accent4">
                  <a:lumMod val="25000"/>
                </a:schemeClr>
              </a:gs>
              <a:gs pos="49000">
                <a:schemeClr val="accent4">
                  <a:lumMod val="75000"/>
                </a:schemeClr>
              </a:gs>
              <a:gs pos="25000">
                <a:schemeClr val="accent4">
                  <a:lumMod val="75000"/>
                </a:schemeClr>
              </a:gs>
              <a:gs pos="73750">
                <a:schemeClr val="accent5">
                  <a:lumMod val="75000"/>
                </a:schemeClr>
              </a:gs>
              <a:gs pos="53000">
                <a:schemeClr val="accent5">
                  <a:lumMod val="75000"/>
                </a:schemeClr>
              </a:gs>
              <a:gs pos="76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41F6B506-DF01-8667-6798-2D0D7F23A53C}"/>
              </a:ext>
            </a:extLst>
          </p:cNvPr>
          <p:cNvSpPr/>
          <p:nvPr/>
        </p:nvSpPr>
        <p:spPr>
          <a:xfrm>
            <a:off x="3833267" y="3576340"/>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26A503AE-1117-77BF-8FE6-588851C0BC81}"/>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Ombyggnad fordon</a:t>
            </a:r>
          </a:p>
        </p:txBody>
      </p:sp>
      <p:sp>
        <p:nvSpPr>
          <p:cNvPr id="63" name="Rektangel: rundade hörn 62">
            <a:extLst>
              <a:ext uri="{FF2B5EF4-FFF2-40B4-BE49-F238E27FC236}">
                <a16:creationId xmlns:a16="http://schemas.microsoft.com/office/drawing/2014/main" id="{E012DF59-9392-26DF-6682-E19B8C60C568}"/>
              </a:ext>
            </a:extLst>
          </p:cNvPr>
          <p:cNvSpPr/>
          <p:nvPr/>
        </p:nvSpPr>
        <p:spPr>
          <a:xfrm>
            <a:off x="3833264" y="5217719"/>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fordonsrelaterade kostnader</a:t>
            </a:r>
          </a:p>
        </p:txBody>
      </p:sp>
      <p:sp>
        <p:nvSpPr>
          <p:cNvPr id="67" name="Rektangel: rundade hörn 66">
            <a:extLst>
              <a:ext uri="{FF2B5EF4-FFF2-40B4-BE49-F238E27FC236}">
                <a16:creationId xmlns:a16="http://schemas.microsoft.com/office/drawing/2014/main" id="{3D387E10-D6A2-BFAA-56FC-1B376016C41D}"/>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Finans</a:t>
            </a:r>
          </a:p>
        </p:txBody>
      </p:sp>
      <p:sp>
        <p:nvSpPr>
          <p:cNvPr id="68" name="Rektangel: rundade hörn 67">
            <a:extLst>
              <a:ext uri="{FF2B5EF4-FFF2-40B4-BE49-F238E27FC236}">
                <a16:creationId xmlns:a16="http://schemas.microsoft.com/office/drawing/2014/main" id="{29074268-07CF-C646-74F6-7BDB1E96D278}"/>
              </a:ext>
            </a:extLst>
          </p:cNvPr>
          <p:cNvSpPr/>
          <p:nvPr/>
        </p:nvSpPr>
        <p:spPr>
          <a:xfrm>
            <a:off x="144584" y="3576340"/>
            <a:ext cx="996697" cy="271445"/>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Kontor</a:t>
            </a:r>
          </a:p>
        </p:txBody>
      </p:sp>
      <p:sp>
        <p:nvSpPr>
          <p:cNvPr id="69" name="Rektangel: rundade hörn 68">
            <a:extLst>
              <a:ext uri="{FF2B5EF4-FFF2-40B4-BE49-F238E27FC236}">
                <a16:creationId xmlns:a16="http://schemas.microsoft.com/office/drawing/2014/main" id="{55AE6720-2627-5001-20E8-9C40E4F7302B}"/>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Kultur</a:t>
            </a:r>
          </a:p>
        </p:txBody>
      </p:sp>
      <p:sp>
        <p:nvSpPr>
          <p:cNvPr id="70" name="Rektangel: rundade hörn 69">
            <a:extLst>
              <a:ext uri="{FF2B5EF4-FFF2-40B4-BE49-F238E27FC236}">
                <a16:creationId xmlns:a16="http://schemas.microsoft.com/office/drawing/2014/main" id="{64C932A2-6191-D017-80B0-7FC5BB17AC5A}"/>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Sponsring &amp; avgifter</a:t>
            </a:r>
          </a:p>
        </p:txBody>
      </p:sp>
      <p:sp>
        <p:nvSpPr>
          <p:cNvPr id="72" name="Rektangel: rundade hörn 71">
            <a:extLst>
              <a:ext uri="{FF2B5EF4-FFF2-40B4-BE49-F238E27FC236}">
                <a16:creationId xmlns:a16="http://schemas.microsoft.com/office/drawing/2014/main" id="{2541A4C8-1F73-0784-5D77-AA8324C0F6E6}"/>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92D82C35-31CC-9E9E-DF0B-4295B1F06423}"/>
              </a:ext>
            </a:extLst>
          </p:cNvPr>
          <p:cNvSpPr/>
          <p:nvPr/>
        </p:nvSpPr>
        <p:spPr>
          <a:xfrm>
            <a:off x="1375756" y="2935212"/>
            <a:ext cx="996697" cy="271442"/>
          </a:xfrm>
          <a:prstGeom prst="roundRect">
            <a:avLst/>
          </a:prstGeom>
          <a:gradFill>
            <a:gsLst>
              <a:gs pos="49000">
                <a:schemeClr val="accent4">
                  <a:lumMod val="75000"/>
                </a:schemeClr>
              </a:gs>
              <a:gs pos="52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1038AD04-E995-BDA9-5442-FCB96F4C5A4B}"/>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5E71E253-0AA9-5B8E-F05B-25922E3E3406}"/>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Fastighets-relaterade</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4AC00C86-CD83-59CF-3BEC-53BB66D41E04}"/>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0FCC4894-4D78-B754-3A4D-C513BB4E6A77}"/>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65000"/>
                    <a:lumOff val="35000"/>
                  </a:schemeClr>
                </a:solidFill>
                <a:effectLst/>
                <a:uLnTx/>
                <a:uFillTx/>
                <a:latin typeface="Poppins" panose="00000500000000000000" pitchFamily="2" charset="0"/>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EB3CBAEB-74C9-24F2-733A-ACB59D0AA737}"/>
              </a:ext>
            </a:extLst>
          </p:cNvPr>
          <p:cNvSpPr/>
          <p:nvPr/>
        </p:nvSpPr>
        <p:spPr>
          <a:xfrm>
            <a:off x="6230636" y="2598744"/>
            <a:ext cx="996697" cy="276280"/>
          </a:xfrm>
          <a:prstGeom prst="roundRect">
            <a:avLst/>
          </a:prstGeom>
          <a:gradFill>
            <a:gsLst>
              <a:gs pos="54000">
                <a:schemeClr val="accent3">
                  <a:lumMod val="50000"/>
                </a:schemeClr>
              </a:gs>
              <a:gs pos="48000">
                <a:schemeClr val="accent4">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F9527129-40C4-984B-4929-DC5BFBC1EA06}"/>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711D7DBE-5126-97A7-2921-EC01D1C9C9E7}"/>
              </a:ext>
            </a:extLst>
          </p:cNvPr>
          <p:cNvSpPr/>
          <p:nvPr/>
        </p:nvSpPr>
        <p:spPr>
          <a:xfrm>
            <a:off x="6237477" y="3270630"/>
            <a:ext cx="996697" cy="268049"/>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Flyttjänster</a:t>
            </a:r>
            <a:endPar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81" name="Rektangel: rundade hörn 80">
            <a:extLst>
              <a:ext uri="{FF2B5EF4-FFF2-40B4-BE49-F238E27FC236}">
                <a16:creationId xmlns:a16="http://schemas.microsoft.com/office/drawing/2014/main" id="{974ABAC7-5C46-66B7-3CBD-BEF10333B273}"/>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Post</a:t>
            </a:r>
          </a:p>
        </p:txBody>
      </p:sp>
      <p:sp>
        <p:nvSpPr>
          <p:cNvPr id="82" name="Rektangel: rundade hörn 81">
            <a:extLst>
              <a:ext uri="{FF2B5EF4-FFF2-40B4-BE49-F238E27FC236}">
                <a16:creationId xmlns:a16="http://schemas.microsoft.com/office/drawing/2014/main" id="{53CE4FFF-4F7C-651D-50B0-46564B46588D}"/>
              </a:ext>
            </a:extLst>
          </p:cNvPr>
          <p:cNvSpPr/>
          <p:nvPr/>
        </p:nvSpPr>
        <p:spPr>
          <a:xfrm>
            <a:off x="6223792" y="4221346"/>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8DC85275-A1A5-E684-066B-55396E414B07}"/>
              </a:ext>
            </a:extLst>
          </p:cNvPr>
          <p:cNvSpPr/>
          <p:nvPr/>
        </p:nvSpPr>
        <p:spPr>
          <a:xfrm>
            <a:off x="6230635" y="4552445"/>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C2F13A68-5933-7DAE-78C1-899D6B93C550}"/>
              </a:ext>
            </a:extLst>
          </p:cNvPr>
          <p:cNvSpPr/>
          <p:nvPr/>
        </p:nvSpPr>
        <p:spPr>
          <a:xfrm>
            <a:off x="6230635" y="4879955"/>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Bevakning, säkerhet, värdetransport</a:t>
            </a:r>
          </a:p>
        </p:txBody>
      </p:sp>
      <p:sp>
        <p:nvSpPr>
          <p:cNvPr id="87" name="Rektangel: rundade hörn 86">
            <a:extLst>
              <a:ext uri="{FF2B5EF4-FFF2-40B4-BE49-F238E27FC236}">
                <a16:creationId xmlns:a16="http://schemas.microsoft.com/office/drawing/2014/main" id="{84F6EFFE-04ED-63F2-F802-CC39A31BBCDD}"/>
              </a:ext>
            </a:extLst>
          </p:cNvPr>
          <p:cNvSpPr/>
          <p:nvPr/>
        </p:nvSpPr>
        <p:spPr>
          <a:xfrm>
            <a:off x="7453196" y="2941084"/>
            <a:ext cx="996697" cy="257472"/>
          </a:xfrm>
          <a:prstGeom prst="roundRect">
            <a:avLst/>
          </a:prstGeom>
          <a:gradFill>
            <a:gsLst>
              <a:gs pos="44000">
                <a:schemeClr val="accent3">
                  <a:lumMod val="50000"/>
                </a:schemeClr>
              </a:gs>
              <a:gs pos="72000">
                <a:schemeClr val="accent3">
                  <a:lumMod val="50000"/>
                </a:schemeClr>
              </a:gs>
              <a:gs pos="42000">
                <a:srgbClr val="55768A"/>
              </a:gs>
              <a:gs pos="75000">
                <a:schemeClr val="accent5">
                  <a:lumMod val="75000"/>
                </a:schemeClr>
              </a:gs>
              <a:gs pos="35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Inkontinens</a:t>
            </a:r>
          </a:p>
        </p:txBody>
      </p:sp>
      <p:sp>
        <p:nvSpPr>
          <p:cNvPr id="90" name="Rektangel: rundade hörn 89">
            <a:extLst>
              <a:ext uri="{FF2B5EF4-FFF2-40B4-BE49-F238E27FC236}">
                <a16:creationId xmlns:a16="http://schemas.microsoft.com/office/drawing/2014/main" id="{8F1107B0-4BC0-FA5F-68ED-9027CD3E081A}"/>
              </a:ext>
            </a:extLst>
          </p:cNvPr>
          <p:cNvSpPr/>
          <p:nvPr/>
        </p:nvSpPr>
        <p:spPr>
          <a:xfrm>
            <a:off x="7453196" y="3896635"/>
            <a:ext cx="996697" cy="285663"/>
          </a:xfrm>
          <a:prstGeom prst="roundRect">
            <a:avLst/>
          </a:prstGeom>
          <a:gradFill>
            <a:gsLst>
              <a:gs pos="77000">
                <a:schemeClr val="accent3">
                  <a:lumMod val="50000"/>
                </a:schemeClr>
              </a:gs>
              <a:gs pos="64000">
                <a:schemeClr val="accent3">
                  <a:lumMod val="50000"/>
                </a:schemeClr>
              </a:gs>
              <a:gs pos="82000">
                <a:schemeClr val="accent2">
                  <a:lumMod val="75000"/>
                </a:schemeClr>
              </a:gs>
              <a:gs pos="62000">
                <a:schemeClr val="accent2">
                  <a:lumMod val="75000"/>
                </a:schemeClr>
              </a:gs>
              <a:gs pos="38000">
                <a:schemeClr val="accent4">
                  <a:lumMod val="75000"/>
                </a:schemeClr>
              </a:gs>
              <a:gs pos="4000">
                <a:schemeClr val="accent4">
                  <a:lumMod val="75000"/>
                </a:schemeClr>
              </a:gs>
              <a:gs pos="40000">
                <a:schemeClr val="accent5">
                  <a:lumMod val="75000"/>
                </a:schemeClr>
              </a:gs>
              <a:gs pos="58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Sårvård &amp; kompression</a:t>
            </a:r>
          </a:p>
        </p:txBody>
      </p:sp>
      <p:sp>
        <p:nvSpPr>
          <p:cNvPr id="93" name="Rektangel: rundade hörn 92">
            <a:extLst>
              <a:ext uri="{FF2B5EF4-FFF2-40B4-BE49-F238E27FC236}">
                <a16:creationId xmlns:a16="http://schemas.microsoft.com/office/drawing/2014/main" id="{0EDC51F0-FA0E-92C2-8033-F6A23BB5638D}"/>
              </a:ext>
            </a:extLst>
          </p:cNvPr>
          <p:cNvSpPr/>
          <p:nvPr/>
        </p:nvSpPr>
        <p:spPr>
          <a:xfrm>
            <a:off x="8674930" y="2941084"/>
            <a:ext cx="996697" cy="257472"/>
          </a:xfrm>
          <a:prstGeom prst="round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633E0BB8-9F9E-395D-D67B-28B563DFA461}"/>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 läkemedels-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tj</a:t>
            </a:r>
            <a:r>
              <a:rPr lang="sv-SE" sz="650" err="1">
                <a:solidFill>
                  <a:schemeClr val="tx1">
                    <a:lumMod val="85000"/>
                    <a:lumOff val="15000"/>
                  </a:schemeClr>
                </a:solidFill>
                <a:latin typeface="Poppins" panose="00000500000000000000" pitchFamily="2" charset="0"/>
                <a:cs typeface="Poppins" panose="00000500000000000000" pitchFamily="2" charset="0"/>
              </a:rPr>
              <a:t>änster</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5" name="Rektangel: rundade hörn 94">
            <a:extLst>
              <a:ext uri="{FF2B5EF4-FFF2-40B4-BE49-F238E27FC236}">
                <a16:creationId xmlns:a16="http://schemas.microsoft.com/office/drawing/2014/main" id="{C9E15263-63AE-0AB1-C929-4BA17B70B6D3}"/>
              </a:ext>
            </a:extLst>
          </p:cNvPr>
          <p:cNvSpPr/>
          <p:nvPr/>
        </p:nvSpPr>
        <p:spPr>
          <a:xfrm>
            <a:off x="11058255" y="2931088"/>
            <a:ext cx="996697" cy="273857"/>
          </a:xfrm>
          <a:prstGeom prst="roundRect">
            <a:avLst/>
          </a:prstGeom>
          <a:gradFill>
            <a:gsLst>
              <a:gs pos="50000">
                <a:schemeClr val="accent4">
                  <a:lumMod val="25000"/>
                </a:schemeClr>
              </a:gs>
              <a:gs pos="51000">
                <a:schemeClr val="accent4">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330DFD6F-32D8-6807-7894-216896CB0B63}"/>
              </a:ext>
            </a:extLst>
          </p:cNvPr>
          <p:cNvSpPr/>
          <p:nvPr/>
        </p:nvSpPr>
        <p:spPr>
          <a:xfrm>
            <a:off x="9882865" y="1955544"/>
            <a:ext cx="996697" cy="273857"/>
          </a:xfrm>
          <a:prstGeom prst="roundRect">
            <a:avLst/>
          </a:prstGeom>
          <a:gradFill>
            <a:gsLst>
              <a:gs pos="51000">
                <a:schemeClr val="accent4">
                  <a:lumMod val="75000"/>
                </a:schemeClr>
              </a:gs>
              <a:gs pos="55000">
                <a:schemeClr val="accent3">
                  <a:lumMod val="50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Vårdrel</a:t>
            </a:r>
            <a:r>
              <a:rPr lang="sv-SE" sz="650">
                <a:solidFill>
                  <a:schemeClr val="bg1"/>
                </a:solidFill>
                <a:latin typeface="Poppins" panose="00000500000000000000" pitchFamily="2" charset="0"/>
                <a:cs typeface="Poppins" panose="00000500000000000000" pitchFamily="2" charset="0"/>
              </a:rPr>
              <a:t>a</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terade</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27D12855-EDB8-6AFC-68BD-69E97C998010}"/>
              </a:ext>
            </a:extLst>
          </p:cNvPr>
          <p:cNvSpPr/>
          <p:nvPr/>
        </p:nvSpPr>
        <p:spPr>
          <a:xfrm>
            <a:off x="9894875" y="2274233"/>
            <a:ext cx="996697" cy="268049"/>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9FD7A04E-A5BD-9656-1866-DC62DC3EB9C5}"/>
              </a:ext>
            </a:extLst>
          </p:cNvPr>
          <p:cNvSpPr/>
          <p:nvPr/>
        </p:nvSpPr>
        <p:spPr>
          <a:xfrm>
            <a:off x="9887652" y="2601166"/>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Barn</a:t>
            </a:r>
            <a:r>
              <a:rPr lang="sv-SE" sz="650">
                <a:solidFill>
                  <a:schemeClr val="bg1"/>
                </a:solidFill>
                <a:latin typeface="Poppins" panose="00000500000000000000" pitchFamily="2" charset="0"/>
                <a:cs typeface="Poppins" panose="00000500000000000000" pitchFamily="2" charset="0"/>
              </a:rPr>
              <a:t>- och ungdomsmedicinska</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specialiteter</a:t>
            </a:r>
          </a:p>
        </p:txBody>
      </p:sp>
      <p:sp>
        <p:nvSpPr>
          <p:cNvPr id="99" name="Rektangel: rundade hörn 98">
            <a:extLst>
              <a:ext uri="{FF2B5EF4-FFF2-40B4-BE49-F238E27FC236}">
                <a16:creationId xmlns:a16="http://schemas.microsoft.com/office/drawing/2014/main" id="{0271D959-B02D-03F0-65AA-5941C69B4CB8}"/>
              </a:ext>
            </a:extLst>
          </p:cNvPr>
          <p:cNvSpPr/>
          <p:nvPr/>
        </p:nvSpPr>
        <p:spPr>
          <a:xfrm>
            <a:off x="9888691" y="2941083"/>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871A7878-811F-B2E3-07E1-04CE234B7DE1}"/>
              </a:ext>
            </a:extLst>
          </p:cNvPr>
          <p:cNvSpPr/>
          <p:nvPr/>
        </p:nvSpPr>
        <p:spPr>
          <a:xfrm>
            <a:off x="9892781" y="3264822"/>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E70E4DC5-7C01-7C81-940E-1D8121952935}"/>
              </a:ext>
            </a:extLst>
          </p:cNvPr>
          <p:cNvSpPr/>
          <p:nvPr/>
        </p:nvSpPr>
        <p:spPr>
          <a:xfrm>
            <a:off x="9892781" y="3586842"/>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2F7A3C4C-FE9C-5746-148C-8C130996F43D}"/>
              </a:ext>
            </a:extLst>
          </p:cNvPr>
          <p:cNvSpPr/>
          <p:nvPr/>
        </p:nvSpPr>
        <p:spPr>
          <a:xfrm>
            <a:off x="9892781" y="3908441"/>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FF3DAE6D-A402-9F96-7E11-7099FE2AB85F}"/>
              </a:ext>
            </a:extLst>
          </p:cNvPr>
          <p:cNvSpPr/>
          <p:nvPr/>
        </p:nvSpPr>
        <p:spPr>
          <a:xfrm>
            <a:off x="9888690" y="4223577"/>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98F62143-5ED4-82D2-07FD-FDA0C985E963}"/>
              </a:ext>
            </a:extLst>
          </p:cNvPr>
          <p:cNvSpPr/>
          <p:nvPr/>
        </p:nvSpPr>
        <p:spPr>
          <a:xfrm>
            <a:off x="9892781" y="4547887"/>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A39794A3-6EF9-96E4-1AD0-5B0B850E2D3D}"/>
              </a:ext>
            </a:extLst>
          </p:cNvPr>
          <p:cNvSpPr/>
          <p:nvPr/>
        </p:nvSpPr>
        <p:spPr>
          <a:xfrm>
            <a:off x="9892784" y="4876560"/>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9C6E6FF4-7002-9797-401C-124EC666858C}"/>
              </a:ext>
            </a:extLst>
          </p:cNvPr>
          <p:cNvSpPr/>
          <p:nvPr/>
        </p:nvSpPr>
        <p:spPr>
          <a:xfrm>
            <a:off x="9889287" y="5217718"/>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8A40F116-CDFB-5C90-DFD9-D8F789DDA077}"/>
              </a:ext>
            </a:extLst>
          </p:cNvPr>
          <p:cNvSpPr/>
          <p:nvPr/>
        </p:nvSpPr>
        <p:spPr>
          <a:xfrm>
            <a:off x="9892781" y="5541118"/>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DEA4D339-CA7F-A37A-7257-E71C1C82B451}"/>
              </a:ext>
            </a:extLst>
          </p:cNvPr>
          <p:cNvSpPr/>
          <p:nvPr/>
        </p:nvSpPr>
        <p:spPr>
          <a:xfrm>
            <a:off x="9883728" y="5867937"/>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F599E9FE-358B-FF5A-B3EA-213F3984952C}"/>
              </a:ext>
            </a:extLst>
          </p:cNvPr>
          <p:cNvSpPr/>
          <p:nvPr/>
        </p:nvSpPr>
        <p:spPr>
          <a:xfrm>
            <a:off x="9894669" y="6191676"/>
            <a:ext cx="996697" cy="273857"/>
          </a:xfrm>
          <a:prstGeom prst="round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Övr</a:t>
            </a:r>
            <a:r>
              <a:rPr lang="sv-SE" sz="650" err="1">
                <a:solidFill>
                  <a:schemeClr val="bg1"/>
                </a:solidFill>
                <a:latin typeface="Poppins" panose="00000500000000000000" pitchFamily="2" charset="0"/>
                <a:cs typeface="Poppins" panose="00000500000000000000" pitchFamily="2" charset="0"/>
              </a:rPr>
              <a:t>iga</a:t>
            </a:r>
            <a:r>
              <a:rPr lang="sv-SE" sz="650">
                <a:solidFill>
                  <a:schemeClr val="bg1"/>
                </a:solidFill>
                <a:latin typeface="Poppins" panose="00000500000000000000" pitchFamily="2" charset="0"/>
                <a:cs typeface="Poppins" panose="00000500000000000000" pitchFamily="2" charset="0"/>
              </a:rPr>
              <a:t> vårdrelaterade </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tjänster</a:t>
            </a:r>
          </a:p>
        </p:txBody>
      </p:sp>
      <p:sp>
        <p:nvSpPr>
          <p:cNvPr id="115" name="Rubrik 2">
            <a:extLst>
              <a:ext uri="{FF2B5EF4-FFF2-40B4-BE49-F238E27FC236}">
                <a16:creationId xmlns:a16="http://schemas.microsoft.com/office/drawing/2014/main" id="{CFBBE034-3816-7D11-5876-63C6AE1EF311}"/>
              </a:ext>
            </a:extLst>
          </p:cNvPr>
          <p:cNvSpPr txBox="1">
            <a:spLocks/>
          </p:cNvSpPr>
          <p:nvPr/>
        </p:nvSpPr>
        <p:spPr>
          <a:xfrm>
            <a:off x="383263" y="343089"/>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b="0"/>
              <a:t>Inköpskategorier: </a:t>
            </a:r>
            <a:r>
              <a:rPr lang="sv-SE" sz="1400"/>
              <a:t>samlad bild</a:t>
            </a:r>
          </a:p>
        </p:txBody>
      </p:sp>
      <p:sp>
        <p:nvSpPr>
          <p:cNvPr id="3" name="Rektangel: rundade hörn 2">
            <a:extLst>
              <a:ext uri="{FF2B5EF4-FFF2-40B4-BE49-F238E27FC236}">
                <a16:creationId xmlns:a16="http://schemas.microsoft.com/office/drawing/2014/main" id="{B7C64979-91E6-E805-4ED6-F9D13743EBD4}"/>
              </a:ext>
            </a:extLst>
          </p:cNvPr>
          <p:cNvSpPr/>
          <p:nvPr/>
        </p:nvSpPr>
        <p:spPr>
          <a:xfrm>
            <a:off x="6230634" y="3896635"/>
            <a:ext cx="996697" cy="268050"/>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Möbler</a:t>
            </a:r>
          </a:p>
        </p:txBody>
      </p:sp>
      <p:sp>
        <p:nvSpPr>
          <p:cNvPr id="4" name="Ellips 3">
            <a:extLst>
              <a:ext uri="{FF2B5EF4-FFF2-40B4-BE49-F238E27FC236}">
                <a16:creationId xmlns:a16="http://schemas.microsoft.com/office/drawing/2014/main" id="{A6BA22D8-1A0E-B8B3-3B49-6A3F1819A1DA}"/>
              </a:ext>
            </a:extLst>
          </p:cNvPr>
          <p:cNvSpPr/>
          <p:nvPr/>
        </p:nvSpPr>
        <p:spPr>
          <a:xfrm>
            <a:off x="157281" y="5251198"/>
            <a:ext cx="267700" cy="277067"/>
          </a:xfrm>
          <a:prstGeom prst="ellipse">
            <a:avLst/>
          </a:prstGeom>
          <a:solidFill>
            <a:schemeClr val="accent4">
              <a:lumMod val="2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10" name="Ellips 109">
            <a:extLst>
              <a:ext uri="{FF2B5EF4-FFF2-40B4-BE49-F238E27FC236}">
                <a16:creationId xmlns:a16="http://schemas.microsoft.com/office/drawing/2014/main" id="{04A7606E-1A78-5ED6-FFE6-26D18C588C61}"/>
              </a:ext>
            </a:extLst>
          </p:cNvPr>
          <p:cNvSpPr/>
          <p:nvPr/>
        </p:nvSpPr>
        <p:spPr>
          <a:xfrm>
            <a:off x="157281" y="5529910"/>
            <a:ext cx="267700" cy="277067"/>
          </a:xfrm>
          <a:prstGeom prst="ellipse">
            <a:avLst/>
          </a:prstGeom>
          <a:solidFill>
            <a:schemeClr val="accent4">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11" name="Ellips 110">
            <a:extLst>
              <a:ext uri="{FF2B5EF4-FFF2-40B4-BE49-F238E27FC236}">
                <a16:creationId xmlns:a16="http://schemas.microsoft.com/office/drawing/2014/main" id="{208B8BAF-E2AD-3A1F-FB7E-060E42785992}"/>
              </a:ext>
            </a:extLst>
          </p:cNvPr>
          <p:cNvSpPr/>
          <p:nvPr/>
        </p:nvSpPr>
        <p:spPr>
          <a:xfrm>
            <a:off x="164452" y="5806977"/>
            <a:ext cx="267700" cy="277067"/>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12" name="Ellips 111">
            <a:extLst>
              <a:ext uri="{FF2B5EF4-FFF2-40B4-BE49-F238E27FC236}">
                <a16:creationId xmlns:a16="http://schemas.microsoft.com/office/drawing/2014/main" id="{EA4B49EA-3FA0-18CF-393D-563C2F7BBC52}"/>
              </a:ext>
            </a:extLst>
          </p:cNvPr>
          <p:cNvSpPr/>
          <p:nvPr/>
        </p:nvSpPr>
        <p:spPr>
          <a:xfrm>
            <a:off x="162924" y="6093534"/>
            <a:ext cx="267700" cy="277067"/>
          </a:xfrm>
          <a:prstGeom prst="ellipse">
            <a:avLst/>
          </a:prstGeom>
          <a:solidFill>
            <a:schemeClr val="accent2">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13" name="Ellips 112">
            <a:extLst>
              <a:ext uri="{FF2B5EF4-FFF2-40B4-BE49-F238E27FC236}">
                <a16:creationId xmlns:a16="http://schemas.microsoft.com/office/drawing/2014/main" id="{E8CA1BF8-B74C-6D66-86A4-2BDC3DEF6D9C}"/>
              </a:ext>
            </a:extLst>
          </p:cNvPr>
          <p:cNvSpPr/>
          <p:nvPr/>
        </p:nvSpPr>
        <p:spPr>
          <a:xfrm>
            <a:off x="162730" y="6377529"/>
            <a:ext cx="267700" cy="277067"/>
          </a:xfrm>
          <a:prstGeom prst="ellipse">
            <a:avLst/>
          </a:prstGeom>
          <a:solidFill>
            <a:schemeClr val="accent3">
              <a:lumMod val="5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14" name="textruta 113">
            <a:extLst>
              <a:ext uri="{FF2B5EF4-FFF2-40B4-BE49-F238E27FC236}">
                <a16:creationId xmlns:a16="http://schemas.microsoft.com/office/drawing/2014/main" id="{00316C97-6E11-1A9C-EFBD-108F59EE6F3B}"/>
              </a:ext>
            </a:extLst>
          </p:cNvPr>
          <p:cNvSpPr txBox="1"/>
          <p:nvPr/>
        </p:nvSpPr>
        <p:spPr>
          <a:xfrm>
            <a:off x="400672" y="5293687"/>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Mänskliga rättigheter</a:t>
            </a:r>
          </a:p>
        </p:txBody>
      </p:sp>
      <p:sp>
        <p:nvSpPr>
          <p:cNvPr id="116" name="textruta 115">
            <a:extLst>
              <a:ext uri="{FF2B5EF4-FFF2-40B4-BE49-F238E27FC236}">
                <a16:creationId xmlns:a16="http://schemas.microsoft.com/office/drawing/2014/main" id="{CFCAAFA3-2897-E64E-6691-6F5C9144B900}"/>
              </a:ext>
            </a:extLst>
          </p:cNvPr>
          <p:cNvSpPr txBox="1"/>
          <p:nvPr/>
        </p:nvSpPr>
        <p:spPr>
          <a:xfrm>
            <a:off x="400672" y="5565763"/>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Arbetares rättigheter</a:t>
            </a:r>
          </a:p>
        </p:txBody>
      </p:sp>
      <p:sp>
        <p:nvSpPr>
          <p:cNvPr id="117" name="textruta 116">
            <a:extLst>
              <a:ext uri="{FF2B5EF4-FFF2-40B4-BE49-F238E27FC236}">
                <a16:creationId xmlns:a16="http://schemas.microsoft.com/office/drawing/2014/main" id="{AA4565A5-9292-9DC7-8BED-20EE61A4D1DF}"/>
              </a:ext>
            </a:extLst>
          </p:cNvPr>
          <p:cNvSpPr txBox="1"/>
          <p:nvPr/>
        </p:nvSpPr>
        <p:spPr>
          <a:xfrm>
            <a:off x="400672" y="5834998"/>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klimat</a:t>
            </a:r>
          </a:p>
        </p:txBody>
      </p:sp>
      <p:sp>
        <p:nvSpPr>
          <p:cNvPr id="118" name="textruta 117">
            <a:extLst>
              <a:ext uri="{FF2B5EF4-FFF2-40B4-BE49-F238E27FC236}">
                <a16:creationId xmlns:a16="http://schemas.microsoft.com/office/drawing/2014/main" id="{45855A1B-5510-AD70-4A99-6586204887B9}"/>
              </a:ext>
            </a:extLst>
          </p:cNvPr>
          <p:cNvSpPr txBox="1"/>
          <p:nvPr/>
        </p:nvSpPr>
        <p:spPr>
          <a:xfrm>
            <a:off x="398950" y="6112944"/>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biologisk mångfald</a:t>
            </a:r>
          </a:p>
        </p:txBody>
      </p:sp>
      <p:sp>
        <p:nvSpPr>
          <p:cNvPr id="119" name="textruta 118">
            <a:extLst>
              <a:ext uri="{FF2B5EF4-FFF2-40B4-BE49-F238E27FC236}">
                <a16:creationId xmlns:a16="http://schemas.microsoft.com/office/drawing/2014/main" id="{7AB0503A-EE1A-A786-2598-7719CD2C2C58}"/>
              </a:ext>
            </a:extLst>
          </p:cNvPr>
          <p:cNvSpPr txBox="1"/>
          <p:nvPr/>
        </p:nvSpPr>
        <p:spPr>
          <a:xfrm>
            <a:off x="400672" y="6404573"/>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Affärsetik</a:t>
            </a:r>
          </a:p>
        </p:txBody>
      </p:sp>
      <p:sp>
        <p:nvSpPr>
          <p:cNvPr id="122" name="Rektangel: rundade hörn 121">
            <a:extLst>
              <a:ext uri="{FF2B5EF4-FFF2-40B4-BE49-F238E27FC236}">
                <a16:creationId xmlns:a16="http://schemas.microsoft.com/office/drawing/2014/main" id="{2056E178-B7FF-8604-722B-FD4ADD0CBC55}"/>
              </a:ext>
            </a:extLst>
          </p:cNvPr>
          <p:cNvSpPr/>
          <p:nvPr/>
        </p:nvSpPr>
        <p:spPr>
          <a:xfrm>
            <a:off x="144580" y="4553747"/>
            <a:ext cx="996697" cy="271443"/>
          </a:xfrm>
          <a:prstGeom prst="roundRect">
            <a:avLst/>
          </a:prstGeom>
          <a:gradFill flip="none" rotWithShape="1">
            <a:gsLst>
              <a:gs pos="28000">
                <a:schemeClr val="accent4">
                  <a:lumMod val="25000"/>
                </a:schemeClr>
              </a:gs>
              <a:gs pos="71000">
                <a:schemeClr val="accent4">
                  <a:lumMod val="75000"/>
                </a:schemeClr>
              </a:gs>
              <a:gs pos="65000">
                <a:schemeClr val="accent2">
                  <a:lumMod val="75000"/>
                </a:schemeClr>
              </a:gs>
              <a:gs pos="33000">
                <a:schemeClr val="accent2">
                  <a:lumMod val="75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Naturbruk</a:t>
            </a:r>
          </a:p>
        </p:txBody>
      </p:sp>
      <p:sp>
        <p:nvSpPr>
          <p:cNvPr id="123" name="Rektangel: rundade hörn 122">
            <a:extLst>
              <a:ext uri="{FF2B5EF4-FFF2-40B4-BE49-F238E27FC236}">
                <a16:creationId xmlns:a16="http://schemas.microsoft.com/office/drawing/2014/main" id="{4EEB55D7-D6C2-F9B0-5D72-BC3657F86494}"/>
              </a:ext>
            </a:extLst>
          </p:cNvPr>
          <p:cNvSpPr/>
          <p:nvPr/>
        </p:nvSpPr>
        <p:spPr>
          <a:xfrm>
            <a:off x="3830058" y="2608988"/>
            <a:ext cx="996697" cy="273284"/>
          </a:xfrm>
          <a:prstGeom prst="roundRect">
            <a:avLst/>
          </a:prstGeom>
          <a:gradFill>
            <a:gsLst>
              <a:gs pos="23000">
                <a:schemeClr val="accent4">
                  <a:lumMod val="25000"/>
                </a:schemeClr>
              </a:gs>
              <a:gs pos="49000">
                <a:schemeClr val="accent4">
                  <a:lumMod val="75000"/>
                </a:schemeClr>
              </a:gs>
              <a:gs pos="25000">
                <a:schemeClr val="accent4">
                  <a:lumMod val="75000"/>
                </a:schemeClr>
              </a:gs>
              <a:gs pos="73750">
                <a:schemeClr val="accent5">
                  <a:lumMod val="75000"/>
                </a:schemeClr>
              </a:gs>
              <a:gs pos="53000">
                <a:schemeClr val="accent5">
                  <a:lumMod val="75000"/>
                </a:schemeClr>
              </a:gs>
              <a:gs pos="76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Bussar</a:t>
            </a:r>
          </a:p>
        </p:txBody>
      </p:sp>
      <p:sp>
        <p:nvSpPr>
          <p:cNvPr id="124" name="Rektangel: rundade hörn 123">
            <a:extLst>
              <a:ext uri="{FF2B5EF4-FFF2-40B4-BE49-F238E27FC236}">
                <a16:creationId xmlns:a16="http://schemas.microsoft.com/office/drawing/2014/main" id="{C5C50D6A-4A53-4FBC-F812-3EDB080A3975}"/>
              </a:ext>
            </a:extLst>
          </p:cNvPr>
          <p:cNvSpPr/>
          <p:nvPr/>
        </p:nvSpPr>
        <p:spPr>
          <a:xfrm>
            <a:off x="3833260" y="4242674"/>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Tåg</a:t>
            </a:r>
          </a:p>
        </p:txBody>
      </p:sp>
      <p:sp>
        <p:nvSpPr>
          <p:cNvPr id="125" name="Rektangel: rundade hörn 124">
            <a:extLst>
              <a:ext uri="{FF2B5EF4-FFF2-40B4-BE49-F238E27FC236}">
                <a16:creationId xmlns:a16="http://schemas.microsoft.com/office/drawing/2014/main" id="{F65D3F78-4C08-DD45-044C-088AE405D2AE}"/>
              </a:ext>
            </a:extLst>
          </p:cNvPr>
          <p:cNvSpPr/>
          <p:nvPr/>
        </p:nvSpPr>
        <p:spPr>
          <a:xfrm>
            <a:off x="3833261" y="4557615"/>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Utryckningsfordon</a:t>
            </a:r>
          </a:p>
        </p:txBody>
      </p:sp>
      <p:sp>
        <p:nvSpPr>
          <p:cNvPr id="126" name="Rektangel: rundade hörn 125">
            <a:extLst>
              <a:ext uri="{FF2B5EF4-FFF2-40B4-BE49-F238E27FC236}">
                <a16:creationId xmlns:a16="http://schemas.microsoft.com/office/drawing/2014/main" id="{128C0262-D426-696F-647F-1FFF734FBDE6}"/>
              </a:ext>
            </a:extLst>
          </p:cNvPr>
          <p:cNvSpPr/>
          <p:nvPr/>
        </p:nvSpPr>
        <p:spPr>
          <a:xfrm>
            <a:off x="3833260" y="4882398"/>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a:t>
            </a:r>
          </a:p>
        </p:txBody>
      </p:sp>
      <p:sp>
        <p:nvSpPr>
          <p:cNvPr id="127" name="Rektangel: rundade hörn 126">
            <a:extLst>
              <a:ext uri="{FF2B5EF4-FFF2-40B4-BE49-F238E27FC236}">
                <a16:creationId xmlns:a16="http://schemas.microsoft.com/office/drawing/2014/main" id="{3C1B0A97-C467-7CE4-E3E8-1F109718C142}"/>
              </a:ext>
            </a:extLst>
          </p:cNvPr>
          <p:cNvSpPr/>
          <p:nvPr/>
        </p:nvSpPr>
        <p:spPr>
          <a:xfrm>
            <a:off x="3833260" y="5542828"/>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650">
                <a:solidFill>
                  <a:schemeClr val="bg1"/>
                </a:solidFill>
                <a:latin typeface="Poppins" panose="00000500000000000000" pitchFamily="2" charset="0"/>
                <a:cs typeface="Poppins" panose="00000500000000000000" pitchFamily="2" charset="0"/>
              </a:rPr>
              <a:t>Fartyg</a:t>
            </a:r>
            <a:endPar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128" name="Rektangel: rundade hörn 127">
            <a:extLst>
              <a:ext uri="{FF2B5EF4-FFF2-40B4-BE49-F238E27FC236}">
                <a16:creationId xmlns:a16="http://schemas.microsoft.com/office/drawing/2014/main" id="{836F0CE4-C439-12A3-4147-BBAE44871507}"/>
              </a:ext>
            </a:extLst>
          </p:cNvPr>
          <p:cNvSpPr/>
          <p:nvPr/>
        </p:nvSpPr>
        <p:spPr>
          <a:xfrm>
            <a:off x="3833264" y="5852976"/>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Spårfordon</a:t>
            </a:r>
          </a:p>
        </p:txBody>
      </p:sp>
      <p:sp>
        <p:nvSpPr>
          <p:cNvPr id="129" name="Rektangel: rundade hörn 128">
            <a:extLst>
              <a:ext uri="{FF2B5EF4-FFF2-40B4-BE49-F238E27FC236}">
                <a16:creationId xmlns:a16="http://schemas.microsoft.com/office/drawing/2014/main" id="{BE4441C4-3F84-C5F7-3F3D-8E67E8E91B39}"/>
              </a:ext>
            </a:extLst>
          </p:cNvPr>
          <p:cNvSpPr/>
          <p:nvPr/>
        </p:nvSpPr>
        <p:spPr>
          <a:xfrm>
            <a:off x="3833263" y="6177332"/>
            <a:ext cx="996697" cy="273857"/>
          </a:xfrm>
          <a:prstGeom prst="roundRect">
            <a:avLst/>
          </a:prstGeom>
          <a:gradFill>
            <a:gsLst>
              <a:gs pos="24000">
                <a:schemeClr val="accent4">
                  <a:lumMod val="25000"/>
                </a:schemeClr>
              </a:gs>
              <a:gs pos="27000">
                <a:schemeClr val="accent4">
                  <a:lumMod val="75000"/>
                </a:schemeClr>
              </a:gs>
              <a:gs pos="51000">
                <a:schemeClr val="accent4">
                  <a:lumMod val="75000"/>
                </a:schemeClr>
              </a:gs>
              <a:gs pos="52500">
                <a:schemeClr val="accent5">
                  <a:lumMod val="75000"/>
                </a:schemeClr>
              </a:gs>
              <a:gs pos="76000">
                <a:schemeClr val="accent2">
                  <a:lumMod val="75000"/>
                </a:schemeClr>
              </a:gs>
              <a:gs pos="73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Arbetsfordon</a:t>
            </a:r>
          </a:p>
        </p:txBody>
      </p:sp>
      <p:sp>
        <p:nvSpPr>
          <p:cNvPr id="130" name="Rektangel: rundade hörn 129">
            <a:extLst>
              <a:ext uri="{FF2B5EF4-FFF2-40B4-BE49-F238E27FC236}">
                <a16:creationId xmlns:a16="http://schemas.microsoft.com/office/drawing/2014/main" id="{8DCA0282-E1F3-79CF-8FAA-0AE04993A5C4}"/>
              </a:ext>
            </a:extLst>
          </p:cNvPr>
          <p:cNvSpPr/>
          <p:nvPr/>
        </p:nvSpPr>
        <p:spPr>
          <a:xfrm>
            <a:off x="5027148" y="2274233"/>
            <a:ext cx="996697" cy="271442"/>
          </a:xfrm>
          <a:prstGeom prst="roundRect">
            <a:avLst/>
          </a:prstGeom>
          <a:gradFill>
            <a:gsLst>
              <a:gs pos="82000">
                <a:schemeClr val="accent2">
                  <a:lumMod val="75000"/>
                </a:schemeClr>
              </a:gs>
              <a:gs pos="62000">
                <a:schemeClr val="accent2">
                  <a:lumMod val="75000"/>
                </a:schemeClr>
              </a:gs>
              <a:gs pos="84000">
                <a:schemeClr val="accent3">
                  <a:lumMod val="50000"/>
                </a:schemeClr>
              </a:gs>
              <a:gs pos="38000">
                <a:schemeClr val="accent4">
                  <a:lumMod val="75000"/>
                </a:schemeClr>
              </a:gs>
              <a:gs pos="4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Logistik &amp; transport</a:t>
            </a:r>
          </a:p>
        </p:txBody>
      </p:sp>
      <p:sp>
        <p:nvSpPr>
          <p:cNvPr id="131" name="Rektangel: rundade hörn 130">
            <a:extLst>
              <a:ext uri="{FF2B5EF4-FFF2-40B4-BE49-F238E27FC236}">
                <a16:creationId xmlns:a16="http://schemas.microsoft.com/office/drawing/2014/main" id="{7A4DF1B0-F335-3320-95B4-254950D0AC64}"/>
              </a:ext>
            </a:extLst>
          </p:cNvPr>
          <p:cNvSpPr/>
          <p:nvPr/>
        </p:nvSpPr>
        <p:spPr>
          <a:xfrm>
            <a:off x="5024754" y="2601166"/>
            <a:ext cx="996697" cy="273857"/>
          </a:xfrm>
          <a:prstGeom prst="roundRect">
            <a:avLst/>
          </a:prstGeom>
          <a:gradFill>
            <a:gsLst>
              <a:gs pos="50000">
                <a:schemeClr val="accent5">
                  <a:lumMod val="75000"/>
                </a:schemeClr>
              </a:gs>
              <a:gs pos="51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Persontransport</a:t>
            </a:r>
          </a:p>
        </p:txBody>
      </p:sp>
      <p:sp>
        <p:nvSpPr>
          <p:cNvPr id="132" name="Rektangel: rundade hörn 131">
            <a:extLst>
              <a:ext uri="{FF2B5EF4-FFF2-40B4-BE49-F238E27FC236}">
                <a16:creationId xmlns:a16="http://schemas.microsoft.com/office/drawing/2014/main" id="{8BAAC317-29B5-1DA9-FC59-389BDEDEE27F}"/>
              </a:ext>
            </a:extLst>
          </p:cNvPr>
          <p:cNvSpPr/>
          <p:nvPr/>
        </p:nvSpPr>
        <p:spPr>
          <a:xfrm>
            <a:off x="6223791" y="5215807"/>
            <a:ext cx="996697" cy="271442"/>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Livsmedel &amp; tillhörande tjänster</a:t>
            </a:r>
          </a:p>
        </p:txBody>
      </p:sp>
      <p:sp>
        <p:nvSpPr>
          <p:cNvPr id="133" name="Rektangel: rundade hörn 132">
            <a:extLst>
              <a:ext uri="{FF2B5EF4-FFF2-40B4-BE49-F238E27FC236}">
                <a16:creationId xmlns:a16="http://schemas.microsoft.com/office/drawing/2014/main" id="{6D279D71-F66D-6BBD-1E24-B113B9D2E998}"/>
              </a:ext>
            </a:extLst>
          </p:cNvPr>
          <p:cNvSpPr/>
          <p:nvPr/>
        </p:nvSpPr>
        <p:spPr>
          <a:xfrm>
            <a:off x="6220127" y="5522162"/>
            <a:ext cx="996697" cy="273284"/>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Tvätt &amp; textilier</a:t>
            </a:r>
          </a:p>
        </p:txBody>
      </p:sp>
      <p:sp>
        <p:nvSpPr>
          <p:cNvPr id="134" name="Rektangel: rundade hörn 133">
            <a:extLst>
              <a:ext uri="{FF2B5EF4-FFF2-40B4-BE49-F238E27FC236}">
                <a16:creationId xmlns:a16="http://schemas.microsoft.com/office/drawing/2014/main" id="{9FFB7740-F0CB-23C0-8AB3-A6F6EEDEFFDD}"/>
              </a:ext>
            </a:extLst>
          </p:cNvPr>
          <p:cNvSpPr/>
          <p:nvPr/>
        </p:nvSpPr>
        <p:spPr>
          <a:xfrm>
            <a:off x="7448558" y="2274233"/>
            <a:ext cx="996697" cy="273284"/>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Generella förbrukningsvaror</a:t>
            </a:r>
          </a:p>
        </p:txBody>
      </p:sp>
      <p:sp>
        <p:nvSpPr>
          <p:cNvPr id="135" name="Rektangel: rundade hörn 134">
            <a:extLst>
              <a:ext uri="{FF2B5EF4-FFF2-40B4-BE49-F238E27FC236}">
                <a16:creationId xmlns:a16="http://schemas.microsoft.com/office/drawing/2014/main" id="{285B71D9-D0C7-2F1B-6271-7846E402BEA4}"/>
              </a:ext>
            </a:extLst>
          </p:cNvPr>
          <p:cNvSpPr/>
          <p:nvPr/>
        </p:nvSpPr>
        <p:spPr>
          <a:xfrm>
            <a:off x="7468648" y="3585258"/>
            <a:ext cx="996697" cy="273857"/>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dirty="0">
                <a:solidFill>
                  <a:schemeClr val="bg1"/>
                </a:solidFill>
                <a:latin typeface="Poppins" panose="00000500000000000000" pitchFamily="2" charset="0"/>
                <a:cs typeface="Poppins" panose="00000500000000000000" pitchFamily="2" charset="0"/>
              </a:rPr>
              <a:t>Medicinsk grundutrustning</a:t>
            </a:r>
          </a:p>
        </p:txBody>
      </p:sp>
      <p:sp>
        <p:nvSpPr>
          <p:cNvPr id="136" name="Rektangel: rundade hörn 135">
            <a:extLst>
              <a:ext uri="{FF2B5EF4-FFF2-40B4-BE49-F238E27FC236}">
                <a16:creationId xmlns:a16="http://schemas.microsoft.com/office/drawing/2014/main" id="{DD7E5DF5-8860-34D3-C41B-53D180BCA923}"/>
              </a:ext>
            </a:extLst>
          </p:cNvPr>
          <p:cNvSpPr/>
          <p:nvPr/>
        </p:nvSpPr>
        <p:spPr>
          <a:xfrm>
            <a:off x="7448558" y="4243051"/>
            <a:ext cx="996697" cy="273284"/>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Tandvårds- utrustning &amp; material</a:t>
            </a:r>
          </a:p>
        </p:txBody>
      </p:sp>
      <p:sp>
        <p:nvSpPr>
          <p:cNvPr id="137" name="Rektangel: rundade hörn 136">
            <a:extLst>
              <a:ext uri="{FF2B5EF4-FFF2-40B4-BE49-F238E27FC236}">
                <a16:creationId xmlns:a16="http://schemas.microsoft.com/office/drawing/2014/main" id="{823F34E3-D5A8-5272-200C-CBEEC7CF942F}"/>
              </a:ext>
            </a:extLst>
          </p:cNvPr>
          <p:cNvSpPr/>
          <p:nvPr/>
        </p:nvSpPr>
        <p:spPr>
          <a:xfrm>
            <a:off x="7448558" y="4559195"/>
            <a:ext cx="996697" cy="273284"/>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bg1"/>
                </a:solidFill>
                <a:latin typeface="Poppins" panose="00000500000000000000" pitchFamily="2" charset="0"/>
                <a:cs typeface="Poppins" panose="00000500000000000000" pitchFamily="2" charset="0"/>
              </a:rPr>
              <a:t>Fysioterapi- utrustning &amp; material</a:t>
            </a:r>
          </a:p>
        </p:txBody>
      </p:sp>
      <p:sp>
        <p:nvSpPr>
          <p:cNvPr id="138" name="Rektangel: rundade hörn 137">
            <a:extLst>
              <a:ext uri="{FF2B5EF4-FFF2-40B4-BE49-F238E27FC236}">
                <a16:creationId xmlns:a16="http://schemas.microsoft.com/office/drawing/2014/main" id="{2E64E294-AB6D-F416-58B6-6C0E54F6EE9F}"/>
              </a:ext>
            </a:extLst>
          </p:cNvPr>
          <p:cNvSpPr/>
          <p:nvPr/>
        </p:nvSpPr>
        <p:spPr>
          <a:xfrm>
            <a:off x="8674929" y="2279352"/>
            <a:ext cx="996697" cy="273857"/>
          </a:xfrm>
          <a:prstGeom prst="roundRect">
            <a:avLst/>
          </a:prstGeom>
          <a:gradFill>
            <a:gsLst>
              <a:gs pos="71000">
                <a:schemeClr val="accent5">
                  <a:lumMod val="75000"/>
                </a:schemeClr>
              </a:gs>
              <a:gs pos="33000">
                <a:schemeClr val="accent5">
                  <a:lumMod val="75000"/>
                </a:schemeClr>
              </a:gs>
              <a:gs pos="32000">
                <a:schemeClr val="accent4">
                  <a:lumMod val="25000"/>
                </a:schemeClr>
              </a:gs>
              <a:gs pos="71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 </a:t>
            </a:r>
          </a:p>
        </p:txBody>
      </p:sp>
      <p:sp>
        <p:nvSpPr>
          <p:cNvPr id="16" name="Rektangel: rundade hörn 15">
            <a:extLst>
              <a:ext uri="{FF2B5EF4-FFF2-40B4-BE49-F238E27FC236}">
                <a16:creationId xmlns:a16="http://schemas.microsoft.com/office/drawing/2014/main" id="{70E9C325-51AB-911C-BA74-65FEB573EC60}"/>
              </a:ext>
            </a:extLst>
          </p:cNvPr>
          <p:cNvSpPr/>
          <p:nvPr/>
        </p:nvSpPr>
        <p:spPr>
          <a:xfrm>
            <a:off x="7462208" y="3276153"/>
            <a:ext cx="996697" cy="271442"/>
          </a:xfrm>
          <a:prstGeom prst="roundRect">
            <a:avLst/>
          </a:prstGeom>
          <a:gradFill>
            <a:gsLst>
              <a:gs pos="82000">
                <a:schemeClr val="accent2">
                  <a:lumMod val="75000"/>
                </a:schemeClr>
              </a:gs>
              <a:gs pos="62000">
                <a:schemeClr val="accent2">
                  <a:lumMod val="75000"/>
                </a:schemeClr>
              </a:gs>
              <a:gs pos="84000">
                <a:schemeClr val="accent3">
                  <a:lumMod val="50000"/>
                </a:schemeClr>
              </a:gs>
              <a:gs pos="18000">
                <a:schemeClr val="accent4">
                  <a:lumMod val="25000"/>
                </a:schemeClr>
              </a:gs>
              <a:gs pos="38000">
                <a:schemeClr val="accent4">
                  <a:lumMod val="75000"/>
                </a:schemeClr>
              </a:gs>
              <a:gs pos="18000">
                <a:schemeClr val="accent4">
                  <a:lumMod val="75000"/>
                </a:schemeClr>
              </a:gs>
              <a:gs pos="40000">
                <a:schemeClr val="accent5">
                  <a:lumMod val="75000"/>
                </a:schemeClr>
              </a:gs>
              <a:gs pos="60000">
                <a:schemeClr val="accent5">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Nutrition</a:t>
            </a:r>
          </a:p>
        </p:txBody>
      </p:sp>
      <p:sp>
        <p:nvSpPr>
          <p:cNvPr id="18" name="Rektangel: rundade hörn 17">
            <a:extLst>
              <a:ext uri="{FF2B5EF4-FFF2-40B4-BE49-F238E27FC236}">
                <a16:creationId xmlns:a16="http://schemas.microsoft.com/office/drawing/2014/main" id="{376CBA64-8260-21F9-22D8-45A2BC6E2423}"/>
              </a:ext>
            </a:extLst>
          </p:cNvPr>
          <p:cNvSpPr/>
          <p:nvPr/>
        </p:nvSpPr>
        <p:spPr>
          <a:xfrm>
            <a:off x="11049292" y="1959141"/>
            <a:ext cx="996697" cy="273284"/>
          </a:xfrm>
          <a:prstGeom prst="roundRect">
            <a:avLst/>
          </a:prstGeom>
          <a:gradFill>
            <a:gsLst>
              <a:gs pos="23000">
                <a:schemeClr val="accent4">
                  <a:lumMod val="25000"/>
                </a:schemeClr>
              </a:gs>
              <a:gs pos="49000">
                <a:schemeClr val="accent4">
                  <a:lumMod val="75000"/>
                </a:schemeClr>
              </a:gs>
              <a:gs pos="25000">
                <a:schemeClr val="accent4">
                  <a:lumMod val="75000"/>
                </a:schemeClr>
              </a:gs>
              <a:gs pos="73750">
                <a:schemeClr val="accent5">
                  <a:lumMod val="75000"/>
                </a:schemeClr>
              </a:gs>
              <a:gs pos="53000">
                <a:schemeClr val="accent5">
                  <a:lumMod val="75000"/>
                </a:schemeClr>
              </a:gs>
              <a:gs pos="76000">
                <a:schemeClr val="accent2">
                  <a:lumMod val="75000"/>
                </a:schemeClr>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Anestesi &amp; intensivvård</a:t>
            </a:r>
          </a:p>
        </p:txBody>
      </p:sp>
    </p:spTree>
    <p:extLst>
      <p:ext uri="{BB962C8B-B14F-4D97-AF65-F5344CB8AC3E}">
        <p14:creationId xmlns:p14="http://schemas.microsoft.com/office/powerpoint/2010/main" val="23040495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562FA-24BA-1EBF-E1B8-E31C3BF1B11A}"/>
            </a:ext>
          </a:extLst>
        </p:cNvPr>
        <p:cNvGrpSpPr/>
        <p:nvPr/>
      </p:nvGrpSpPr>
      <p:grpSpPr>
        <a:xfrm>
          <a:off x="0" y="0"/>
          <a:ext cx="0" cy="0"/>
          <a:chOff x="0" y="0"/>
          <a:chExt cx="0" cy="0"/>
        </a:xfrm>
      </p:grpSpPr>
      <p:cxnSp>
        <p:nvCxnSpPr>
          <p:cNvPr id="60" name="Rak koppling 59">
            <a:extLst>
              <a:ext uri="{FF2B5EF4-FFF2-40B4-BE49-F238E27FC236}">
                <a16:creationId xmlns:a16="http://schemas.microsoft.com/office/drawing/2014/main" id="{41D62362-37ED-7AE8-582B-7340CDB184D0}"/>
              </a:ext>
            </a:extLst>
          </p:cNvPr>
          <p:cNvCxnSpPr>
            <a:cxnSpLocks/>
          </p:cNvCxnSpPr>
          <p:nvPr/>
        </p:nvCxnSpPr>
        <p:spPr>
          <a:xfrm>
            <a:off x="1794772" y="1024244"/>
            <a:ext cx="0" cy="531628"/>
          </a:xfrm>
          <a:prstGeom prst="line">
            <a:avLst/>
          </a:prstGeom>
          <a:ln w="28575">
            <a:solidFill>
              <a:srgbClr val="93B2C1"/>
            </a:solidFill>
          </a:ln>
        </p:spPr>
        <p:style>
          <a:lnRef idx="1">
            <a:schemeClr val="accent1"/>
          </a:lnRef>
          <a:fillRef idx="0">
            <a:schemeClr val="accent1"/>
          </a:fillRef>
          <a:effectRef idx="0">
            <a:schemeClr val="accent1"/>
          </a:effectRef>
          <a:fontRef idx="minor">
            <a:schemeClr val="tx1"/>
          </a:fontRef>
        </p:style>
      </p:cxnSp>
      <p:cxnSp>
        <p:nvCxnSpPr>
          <p:cNvPr id="57" name="Rak koppling 56">
            <a:extLst>
              <a:ext uri="{FF2B5EF4-FFF2-40B4-BE49-F238E27FC236}">
                <a16:creationId xmlns:a16="http://schemas.microsoft.com/office/drawing/2014/main" id="{CE357B29-A806-ADE0-E6F6-BE6D523BC1E6}"/>
              </a:ext>
            </a:extLst>
          </p:cNvPr>
          <p:cNvCxnSpPr>
            <a:cxnSpLocks/>
            <a:stCxn id="55" idx="4"/>
          </p:cNvCxnSpPr>
          <p:nvPr/>
        </p:nvCxnSpPr>
        <p:spPr>
          <a:xfrm>
            <a:off x="1794772"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ruta 61">
            <a:extLst>
              <a:ext uri="{FF2B5EF4-FFF2-40B4-BE49-F238E27FC236}">
                <a16:creationId xmlns:a16="http://schemas.microsoft.com/office/drawing/2014/main" id="{621EFAC0-8EF5-CBFF-CEA8-87EC53F951D8}"/>
              </a:ext>
            </a:extLst>
          </p:cNvPr>
          <p:cNvSpPr txBox="1"/>
          <p:nvPr/>
        </p:nvSpPr>
        <p:spPr>
          <a:xfrm>
            <a:off x="1513021" y="428820"/>
            <a:ext cx="563502" cy="531628"/>
          </a:xfrm>
          <a:prstGeom prst="ellipse">
            <a:avLst/>
          </a:prstGeom>
          <a:solidFill>
            <a:srgbClr val="93B2C1"/>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A</a:t>
            </a:r>
          </a:p>
        </p:txBody>
      </p:sp>
      <p:sp>
        <p:nvSpPr>
          <p:cNvPr id="55" name="Ellips 54">
            <a:extLst>
              <a:ext uri="{FF2B5EF4-FFF2-40B4-BE49-F238E27FC236}">
                <a16:creationId xmlns:a16="http://schemas.microsoft.com/office/drawing/2014/main" id="{D0FC9C21-008A-C16A-C57A-88B5D09ED0DE}"/>
              </a:ext>
            </a:extLst>
          </p:cNvPr>
          <p:cNvSpPr/>
          <p:nvPr/>
        </p:nvSpPr>
        <p:spPr>
          <a:xfrm>
            <a:off x="922902" y="1279425"/>
            <a:ext cx="1743740" cy="1711842"/>
          </a:xfrm>
          <a:prstGeom prst="ellipse">
            <a:avLst/>
          </a:prstGeom>
          <a:solidFill>
            <a:srgbClr val="93B2C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85" name="Tabell 84">
            <a:extLst>
              <a:ext uri="{FF2B5EF4-FFF2-40B4-BE49-F238E27FC236}">
                <a16:creationId xmlns:a16="http://schemas.microsoft.com/office/drawing/2014/main" id="{7C3D7740-1A5B-CDBC-2830-CB9357324C66}"/>
              </a:ext>
            </a:extLst>
          </p:cNvPr>
          <p:cNvGraphicFramePr>
            <a:graphicFrameLocks noGrp="1"/>
          </p:cNvGraphicFramePr>
          <p:nvPr>
            <p:extLst>
              <p:ext uri="{D42A27DB-BD31-4B8C-83A1-F6EECF244321}">
                <p14:modId xmlns:p14="http://schemas.microsoft.com/office/powerpoint/2010/main" val="2159919249"/>
              </p:ext>
            </p:extLst>
          </p:nvPr>
        </p:nvGraphicFramePr>
        <p:xfrm>
          <a:off x="215901"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93B2C1"/>
                    </a:solidFill>
                  </a:tcPr>
                </a:tc>
                <a:tc>
                  <a:txBody>
                    <a:bodyPr/>
                    <a:lstStyle/>
                    <a:p>
                      <a:pPr algn="ctr"/>
                      <a:r>
                        <a:rPr lang="sv-SE" sz="1000" b="1">
                          <a:solidFill>
                            <a:schemeClr val="bg1"/>
                          </a:solidFill>
                        </a:rPr>
                        <a:t>Fokusfrågor</a:t>
                      </a:r>
                    </a:p>
                  </a:txBody>
                  <a:tcPr anchor="ctr">
                    <a:solidFill>
                      <a:srgbClr val="93B2C1"/>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70" name="Ellips 69">
            <a:extLst>
              <a:ext uri="{FF2B5EF4-FFF2-40B4-BE49-F238E27FC236}">
                <a16:creationId xmlns:a16="http://schemas.microsoft.com/office/drawing/2014/main" id="{A8495D71-C7B1-7928-B6DD-B318E95C9773}"/>
              </a:ext>
            </a:extLst>
          </p:cNvPr>
          <p:cNvSpPr/>
          <p:nvPr/>
        </p:nvSpPr>
        <p:spPr>
          <a:xfrm>
            <a:off x="1827423"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1" name="Ellips 70">
            <a:extLst>
              <a:ext uri="{FF2B5EF4-FFF2-40B4-BE49-F238E27FC236}">
                <a16:creationId xmlns:a16="http://schemas.microsoft.com/office/drawing/2014/main" id="{865DBE4B-1AF2-D15B-2735-77B9B6ED7C6E}"/>
              </a:ext>
            </a:extLst>
          </p:cNvPr>
          <p:cNvSpPr/>
          <p:nvPr/>
        </p:nvSpPr>
        <p:spPr>
          <a:xfrm>
            <a:off x="2064938"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2" name="Ellips 71">
            <a:extLst>
              <a:ext uri="{FF2B5EF4-FFF2-40B4-BE49-F238E27FC236}">
                <a16:creationId xmlns:a16="http://schemas.microsoft.com/office/drawing/2014/main" id="{26D1958A-879C-4E38-0CE2-6BD4328C7151}"/>
              </a:ext>
            </a:extLst>
          </p:cNvPr>
          <p:cNvSpPr/>
          <p:nvPr/>
        </p:nvSpPr>
        <p:spPr>
          <a:xfrm>
            <a:off x="2296564"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3" name="Ellips 72">
            <a:extLst>
              <a:ext uri="{FF2B5EF4-FFF2-40B4-BE49-F238E27FC236}">
                <a16:creationId xmlns:a16="http://schemas.microsoft.com/office/drawing/2014/main" id="{82D9E88E-08ED-83C9-420C-5E8589FCFDC4}"/>
              </a:ext>
            </a:extLst>
          </p:cNvPr>
          <p:cNvSpPr/>
          <p:nvPr/>
        </p:nvSpPr>
        <p:spPr>
          <a:xfrm>
            <a:off x="2530685"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4" name="Ellips 73">
            <a:extLst>
              <a:ext uri="{FF2B5EF4-FFF2-40B4-BE49-F238E27FC236}">
                <a16:creationId xmlns:a16="http://schemas.microsoft.com/office/drawing/2014/main" id="{7D155246-B2CE-A3BA-7892-9218E6F4A371}"/>
              </a:ext>
            </a:extLst>
          </p:cNvPr>
          <p:cNvSpPr/>
          <p:nvPr/>
        </p:nvSpPr>
        <p:spPr>
          <a:xfrm>
            <a:off x="2771617"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87" name="Rak koppling 86">
            <a:extLst>
              <a:ext uri="{FF2B5EF4-FFF2-40B4-BE49-F238E27FC236}">
                <a16:creationId xmlns:a16="http://schemas.microsoft.com/office/drawing/2014/main" id="{B8D05CA5-F6AE-570D-2D2D-57518504595D}"/>
              </a:ext>
            </a:extLst>
          </p:cNvPr>
          <p:cNvCxnSpPr>
            <a:cxnSpLocks/>
          </p:cNvCxnSpPr>
          <p:nvPr/>
        </p:nvCxnSpPr>
        <p:spPr>
          <a:xfrm>
            <a:off x="1793827" y="2843001"/>
            <a:ext cx="0" cy="3455582"/>
          </a:xfrm>
          <a:prstGeom prst="line">
            <a:avLst/>
          </a:prstGeom>
          <a:ln w="28575">
            <a:solidFill>
              <a:srgbClr val="93B2C1"/>
            </a:solidFill>
            <a:tailEnd type="oval"/>
          </a:ln>
        </p:spPr>
        <p:style>
          <a:lnRef idx="1">
            <a:schemeClr val="accent1"/>
          </a:lnRef>
          <a:fillRef idx="0">
            <a:schemeClr val="accent1"/>
          </a:fillRef>
          <a:effectRef idx="0">
            <a:schemeClr val="accent1"/>
          </a:effectRef>
          <a:fontRef idx="minor">
            <a:schemeClr val="tx1"/>
          </a:fontRef>
        </p:style>
      </p:cxnSp>
      <p:cxnSp>
        <p:nvCxnSpPr>
          <p:cNvPr id="38" name="Rak koppling 37">
            <a:extLst>
              <a:ext uri="{FF2B5EF4-FFF2-40B4-BE49-F238E27FC236}">
                <a16:creationId xmlns:a16="http://schemas.microsoft.com/office/drawing/2014/main" id="{23648914-1961-7C5F-C830-A7D0A02F9AFE}"/>
              </a:ext>
            </a:extLst>
          </p:cNvPr>
          <p:cNvCxnSpPr>
            <a:cxnSpLocks/>
          </p:cNvCxnSpPr>
          <p:nvPr/>
        </p:nvCxnSpPr>
        <p:spPr>
          <a:xfrm>
            <a:off x="4762018" y="1024244"/>
            <a:ext cx="0" cy="531628"/>
          </a:xfrm>
          <a:prstGeom prst="line">
            <a:avLst/>
          </a:prstGeom>
          <a:ln w="28575">
            <a:solidFill>
              <a:srgbClr val="EFD4C0"/>
            </a:solidFill>
          </a:ln>
        </p:spPr>
        <p:style>
          <a:lnRef idx="1">
            <a:schemeClr val="accent1"/>
          </a:lnRef>
          <a:fillRef idx="0">
            <a:schemeClr val="accent1"/>
          </a:fillRef>
          <a:effectRef idx="0">
            <a:schemeClr val="accent1"/>
          </a:effectRef>
          <a:fontRef idx="minor">
            <a:schemeClr val="tx1"/>
          </a:fontRef>
        </p:style>
      </p:cxnSp>
      <p:cxnSp>
        <p:nvCxnSpPr>
          <p:cNvPr id="39" name="Rak koppling 38">
            <a:extLst>
              <a:ext uri="{FF2B5EF4-FFF2-40B4-BE49-F238E27FC236}">
                <a16:creationId xmlns:a16="http://schemas.microsoft.com/office/drawing/2014/main" id="{0C02EB17-0F1D-3BE0-94FF-2B1C3563CBF1}"/>
              </a:ext>
            </a:extLst>
          </p:cNvPr>
          <p:cNvCxnSpPr>
            <a:cxnSpLocks/>
            <a:stCxn id="41" idx="4"/>
          </p:cNvCxnSpPr>
          <p:nvPr/>
        </p:nvCxnSpPr>
        <p:spPr>
          <a:xfrm>
            <a:off x="4762018"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ruta 39">
            <a:extLst>
              <a:ext uri="{FF2B5EF4-FFF2-40B4-BE49-F238E27FC236}">
                <a16:creationId xmlns:a16="http://schemas.microsoft.com/office/drawing/2014/main" id="{FFB49DD6-3555-1212-A66F-E1B9CD2DC845}"/>
              </a:ext>
            </a:extLst>
          </p:cNvPr>
          <p:cNvSpPr txBox="1"/>
          <p:nvPr/>
        </p:nvSpPr>
        <p:spPr>
          <a:xfrm>
            <a:off x="4480267" y="428820"/>
            <a:ext cx="563502" cy="531628"/>
          </a:xfrm>
          <a:prstGeom prst="ellipse">
            <a:avLst/>
          </a:prstGeom>
          <a:solidFill>
            <a:srgbClr val="EFD4C0"/>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B</a:t>
            </a:r>
          </a:p>
        </p:txBody>
      </p:sp>
      <p:sp>
        <p:nvSpPr>
          <p:cNvPr id="41" name="Ellips 40">
            <a:extLst>
              <a:ext uri="{FF2B5EF4-FFF2-40B4-BE49-F238E27FC236}">
                <a16:creationId xmlns:a16="http://schemas.microsoft.com/office/drawing/2014/main" id="{20DD8D71-FCB3-9CDC-56BA-FF16F1D50536}"/>
              </a:ext>
            </a:extLst>
          </p:cNvPr>
          <p:cNvSpPr/>
          <p:nvPr/>
        </p:nvSpPr>
        <p:spPr>
          <a:xfrm>
            <a:off x="3890148" y="1279425"/>
            <a:ext cx="1743740" cy="1711842"/>
          </a:xfrm>
          <a:prstGeom prst="ellipse">
            <a:avLst/>
          </a:prstGeom>
          <a:solidFill>
            <a:srgbClr val="EFD4C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42" name="Tabell 41">
            <a:extLst>
              <a:ext uri="{FF2B5EF4-FFF2-40B4-BE49-F238E27FC236}">
                <a16:creationId xmlns:a16="http://schemas.microsoft.com/office/drawing/2014/main" id="{7BCE3639-8C39-6781-A64C-8673889B0C8F}"/>
              </a:ext>
            </a:extLst>
          </p:cNvPr>
          <p:cNvGraphicFramePr>
            <a:graphicFrameLocks noGrp="1"/>
          </p:cNvGraphicFramePr>
          <p:nvPr>
            <p:extLst>
              <p:ext uri="{D42A27DB-BD31-4B8C-83A1-F6EECF244321}">
                <p14:modId xmlns:p14="http://schemas.microsoft.com/office/powerpoint/2010/main" val="2875642754"/>
              </p:ext>
            </p:extLst>
          </p:nvPr>
        </p:nvGraphicFramePr>
        <p:xfrm>
          <a:off x="3183147"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EFD4C0"/>
                    </a:solidFill>
                  </a:tcPr>
                </a:tc>
                <a:tc>
                  <a:txBody>
                    <a:bodyPr/>
                    <a:lstStyle/>
                    <a:p>
                      <a:pPr algn="ctr"/>
                      <a:r>
                        <a:rPr lang="sv-SE" sz="1000" b="1">
                          <a:solidFill>
                            <a:schemeClr val="bg1"/>
                          </a:solidFill>
                        </a:rPr>
                        <a:t>Fokusfrågor</a:t>
                      </a:r>
                    </a:p>
                  </a:txBody>
                  <a:tcPr anchor="ctr">
                    <a:solidFill>
                      <a:srgbClr val="EFD4C0"/>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43" name="Ellips 42">
            <a:extLst>
              <a:ext uri="{FF2B5EF4-FFF2-40B4-BE49-F238E27FC236}">
                <a16:creationId xmlns:a16="http://schemas.microsoft.com/office/drawing/2014/main" id="{F2DB2110-FB9E-E1C7-D260-7401465833BF}"/>
              </a:ext>
            </a:extLst>
          </p:cNvPr>
          <p:cNvSpPr/>
          <p:nvPr/>
        </p:nvSpPr>
        <p:spPr>
          <a:xfrm>
            <a:off x="4794669"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4" name="Ellips 43">
            <a:extLst>
              <a:ext uri="{FF2B5EF4-FFF2-40B4-BE49-F238E27FC236}">
                <a16:creationId xmlns:a16="http://schemas.microsoft.com/office/drawing/2014/main" id="{EE821746-8A9F-BD69-6105-0E3413C86A77}"/>
              </a:ext>
            </a:extLst>
          </p:cNvPr>
          <p:cNvSpPr/>
          <p:nvPr/>
        </p:nvSpPr>
        <p:spPr>
          <a:xfrm>
            <a:off x="5032184"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5" name="Ellips 44">
            <a:extLst>
              <a:ext uri="{FF2B5EF4-FFF2-40B4-BE49-F238E27FC236}">
                <a16:creationId xmlns:a16="http://schemas.microsoft.com/office/drawing/2014/main" id="{5C8BD796-779D-EBED-9DD3-69A1E36E5602}"/>
              </a:ext>
            </a:extLst>
          </p:cNvPr>
          <p:cNvSpPr/>
          <p:nvPr/>
        </p:nvSpPr>
        <p:spPr>
          <a:xfrm>
            <a:off x="5263810"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6" name="Ellips 45">
            <a:extLst>
              <a:ext uri="{FF2B5EF4-FFF2-40B4-BE49-F238E27FC236}">
                <a16:creationId xmlns:a16="http://schemas.microsoft.com/office/drawing/2014/main" id="{C4685C1F-3F0E-36A1-B64C-ACE2231CB7A2}"/>
              </a:ext>
            </a:extLst>
          </p:cNvPr>
          <p:cNvSpPr/>
          <p:nvPr/>
        </p:nvSpPr>
        <p:spPr>
          <a:xfrm>
            <a:off x="5497931"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7" name="Ellips 46">
            <a:extLst>
              <a:ext uri="{FF2B5EF4-FFF2-40B4-BE49-F238E27FC236}">
                <a16:creationId xmlns:a16="http://schemas.microsoft.com/office/drawing/2014/main" id="{05C32CC5-7A44-23E2-0064-249C9CF3B925}"/>
              </a:ext>
            </a:extLst>
          </p:cNvPr>
          <p:cNvSpPr/>
          <p:nvPr/>
        </p:nvSpPr>
        <p:spPr>
          <a:xfrm>
            <a:off x="5738863"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48" name="Rak koppling 47">
            <a:extLst>
              <a:ext uri="{FF2B5EF4-FFF2-40B4-BE49-F238E27FC236}">
                <a16:creationId xmlns:a16="http://schemas.microsoft.com/office/drawing/2014/main" id="{11C4A6D8-37C5-CFFA-EF06-D753F3F3FB26}"/>
              </a:ext>
            </a:extLst>
          </p:cNvPr>
          <p:cNvCxnSpPr>
            <a:cxnSpLocks/>
          </p:cNvCxnSpPr>
          <p:nvPr/>
        </p:nvCxnSpPr>
        <p:spPr>
          <a:xfrm>
            <a:off x="4761073" y="2843001"/>
            <a:ext cx="0" cy="3455582"/>
          </a:xfrm>
          <a:prstGeom prst="line">
            <a:avLst/>
          </a:prstGeom>
          <a:ln w="28575">
            <a:solidFill>
              <a:srgbClr val="EFD4C0"/>
            </a:solidFill>
            <a:tailEnd type="oval"/>
          </a:ln>
        </p:spPr>
        <p:style>
          <a:lnRef idx="1">
            <a:schemeClr val="accent1"/>
          </a:lnRef>
          <a:fillRef idx="0">
            <a:schemeClr val="accent1"/>
          </a:fillRef>
          <a:effectRef idx="0">
            <a:schemeClr val="accent1"/>
          </a:effectRef>
          <a:fontRef idx="minor">
            <a:schemeClr val="tx1"/>
          </a:fontRef>
        </p:style>
      </p:cxnSp>
      <p:cxnSp>
        <p:nvCxnSpPr>
          <p:cNvPr id="49" name="Rak koppling 48">
            <a:extLst>
              <a:ext uri="{FF2B5EF4-FFF2-40B4-BE49-F238E27FC236}">
                <a16:creationId xmlns:a16="http://schemas.microsoft.com/office/drawing/2014/main" id="{E19B5513-2823-1425-5F09-73A8688F89B9}"/>
              </a:ext>
            </a:extLst>
          </p:cNvPr>
          <p:cNvCxnSpPr>
            <a:cxnSpLocks/>
          </p:cNvCxnSpPr>
          <p:nvPr/>
        </p:nvCxnSpPr>
        <p:spPr>
          <a:xfrm>
            <a:off x="7729264" y="1024244"/>
            <a:ext cx="0" cy="531628"/>
          </a:xfrm>
          <a:prstGeom prst="line">
            <a:avLst/>
          </a:prstGeom>
          <a:ln w="28575">
            <a:solidFill>
              <a:srgbClr val="8EA692"/>
            </a:solidFill>
          </a:ln>
        </p:spPr>
        <p:style>
          <a:lnRef idx="1">
            <a:schemeClr val="accent1"/>
          </a:lnRef>
          <a:fillRef idx="0">
            <a:schemeClr val="accent1"/>
          </a:fillRef>
          <a:effectRef idx="0">
            <a:schemeClr val="accent1"/>
          </a:effectRef>
          <a:fontRef idx="minor">
            <a:schemeClr val="tx1"/>
          </a:fontRef>
        </p:style>
      </p:cxnSp>
      <p:cxnSp>
        <p:nvCxnSpPr>
          <p:cNvPr id="50" name="Rak koppling 49">
            <a:extLst>
              <a:ext uri="{FF2B5EF4-FFF2-40B4-BE49-F238E27FC236}">
                <a16:creationId xmlns:a16="http://schemas.microsoft.com/office/drawing/2014/main" id="{3623C265-DEA5-FBC7-E1EC-1FECDBC0F94A}"/>
              </a:ext>
            </a:extLst>
          </p:cNvPr>
          <p:cNvCxnSpPr>
            <a:cxnSpLocks/>
            <a:stCxn id="52" idx="4"/>
          </p:cNvCxnSpPr>
          <p:nvPr/>
        </p:nvCxnSpPr>
        <p:spPr>
          <a:xfrm>
            <a:off x="7729264"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ruta 50">
            <a:extLst>
              <a:ext uri="{FF2B5EF4-FFF2-40B4-BE49-F238E27FC236}">
                <a16:creationId xmlns:a16="http://schemas.microsoft.com/office/drawing/2014/main" id="{7CEDC264-2C3F-A263-CBBA-CFD812599E62}"/>
              </a:ext>
            </a:extLst>
          </p:cNvPr>
          <p:cNvSpPr txBox="1"/>
          <p:nvPr/>
        </p:nvSpPr>
        <p:spPr>
          <a:xfrm>
            <a:off x="7447513" y="428820"/>
            <a:ext cx="563502" cy="531628"/>
          </a:xfrm>
          <a:prstGeom prst="ellipse">
            <a:avLst/>
          </a:prstGeom>
          <a:solidFill>
            <a:srgbClr val="8EA692"/>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C</a:t>
            </a:r>
          </a:p>
        </p:txBody>
      </p:sp>
      <p:sp>
        <p:nvSpPr>
          <p:cNvPr id="52" name="Ellips 51">
            <a:extLst>
              <a:ext uri="{FF2B5EF4-FFF2-40B4-BE49-F238E27FC236}">
                <a16:creationId xmlns:a16="http://schemas.microsoft.com/office/drawing/2014/main" id="{A2298E67-0DDE-3990-3ACB-C7434BE282EC}"/>
              </a:ext>
            </a:extLst>
          </p:cNvPr>
          <p:cNvSpPr/>
          <p:nvPr/>
        </p:nvSpPr>
        <p:spPr>
          <a:xfrm>
            <a:off x="6857394" y="1279425"/>
            <a:ext cx="1743740" cy="1711842"/>
          </a:xfrm>
          <a:prstGeom prst="ellipse">
            <a:avLst/>
          </a:prstGeom>
          <a:solidFill>
            <a:srgbClr val="8EA69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53" name="Tabell 52">
            <a:extLst>
              <a:ext uri="{FF2B5EF4-FFF2-40B4-BE49-F238E27FC236}">
                <a16:creationId xmlns:a16="http://schemas.microsoft.com/office/drawing/2014/main" id="{F6280C0D-3CCA-3332-44D1-170C5244EDC7}"/>
              </a:ext>
            </a:extLst>
          </p:cNvPr>
          <p:cNvGraphicFramePr>
            <a:graphicFrameLocks noGrp="1"/>
          </p:cNvGraphicFramePr>
          <p:nvPr>
            <p:extLst>
              <p:ext uri="{D42A27DB-BD31-4B8C-83A1-F6EECF244321}">
                <p14:modId xmlns:p14="http://schemas.microsoft.com/office/powerpoint/2010/main" val="2384110955"/>
              </p:ext>
            </p:extLst>
          </p:nvPr>
        </p:nvGraphicFramePr>
        <p:xfrm>
          <a:off x="6150393"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8EA692"/>
                    </a:solidFill>
                  </a:tcPr>
                </a:tc>
                <a:tc>
                  <a:txBody>
                    <a:bodyPr/>
                    <a:lstStyle/>
                    <a:p>
                      <a:pPr algn="ctr"/>
                      <a:r>
                        <a:rPr lang="sv-SE" sz="1000" b="1">
                          <a:solidFill>
                            <a:schemeClr val="bg1"/>
                          </a:solidFill>
                        </a:rPr>
                        <a:t>Fokusfrågor</a:t>
                      </a:r>
                    </a:p>
                  </a:txBody>
                  <a:tcPr anchor="ctr">
                    <a:solidFill>
                      <a:srgbClr val="8EA692"/>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54" name="Ellips 53">
            <a:extLst>
              <a:ext uri="{FF2B5EF4-FFF2-40B4-BE49-F238E27FC236}">
                <a16:creationId xmlns:a16="http://schemas.microsoft.com/office/drawing/2014/main" id="{97617E1F-D920-C6BF-D5ED-F1FCB86CEF00}"/>
              </a:ext>
            </a:extLst>
          </p:cNvPr>
          <p:cNvSpPr/>
          <p:nvPr/>
        </p:nvSpPr>
        <p:spPr>
          <a:xfrm>
            <a:off x="7761915"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6" name="Ellips 55">
            <a:extLst>
              <a:ext uri="{FF2B5EF4-FFF2-40B4-BE49-F238E27FC236}">
                <a16:creationId xmlns:a16="http://schemas.microsoft.com/office/drawing/2014/main" id="{AA91214B-73CD-6DAE-3DC0-9A9906D6D67A}"/>
              </a:ext>
            </a:extLst>
          </p:cNvPr>
          <p:cNvSpPr/>
          <p:nvPr/>
        </p:nvSpPr>
        <p:spPr>
          <a:xfrm>
            <a:off x="7999430"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8" name="Ellips 57">
            <a:extLst>
              <a:ext uri="{FF2B5EF4-FFF2-40B4-BE49-F238E27FC236}">
                <a16:creationId xmlns:a16="http://schemas.microsoft.com/office/drawing/2014/main" id="{D75B95EC-FFCB-A004-2782-495610DAF6F2}"/>
              </a:ext>
            </a:extLst>
          </p:cNvPr>
          <p:cNvSpPr/>
          <p:nvPr/>
        </p:nvSpPr>
        <p:spPr>
          <a:xfrm>
            <a:off x="8231056"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9" name="Ellips 58">
            <a:extLst>
              <a:ext uri="{FF2B5EF4-FFF2-40B4-BE49-F238E27FC236}">
                <a16:creationId xmlns:a16="http://schemas.microsoft.com/office/drawing/2014/main" id="{4592593E-79BF-FAE2-1753-C6F81DE96DFE}"/>
              </a:ext>
            </a:extLst>
          </p:cNvPr>
          <p:cNvSpPr/>
          <p:nvPr/>
        </p:nvSpPr>
        <p:spPr>
          <a:xfrm>
            <a:off x="8465177"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61" name="Ellips 60">
            <a:extLst>
              <a:ext uri="{FF2B5EF4-FFF2-40B4-BE49-F238E27FC236}">
                <a16:creationId xmlns:a16="http://schemas.microsoft.com/office/drawing/2014/main" id="{F1207DAE-E1CF-49AB-DC94-9168C8C88C83}"/>
              </a:ext>
            </a:extLst>
          </p:cNvPr>
          <p:cNvSpPr/>
          <p:nvPr/>
        </p:nvSpPr>
        <p:spPr>
          <a:xfrm>
            <a:off x="8706109"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63" name="Rak koppling 62">
            <a:extLst>
              <a:ext uri="{FF2B5EF4-FFF2-40B4-BE49-F238E27FC236}">
                <a16:creationId xmlns:a16="http://schemas.microsoft.com/office/drawing/2014/main" id="{E8DFE1B3-A469-E73E-B51C-B63916E8E62B}"/>
              </a:ext>
            </a:extLst>
          </p:cNvPr>
          <p:cNvCxnSpPr>
            <a:cxnSpLocks/>
          </p:cNvCxnSpPr>
          <p:nvPr/>
        </p:nvCxnSpPr>
        <p:spPr>
          <a:xfrm>
            <a:off x="7728319" y="2843001"/>
            <a:ext cx="0" cy="3455582"/>
          </a:xfrm>
          <a:prstGeom prst="line">
            <a:avLst/>
          </a:prstGeom>
          <a:ln w="28575">
            <a:solidFill>
              <a:srgbClr val="8EA692"/>
            </a:solidFill>
            <a:tailEnd type="oval"/>
          </a:ln>
        </p:spPr>
        <p:style>
          <a:lnRef idx="1">
            <a:schemeClr val="accent1"/>
          </a:lnRef>
          <a:fillRef idx="0">
            <a:schemeClr val="accent1"/>
          </a:fillRef>
          <a:effectRef idx="0">
            <a:schemeClr val="accent1"/>
          </a:effectRef>
          <a:fontRef idx="minor">
            <a:schemeClr val="tx1"/>
          </a:fontRef>
        </p:style>
      </p:cxnSp>
      <p:cxnSp>
        <p:nvCxnSpPr>
          <p:cNvPr id="64" name="Rak koppling 63">
            <a:extLst>
              <a:ext uri="{FF2B5EF4-FFF2-40B4-BE49-F238E27FC236}">
                <a16:creationId xmlns:a16="http://schemas.microsoft.com/office/drawing/2014/main" id="{9902BE74-A2CB-AF1B-14C4-B653A8EB2266}"/>
              </a:ext>
            </a:extLst>
          </p:cNvPr>
          <p:cNvCxnSpPr>
            <a:cxnSpLocks/>
          </p:cNvCxnSpPr>
          <p:nvPr/>
        </p:nvCxnSpPr>
        <p:spPr>
          <a:xfrm>
            <a:off x="10696509" y="1024244"/>
            <a:ext cx="0" cy="531628"/>
          </a:xfrm>
          <a:prstGeom prst="line">
            <a:avLst/>
          </a:prstGeom>
          <a:ln w="28575">
            <a:solidFill>
              <a:srgbClr val="0B435D"/>
            </a:solidFill>
          </a:ln>
        </p:spPr>
        <p:style>
          <a:lnRef idx="1">
            <a:schemeClr val="accent1"/>
          </a:lnRef>
          <a:fillRef idx="0">
            <a:schemeClr val="accent1"/>
          </a:fillRef>
          <a:effectRef idx="0">
            <a:schemeClr val="accent1"/>
          </a:effectRef>
          <a:fontRef idx="minor">
            <a:schemeClr val="tx1"/>
          </a:fontRef>
        </p:style>
      </p:cxnSp>
      <p:cxnSp>
        <p:nvCxnSpPr>
          <p:cNvPr id="65" name="Rak koppling 64">
            <a:extLst>
              <a:ext uri="{FF2B5EF4-FFF2-40B4-BE49-F238E27FC236}">
                <a16:creationId xmlns:a16="http://schemas.microsoft.com/office/drawing/2014/main" id="{6576C75D-3A87-7E03-E1D2-B987493D23EB}"/>
              </a:ext>
            </a:extLst>
          </p:cNvPr>
          <p:cNvCxnSpPr>
            <a:cxnSpLocks/>
            <a:stCxn id="67" idx="4"/>
          </p:cNvCxnSpPr>
          <p:nvPr/>
        </p:nvCxnSpPr>
        <p:spPr>
          <a:xfrm>
            <a:off x="10696509"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66" name="textruta 65">
            <a:extLst>
              <a:ext uri="{FF2B5EF4-FFF2-40B4-BE49-F238E27FC236}">
                <a16:creationId xmlns:a16="http://schemas.microsoft.com/office/drawing/2014/main" id="{DAE154BC-4EA5-016B-0F6E-70B2C60CEA61}"/>
              </a:ext>
            </a:extLst>
          </p:cNvPr>
          <p:cNvSpPr txBox="1"/>
          <p:nvPr/>
        </p:nvSpPr>
        <p:spPr>
          <a:xfrm>
            <a:off x="10414758" y="428820"/>
            <a:ext cx="563502" cy="531628"/>
          </a:xfrm>
          <a:prstGeom prst="ellipse">
            <a:avLst/>
          </a:prstGeom>
          <a:solidFill>
            <a:srgbClr val="0B435D"/>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D</a:t>
            </a:r>
          </a:p>
        </p:txBody>
      </p:sp>
      <p:sp>
        <p:nvSpPr>
          <p:cNvPr id="67" name="Ellips 66">
            <a:extLst>
              <a:ext uri="{FF2B5EF4-FFF2-40B4-BE49-F238E27FC236}">
                <a16:creationId xmlns:a16="http://schemas.microsoft.com/office/drawing/2014/main" id="{7A4CA983-F29E-6BE1-11D7-4019811C1C90}"/>
              </a:ext>
            </a:extLst>
          </p:cNvPr>
          <p:cNvSpPr/>
          <p:nvPr/>
        </p:nvSpPr>
        <p:spPr>
          <a:xfrm>
            <a:off x="9824639" y="1279425"/>
            <a:ext cx="1743740" cy="1711842"/>
          </a:xfrm>
          <a:prstGeom prst="ellipse">
            <a:avLst/>
          </a:prstGeom>
          <a:solidFill>
            <a:srgbClr val="0B435D"/>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68" name="Tabell 67">
            <a:extLst>
              <a:ext uri="{FF2B5EF4-FFF2-40B4-BE49-F238E27FC236}">
                <a16:creationId xmlns:a16="http://schemas.microsoft.com/office/drawing/2014/main" id="{3247F63D-8400-A93C-C975-A73F291AF3C6}"/>
              </a:ext>
            </a:extLst>
          </p:cNvPr>
          <p:cNvGraphicFramePr>
            <a:graphicFrameLocks noGrp="1"/>
          </p:cNvGraphicFramePr>
          <p:nvPr>
            <p:extLst>
              <p:ext uri="{D42A27DB-BD31-4B8C-83A1-F6EECF244321}">
                <p14:modId xmlns:p14="http://schemas.microsoft.com/office/powerpoint/2010/main" val="2567553616"/>
              </p:ext>
            </p:extLst>
          </p:nvPr>
        </p:nvGraphicFramePr>
        <p:xfrm>
          <a:off x="9117638"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0B435D"/>
                    </a:solidFill>
                  </a:tcPr>
                </a:tc>
                <a:tc>
                  <a:txBody>
                    <a:bodyPr/>
                    <a:lstStyle/>
                    <a:p>
                      <a:pPr algn="ctr"/>
                      <a:r>
                        <a:rPr lang="sv-SE" sz="1000" b="1">
                          <a:solidFill>
                            <a:schemeClr val="bg1"/>
                          </a:solidFill>
                        </a:rPr>
                        <a:t>Fokusfrågor</a:t>
                      </a:r>
                    </a:p>
                  </a:txBody>
                  <a:tcPr anchor="ctr">
                    <a:solidFill>
                      <a:srgbClr val="0B435D"/>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69" name="Ellips 68">
            <a:extLst>
              <a:ext uri="{FF2B5EF4-FFF2-40B4-BE49-F238E27FC236}">
                <a16:creationId xmlns:a16="http://schemas.microsoft.com/office/drawing/2014/main" id="{E2420CBE-F474-94DA-A772-2DDA092AC90D}"/>
              </a:ext>
            </a:extLst>
          </p:cNvPr>
          <p:cNvSpPr/>
          <p:nvPr/>
        </p:nvSpPr>
        <p:spPr>
          <a:xfrm>
            <a:off x="10729160"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5" name="Ellips 74">
            <a:extLst>
              <a:ext uri="{FF2B5EF4-FFF2-40B4-BE49-F238E27FC236}">
                <a16:creationId xmlns:a16="http://schemas.microsoft.com/office/drawing/2014/main" id="{C31542D2-8A37-E4D6-97E6-645B374C7CC9}"/>
              </a:ext>
            </a:extLst>
          </p:cNvPr>
          <p:cNvSpPr/>
          <p:nvPr/>
        </p:nvSpPr>
        <p:spPr>
          <a:xfrm>
            <a:off x="10966675"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6" name="Ellips 75">
            <a:extLst>
              <a:ext uri="{FF2B5EF4-FFF2-40B4-BE49-F238E27FC236}">
                <a16:creationId xmlns:a16="http://schemas.microsoft.com/office/drawing/2014/main" id="{D104BA3E-FBE2-EE24-C0CE-3B0C8A7AD730}"/>
              </a:ext>
            </a:extLst>
          </p:cNvPr>
          <p:cNvSpPr/>
          <p:nvPr/>
        </p:nvSpPr>
        <p:spPr>
          <a:xfrm>
            <a:off x="11198301"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7" name="Ellips 76">
            <a:extLst>
              <a:ext uri="{FF2B5EF4-FFF2-40B4-BE49-F238E27FC236}">
                <a16:creationId xmlns:a16="http://schemas.microsoft.com/office/drawing/2014/main" id="{6C6832C8-3C3A-322F-0528-FC751913E847}"/>
              </a:ext>
            </a:extLst>
          </p:cNvPr>
          <p:cNvSpPr/>
          <p:nvPr/>
        </p:nvSpPr>
        <p:spPr>
          <a:xfrm>
            <a:off x="11432422"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8" name="Ellips 77">
            <a:extLst>
              <a:ext uri="{FF2B5EF4-FFF2-40B4-BE49-F238E27FC236}">
                <a16:creationId xmlns:a16="http://schemas.microsoft.com/office/drawing/2014/main" id="{3C3C7875-8806-736A-52CE-637A8D8EDAA0}"/>
              </a:ext>
            </a:extLst>
          </p:cNvPr>
          <p:cNvSpPr/>
          <p:nvPr/>
        </p:nvSpPr>
        <p:spPr>
          <a:xfrm>
            <a:off x="11673354"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79" name="Rak koppling 78">
            <a:extLst>
              <a:ext uri="{FF2B5EF4-FFF2-40B4-BE49-F238E27FC236}">
                <a16:creationId xmlns:a16="http://schemas.microsoft.com/office/drawing/2014/main" id="{60F58367-1305-6805-9967-CF58A76B4AED}"/>
              </a:ext>
            </a:extLst>
          </p:cNvPr>
          <p:cNvCxnSpPr>
            <a:cxnSpLocks/>
          </p:cNvCxnSpPr>
          <p:nvPr/>
        </p:nvCxnSpPr>
        <p:spPr>
          <a:xfrm>
            <a:off x="10695564" y="2843001"/>
            <a:ext cx="0" cy="3455582"/>
          </a:xfrm>
          <a:prstGeom prst="line">
            <a:avLst/>
          </a:prstGeom>
          <a:ln w="28575">
            <a:solidFill>
              <a:srgbClr val="0B435D"/>
            </a:solidFill>
            <a:tailEnd type="oval"/>
          </a:ln>
        </p:spPr>
        <p:style>
          <a:lnRef idx="1">
            <a:schemeClr val="accent1"/>
          </a:lnRef>
          <a:fillRef idx="0">
            <a:schemeClr val="accent1"/>
          </a:fillRef>
          <a:effectRef idx="0">
            <a:schemeClr val="accent1"/>
          </a:effectRef>
          <a:fontRef idx="minor">
            <a:schemeClr val="tx1"/>
          </a:fontRef>
        </p:style>
      </p:cxnSp>
      <p:sp>
        <p:nvSpPr>
          <p:cNvPr id="80" name="textruta 79">
            <a:extLst>
              <a:ext uri="{FF2B5EF4-FFF2-40B4-BE49-F238E27FC236}">
                <a16:creationId xmlns:a16="http://schemas.microsoft.com/office/drawing/2014/main" id="{B5236047-184A-CB2A-06CD-4A7447B5A190}"/>
              </a:ext>
            </a:extLst>
          </p:cNvPr>
          <p:cNvSpPr txBox="1"/>
          <p:nvPr/>
        </p:nvSpPr>
        <p:spPr>
          <a:xfrm rot="20461064">
            <a:off x="1785224" y="3409534"/>
            <a:ext cx="4844191" cy="914400"/>
          </a:xfrm>
          <a:prstGeom prst="rect">
            <a:avLst/>
          </a:prstGeom>
        </p:spPr>
        <p:txBody>
          <a:bodyPr vert="horz" wrap="none" lIns="91440" tIns="45720" rIns="91440" bIns="45720" rtlCol="0" anchor="t">
            <a:normAutofit lnSpcReduction="10000"/>
          </a:bodyPr>
          <a:lstStyle/>
          <a:p>
            <a:pPr algn="l"/>
            <a:r>
              <a:rPr lang="sv-SE" sz="6000" b="0" i="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Förslag mall riskprioritering</a:t>
            </a:r>
          </a:p>
        </p:txBody>
      </p:sp>
      <p:sp>
        <p:nvSpPr>
          <p:cNvPr id="84" name="Ellips 83">
            <a:extLst>
              <a:ext uri="{FF2B5EF4-FFF2-40B4-BE49-F238E27FC236}">
                <a16:creationId xmlns:a16="http://schemas.microsoft.com/office/drawing/2014/main" id="{EA5A33EA-4B04-998E-BA1C-2A0EB542EA8D}"/>
              </a:ext>
            </a:extLst>
          </p:cNvPr>
          <p:cNvSpPr/>
          <p:nvPr/>
        </p:nvSpPr>
        <p:spPr>
          <a:xfrm>
            <a:off x="215901" y="6386691"/>
            <a:ext cx="267700" cy="277067"/>
          </a:xfrm>
          <a:prstGeom prst="ellipse">
            <a:avLst/>
          </a:prstGeom>
          <a:solidFill>
            <a:schemeClr val="accent4">
              <a:lumMod val="2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86" name="Ellips 85">
            <a:extLst>
              <a:ext uri="{FF2B5EF4-FFF2-40B4-BE49-F238E27FC236}">
                <a16:creationId xmlns:a16="http://schemas.microsoft.com/office/drawing/2014/main" id="{B5718D87-7F04-16F5-EAD1-520404BE2CDE}"/>
              </a:ext>
            </a:extLst>
          </p:cNvPr>
          <p:cNvSpPr/>
          <p:nvPr/>
        </p:nvSpPr>
        <p:spPr>
          <a:xfrm>
            <a:off x="1908454" y="6398987"/>
            <a:ext cx="267700" cy="277067"/>
          </a:xfrm>
          <a:prstGeom prst="ellipse">
            <a:avLst/>
          </a:prstGeom>
          <a:solidFill>
            <a:schemeClr val="accent4">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88" name="Ellips 87">
            <a:extLst>
              <a:ext uri="{FF2B5EF4-FFF2-40B4-BE49-F238E27FC236}">
                <a16:creationId xmlns:a16="http://schemas.microsoft.com/office/drawing/2014/main" id="{79448374-721A-D303-2BA1-0C5EC1728C8F}"/>
              </a:ext>
            </a:extLst>
          </p:cNvPr>
          <p:cNvSpPr/>
          <p:nvPr/>
        </p:nvSpPr>
        <p:spPr>
          <a:xfrm>
            <a:off x="3601007" y="6395649"/>
            <a:ext cx="267700" cy="277067"/>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89" name="Ellips 88">
            <a:extLst>
              <a:ext uri="{FF2B5EF4-FFF2-40B4-BE49-F238E27FC236}">
                <a16:creationId xmlns:a16="http://schemas.microsoft.com/office/drawing/2014/main" id="{9F597383-CED2-153F-5CFD-F7C54308C3A8}"/>
              </a:ext>
            </a:extLst>
          </p:cNvPr>
          <p:cNvSpPr/>
          <p:nvPr/>
        </p:nvSpPr>
        <p:spPr>
          <a:xfrm>
            <a:off x="4768438" y="6393651"/>
            <a:ext cx="267700" cy="277067"/>
          </a:xfrm>
          <a:prstGeom prst="ellipse">
            <a:avLst/>
          </a:prstGeom>
          <a:solidFill>
            <a:schemeClr val="accent2">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01" name="Ellips 100">
            <a:extLst>
              <a:ext uri="{FF2B5EF4-FFF2-40B4-BE49-F238E27FC236}">
                <a16:creationId xmlns:a16="http://schemas.microsoft.com/office/drawing/2014/main" id="{C66DF849-6358-F4DC-96A5-96127C394A18}"/>
              </a:ext>
            </a:extLst>
          </p:cNvPr>
          <p:cNvSpPr/>
          <p:nvPr/>
        </p:nvSpPr>
        <p:spPr>
          <a:xfrm>
            <a:off x="6619452" y="6408817"/>
            <a:ext cx="267700" cy="277067"/>
          </a:xfrm>
          <a:prstGeom prst="ellipse">
            <a:avLst/>
          </a:prstGeom>
          <a:solidFill>
            <a:schemeClr val="accent3">
              <a:lumMod val="5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02" name="textruta 101">
            <a:extLst>
              <a:ext uri="{FF2B5EF4-FFF2-40B4-BE49-F238E27FC236}">
                <a16:creationId xmlns:a16="http://schemas.microsoft.com/office/drawing/2014/main" id="{33CBC031-9C1E-DB76-0DF0-681E24571619}"/>
              </a:ext>
            </a:extLst>
          </p:cNvPr>
          <p:cNvSpPr txBox="1"/>
          <p:nvPr/>
        </p:nvSpPr>
        <p:spPr>
          <a:xfrm>
            <a:off x="459292" y="642918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Mänskliga rättigheter</a:t>
            </a:r>
          </a:p>
        </p:txBody>
      </p:sp>
      <p:sp>
        <p:nvSpPr>
          <p:cNvPr id="114" name="textruta 113">
            <a:extLst>
              <a:ext uri="{FF2B5EF4-FFF2-40B4-BE49-F238E27FC236}">
                <a16:creationId xmlns:a16="http://schemas.microsoft.com/office/drawing/2014/main" id="{1C9BE8A1-349C-E6D2-D7CE-A0ACED58C409}"/>
              </a:ext>
            </a:extLst>
          </p:cNvPr>
          <p:cNvSpPr txBox="1"/>
          <p:nvPr/>
        </p:nvSpPr>
        <p:spPr>
          <a:xfrm>
            <a:off x="2151845" y="643484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Arbetares rättigheter</a:t>
            </a:r>
          </a:p>
        </p:txBody>
      </p:sp>
      <p:sp>
        <p:nvSpPr>
          <p:cNvPr id="115" name="textruta 114">
            <a:extLst>
              <a:ext uri="{FF2B5EF4-FFF2-40B4-BE49-F238E27FC236}">
                <a16:creationId xmlns:a16="http://schemas.microsoft.com/office/drawing/2014/main" id="{9A37F109-5348-28E1-A4B6-9C756D338530}"/>
              </a:ext>
            </a:extLst>
          </p:cNvPr>
          <p:cNvSpPr txBox="1"/>
          <p:nvPr/>
        </p:nvSpPr>
        <p:spPr>
          <a:xfrm>
            <a:off x="3837227" y="642367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klimat</a:t>
            </a:r>
          </a:p>
        </p:txBody>
      </p:sp>
      <p:sp>
        <p:nvSpPr>
          <p:cNvPr id="116" name="textruta 115">
            <a:extLst>
              <a:ext uri="{FF2B5EF4-FFF2-40B4-BE49-F238E27FC236}">
                <a16:creationId xmlns:a16="http://schemas.microsoft.com/office/drawing/2014/main" id="{427AEFA0-70F4-8A84-5163-FA52EECA83CC}"/>
              </a:ext>
            </a:extLst>
          </p:cNvPr>
          <p:cNvSpPr txBox="1"/>
          <p:nvPr/>
        </p:nvSpPr>
        <p:spPr>
          <a:xfrm>
            <a:off x="5004464" y="6413061"/>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biologisk mångfald</a:t>
            </a:r>
          </a:p>
        </p:txBody>
      </p:sp>
      <p:sp>
        <p:nvSpPr>
          <p:cNvPr id="117" name="textruta 116">
            <a:extLst>
              <a:ext uri="{FF2B5EF4-FFF2-40B4-BE49-F238E27FC236}">
                <a16:creationId xmlns:a16="http://schemas.microsoft.com/office/drawing/2014/main" id="{A33038E4-C3F4-4B12-AAC4-32CCA24A54FE}"/>
              </a:ext>
            </a:extLst>
          </p:cNvPr>
          <p:cNvSpPr txBox="1"/>
          <p:nvPr/>
        </p:nvSpPr>
        <p:spPr>
          <a:xfrm>
            <a:off x="6857394" y="6435861"/>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Affärsetik</a:t>
            </a:r>
          </a:p>
        </p:txBody>
      </p:sp>
    </p:spTree>
    <p:extLst>
      <p:ext uri="{BB962C8B-B14F-4D97-AF65-F5344CB8AC3E}">
        <p14:creationId xmlns:p14="http://schemas.microsoft.com/office/powerpoint/2010/main" val="37865528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E3447-48C8-F367-6AA4-765F91D704FF}"/>
            </a:ext>
          </a:extLst>
        </p:cNvPr>
        <p:cNvGrpSpPr/>
        <p:nvPr/>
      </p:nvGrpSpPr>
      <p:grpSpPr>
        <a:xfrm>
          <a:off x="0" y="0"/>
          <a:ext cx="0" cy="0"/>
          <a:chOff x="0" y="0"/>
          <a:chExt cx="0" cy="0"/>
        </a:xfrm>
      </p:grpSpPr>
      <p:cxnSp>
        <p:nvCxnSpPr>
          <p:cNvPr id="60" name="Rak koppling 59">
            <a:extLst>
              <a:ext uri="{FF2B5EF4-FFF2-40B4-BE49-F238E27FC236}">
                <a16:creationId xmlns:a16="http://schemas.microsoft.com/office/drawing/2014/main" id="{DF019A34-3DE4-DDD1-6B76-8D54EA5D7DBC}"/>
              </a:ext>
            </a:extLst>
          </p:cNvPr>
          <p:cNvCxnSpPr>
            <a:cxnSpLocks/>
          </p:cNvCxnSpPr>
          <p:nvPr/>
        </p:nvCxnSpPr>
        <p:spPr>
          <a:xfrm>
            <a:off x="1794772" y="1024244"/>
            <a:ext cx="0" cy="531628"/>
          </a:xfrm>
          <a:prstGeom prst="line">
            <a:avLst/>
          </a:prstGeom>
          <a:ln w="28575">
            <a:solidFill>
              <a:srgbClr val="F3ADB3"/>
            </a:solidFill>
          </a:ln>
        </p:spPr>
        <p:style>
          <a:lnRef idx="1">
            <a:schemeClr val="accent1"/>
          </a:lnRef>
          <a:fillRef idx="0">
            <a:schemeClr val="accent1"/>
          </a:fillRef>
          <a:effectRef idx="0">
            <a:schemeClr val="accent1"/>
          </a:effectRef>
          <a:fontRef idx="minor">
            <a:schemeClr val="tx1"/>
          </a:fontRef>
        </p:style>
      </p:cxnSp>
      <p:cxnSp>
        <p:nvCxnSpPr>
          <p:cNvPr id="57" name="Rak koppling 56">
            <a:extLst>
              <a:ext uri="{FF2B5EF4-FFF2-40B4-BE49-F238E27FC236}">
                <a16:creationId xmlns:a16="http://schemas.microsoft.com/office/drawing/2014/main" id="{1AC82607-133B-163D-4BC0-F0C6AAA16A66}"/>
              </a:ext>
            </a:extLst>
          </p:cNvPr>
          <p:cNvCxnSpPr>
            <a:cxnSpLocks/>
            <a:stCxn id="55" idx="4"/>
          </p:cNvCxnSpPr>
          <p:nvPr/>
        </p:nvCxnSpPr>
        <p:spPr>
          <a:xfrm>
            <a:off x="1794772"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ruta 61">
            <a:extLst>
              <a:ext uri="{FF2B5EF4-FFF2-40B4-BE49-F238E27FC236}">
                <a16:creationId xmlns:a16="http://schemas.microsoft.com/office/drawing/2014/main" id="{E9DFDAB3-9FA9-AC8F-03FF-F1811A465B86}"/>
              </a:ext>
            </a:extLst>
          </p:cNvPr>
          <p:cNvSpPr txBox="1"/>
          <p:nvPr/>
        </p:nvSpPr>
        <p:spPr>
          <a:xfrm>
            <a:off x="1513021" y="428820"/>
            <a:ext cx="563502" cy="531628"/>
          </a:xfrm>
          <a:prstGeom prst="ellipse">
            <a:avLst/>
          </a:prstGeom>
          <a:solidFill>
            <a:srgbClr val="F3ADB3"/>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E</a:t>
            </a:r>
          </a:p>
        </p:txBody>
      </p:sp>
      <p:sp>
        <p:nvSpPr>
          <p:cNvPr id="55" name="Ellips 54">
            <a:extLst>
              <a:ext uri="{FF2B5EF4-FFF2-40B4-BE49-F238E27FC236}">
                <a16:creationId xmlns:a16="http://schemas.microsoft.com/office/drawing/2014/main" id="{A323E6C0-5964-59AC-32B3-739CEEEA0232}"/>
              </a:ext>
            </a:extLst>
          </p:cNvPr>
          <p:cNvSpPr/>
          <p:nvPr/>
        </p:nvSpPr>
        <p:spPr>
          <a:xfrm>
            <a:off x="922902" y="1279425"/>
            <a:ext cx="1743740" cy="1711842"/>
          </a:xfrm>
          <a:prstGeom prst="ellipse">
            <a:avLst/>
          </a:prstGeom>
          <a:solidFill>
            <a:srgbClr val="F3ADB3"/>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85" name="Tabell 84">
            <a:extLst>
              <a:ext uri="{FF2B5EF4-FFF2-40B4-BE49-F238E27FC236}">
                <a16:creationId xmlns:a16="http://schemas.microsoft.com/office/drawing/2014/main" id="{EDE2F8C6-8022-B7E0-FF8F-128DA8CCBC8A}"/>
              </a:ext>
            </a:extLst>
          </p:cNvPr>
          <p:cNvGraphicFramePr>
            <a:graphicFrameLocks noGrp="1"/>
          </p:cNvGraphicFramePr>
          <p:nvPr>
            <p:extLst>
              <p:ext uri="{D42A27DB-BD31-4B8C-83A1-F6EECF244321}">
                <p14:modId xmlns:p14="http://schemas.microsoft.com/office/powerpoint/2010/main" val="445647551"/>
              </p:ext>
            </p:extLst>
          </p:nvPr>
        </p:nvGraphicFramePr>
        <p:xfrm>
          <a:off x="215901"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F3ADB3"/>
                    </a:solidFill>
                  </a:tcPr>
                </a:tc>
                <a:tc>
                  <a:txBody>
                    <a:bodyPr/>
                    <a:lstStyle/>
                    <a:p>
                      <a:pPr algn="ctr"/>
                      <a:r>
                        <a:rPr lang="sv-SE" sz="1000" b="1">
                          <a:solidFill>
                            <a:schemeClr val="bg1"/>
                          </a:solidFill>
                        </a:rPr>
                        <a:t>Fokusfrågor</a:t>
                      </a:r>
                    </a:p>
                  </a:txBody>
                  <a:tcPr anchor="ctr">
                    <a:solidFill>
                      <a:srgbClr val="F3ADB3"/>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70" name="Ellips 69">
            <a:extLst>
              <a:ext uri="{FF2B5EF4-FFF2-40B4-BE49-F238E27FC236}">
                <a16:creationId xmlns:a16="http://schemas.microsoft.com/office/drawing/2014/main" id="{7E4A825B-BC6A-A023-BF59-C34DBA08BDD7}"/>
              </a:ext>
            </a:extLst>
          </p:cNvPr>
          <p:cNvSpPr/>
          <p:nvPr/>
        </p:nvSpPr>
        <p:spPr>
          <a:xfrm>
            <a:off x="1827423"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1" name="Ellips 70">
            <a:extLst>
              <a:ext uri="{FF2B5EF4-FFF2-40B4-BE49-F238E27FC236}">
                <a16:creationId xmlns:a16="http://schemas.microsoft.com/office/drawing/2014/main" id="{CC9F6C10-DD8A-DDB1-ECF8-FCF3135F1FBD}"/>
              </a:ext>
            </a:extLst>
          </p:cNvPr>
          <p:cNvSpPr/>
          <p:nvPr/>
        </p:nvSpPr>
        <p:spPr>
          <a:xfrm>
            <a:off x="2064938"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2" name="Ellips 71">
            <a:extLst>
              <a:ext uri="{FF2B5EF4-FFF2-40B4-BE49-F238E27FC236}">
                <a16:creationId xmlns:a16="http://schemas.microsoft.com/office/drawing/2014/main" id="{9D4911AA-73D0-5463-2D2C-33DDDEAD64D7}"/>
              </a:ext>
            </a:extLst>
          </p:cNvPr>
          <p:cNvSpPr/>
          <p:nvPr/>
        </p:nvSpPr>
        <p:spPr>
          <a:xfrm>
            <a:off x="2296564"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3" name="Ellips 72">
            <a:extLst>
              <a:ext uri="{FF2B5EF4-FFF2-40B4-BE49-F238E27FC236}">
                <a16:creationId xmlns:a16="http://schemas.microsoft.com/office/drawing/2014/main" id="{43FE00E8-D13C-BF61-6877-5FE98B495DD8}"/>
              </a:ext>
            </a:extLst>
          </p:cNvPr>
          <p:cNvSpPr/>
          <p:nvPr/>
        </p:nvSpPr>
        <p:spPr>
          <a:xfrm>
            <a:off x="2530685"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4" name="Ellips 73">
            <a:extLst>
              <a:ext uri="{FF2B5EF4-FFF2-40B4-BE49-F238E27FC236}">
                <a16:creationId xmlns:a16="http://schemas.microsoft.com/office/drawing/2014/main" id="{D27467DB-135A-76BC-01F6-E49E21EBA255}"/>
              </a:ext>
            </a:extLst>
          </p:cNvPr>
          <p:cNvSpPr/>
          <p:nvPr/>
        </p:nvSpPr>
        <p:spPr>
          <a:xfrm>
            <a:off x="2771617"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87" name="Rak koppling 86">
            <a:extLst>
              <a:ext uri="{FF2B5EF4-FFF2-40B4-BE49-F238E27FC236}">
                <a16:creationId xmlns:a16="http://schemas.microsoft.com/office/drawing/2014/main" id="{C1E6189F-4931-6EB0-4CC0-7C9749148B0B}"/>
              </a:ext>
            </a:extLst>
          </p:cNvPr>
          <p:cNvCxnSpPr>
            <a:cxnSpLocks/>
          </p:cNvCxnSpPr>
          <p:nvPr/>
        </p:nvCxnSpPr>
        <p:spPr>
          <a:xfrm>
            <a:off x="1793827" y="2843001"/>
            <a:ext cx="0" cy="3455582"/>
          </a:xfrm>
          <a:prstGeom prst="line">
            <a:avLst/>
          </a:prstGeom>
          <a:ln w="28575">
            <a:solidFill>
              <a:srgbClr val="F3ADB3"/>
            </a:solidFill>
            <a:tailEnd type="oval"/>
          </a:ln>
        </p:spPr>
        <p:style>
          <a:lnRef idx="1">
            <a:schemeClr val="accent1"/>
          </a:lnRef>
          <a:fillRef idx="0">
            <a:schemeClr val="accent1"/>
          </a:fillRef>
          <a:effectRef idx="0">
            <a:schemeClr val="accent1"/>
          </a:effectRef>
          <a:fontRef idx="minor">
            <a:schemeClr val="tx1"/>
          </a:fontRef>
        </p:style>
      </p:cxnSp>
      <p:cxnSp>
        <p:nvCxnSpPr>
          <p:cNvPr id="38" name="Rak koppling 37">
            <a:extLst>
              <a:ext uri="{FF2B5EF4-FFF2-40B4-BE49-F238E27FC236}">
                <a16:creationId xmlns:a16="http://schemas.microsoft.com/office/drawing/2014/main" id="{FE55DA8D-AB48-71B6-AF86-9096C4195725}"/>
              </a:ext>
            </a:extLst>
          </p:cNvPr>
          <p:cNvCxnSpPr>
            <a:cxnSpLocks/>
          </p:cNvCxnSpPr>
          <p:nvPr/>
        </p:nvCxnSpPr>
        <p:spPr>
          <a:xfrm>
            <a:off x="4762018" y="1024244"/>
            <a:ext cx="0" cy="531628"/>
          </a:xfrm>
          <a:prstGeom prst="line">
            <a:avLst/>
          </a:prstGeom>
          <a:ln w="28575">
            <a:solidFill>
              <a:srgbClr val="838795"/>
            </a:solidFill>
          </a:ln>
        </p:spPr>
        <p:style>
          <a:lnRef idx="1">
            <a:schemeClr val="accent1"/>
          </a:lnRef>
          <a:fillRef idx="0">
            <a:schemeClr val="accent1"/>
          </a:fillRef>
          <a:effectRef idx="0">
            <a:schemeClr val="accent1"/>
          </a:effectRef>
          <a:fontRef idx="minor">
            <a:schemeClr val="tx1"/>
          </a:fontRef>
        </p:style>
      </p:cxnSp>
      <p:cxnSp>
        <p:nvCxnSpPr>
          <p:cNvPr id="39" name="Rak koppling 38">
            <a:extLst>
              <a:ext uri="{FF2B5EF4-FFF2-40B4-BE49-F238E27FC236}">
                <a16:creationId xmlns:a16="http://schemas.microsoft.com/office/drawing/2014/main" id="{C33E8232-1D31-FB82-6E11-EF716919CB7E}"/>
              </a:ext>
            </a:extLst>
          </p:cNvPr>
          <p:cNvCxnSpPr>
            <a:cxnSpLocks/>
            <a:stCxn id="41" idx="4"/>
          </p:cNvCxnSpPr>
          <p:nvPr/>
        </p:nvCxnSpPr>
        <p:spPr>
          <a:xfrm>
            <a:off x="4762018"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ruta 39">
            <a:extLst>
              <a:ext uri="{FF2B5EF4-FFF2-40B4-BE49-F238E27FC236}">
                <a16:creationId xmlns:a16="http://schemas.microsoft.com/office/drawing/2014/main" id="{4C0EE513-C54C-1C7D-610B-4274E5571612}"/>
              </a:ext>
            </a:extLst>
          </p:cNvPr>
          <p:cNvSpPr txBox="1"/>
          <p:nvPr/>
        </p:nvSpPr>
        <p:spPr>
          <a:xfrm>
            <a:off x="4480267" y="428820"/>
            <a:ext cx="563502" cy="531628"/>
          </a:xfrm>
          <a:prstGeom prst="ellipse">
            <a:avLst/>
          </a:prstGeom>
          <a:solidFill>
            <a:srgbClr val="838795"/>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F</a:t>
            </a:r>
          </a:p>
        </p:txBody>
      </p:sp>
      <p:sp>
        <p:nvSpPr>
          <p:cNvPr id="41" name="Ellips 40">
            <a:extLst>
              <a:ext uri="{FF2B5EF4-FFF2-40B4-BE49-F238E27FC236}">
                <a16:creationId xmlns:a16="http://schemas.microsoft.com/office/drawing/2014/main" id="{019DFF67-116F-931E-271A-4FB750BAF9F6}"/>
              </a:ext>
            </a:extLst>
          </p:cNvPr>
          <p:cNvSpPr/>
          <p:nvPr/>
        </p:nvSpPr>
        <p:spPr>
          <a:xfrm>
            <a:off x="3890148" y="1279425"/>
            <a:ext cx="1743740" cy="1711842"/>
          </a:xfrm>
          <a:prstGeom prst="ellipse">
            <a:avLst/>
          </a:prstGeom>
          <a:solidFill>
            <a:srgbClr val="83879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42" name="Tabell 41">
            <a:extLst>
              <a:ext uri="{FF2B5EF4-FFF2-40B4-BE49-F238E27FC236}">
                <a16:creationId xmlns:a16="http://schemas.microsoft.com/office/drawing/2014/main" id="{1322F501-9271-246D-77CD-5E0FB0749096}"/>
              </a:ext>
            </a:extLst>
          </p:cNvPr>
          <p:cNvGraphicFramePr>
            <a:graphicFrameLocks noGrp="1"/>
          </p:cNvGraphicFramePr>
          <p:nvPr>
            <p:extLst>
              <p:ext uri="{D42A27DB-BD31-4B8C-83A1-F6EECF244321}">
                <p14:modId xmlns:p14="http://schemas.microsoft.com/office/powerpoint/2010/main" val="1500496536"/>
              </p:ext>
            </p:extLst>
          </p:nvPr>
        </p:nvGraphicFramePr>
        <p:xfrm>
          <a:off x="3183147"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838795"/>
                    </a:solidFill>
                  </a:tcPr>
                </a:tc>
                <a:tc>
                  <a:txBody>
                    <a:bodyPr/>
                    <a:lstStyle/>
                    <a:p>
                      <a:pPr algn="ctr"/>
                      <a:r>
                        <a:rPr lang="sv-SE" sz="1000" b="1">
                          <a:solidFill>
                            <a:schemeClr val="bg1"/>
                          </a:solidFill>
                        </a:rPr>
                        <a:t>Fokusfrågor</a:t>
                      </a:r>
                    </a:p>
                  </a:txBody>
                  <a:tcPr anchor="ctr">
                    <a:solidFill>
                      <a:srgbClr val="838795"/>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43" name="Ellips 42">
            <a:extLst>
              <a:ext uri="{FF2B5EF4-FFF2-40B4-BE49-F238E27FC236}">
                <a16:creationId xmlns:a16="http://schemas.microsoft.com/office/drawing/2014/main" id="{5E609E1C-B4A2-AD25-14C1-BA7A9FFE7871}"/>
              </a:ext>
            </a:extLst>
          </p:cNvPr>
          <p:cNvSpPr/>
          <p:nvPr/>
        </p:nvSpPr>
        <p:spPr>
          <a:xfrm>
            <a:off x="4794669"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4" name="Ellips 43">
            <a:extLst>
              <a:ext uri="{FF2B5EF4-FFF2-40B4-BE49-F238E27FC236}">
                <a16:creationId xmlns:a16="http://schemas.microsoft.com/office/drawing/2014/main" id="{FF222A4F-5361-865C-5E67-00867007ED1E}"/>
              </a:ext>
            </a:extLst>
          </p:cNvPr>
          <p:cNvSpPr/>
          <p:nvPr/>
        </p:nvSpPr>
        <p:spPr>
          <a:xfrm>
            <a:off x="5032184"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5" name="Ellips 44">
            <a:extLst>
              <a:ext uri="{FF2B5EF4-FFF2-40B4-BE49-F238E27FC236}">
                <a16:creationId xmlns:a16="http://schemas.microsoft.com/office/drawing/2014/main" id="{F28E585B-F67B-6DCB-CD20-A876BB1B7A1B}"/>
              </a:ext>
            </a:extLst>
          </p:cNvPr>
          <p:cNvSpPr/>
          <p:nvPr/>
        </p:nvSpPr>
        <p:spPr>
          <a:xfrm>
            <a:off x="5263810"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6" name="Ellips 45">
            <a:extLst>
              <a:ext uri="{FF2B5EF4-FFF2-40B4-BE49-F238E27FC236}">
                <a16:creationId xmlns:a16="http://schemas.microsoft.com/office/drawing/2014/main" id="{98F54DAE-11B7-B847-0D67-F9CD1C88D6D0}"/>
              </a:ext>
            </a:extLst>
          </p:cNvPr>
          <p:cNvSpPr/>
          <p:nvPr/>
        </p:nvSpPr>
        <p:spPr>
          <a:xfrm>
            <a:off x="5497931"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47" name="Ellips 46">
            <a:extLst>
              <a:ext uri="{FF2B5EF4-FFF2-40B4-BE49-F238E27FC236}">
                <a16:creationId xmlns:a16="http://schemas.microsoft.com/office/drawing/2014/main" id="{729F3335-962A-9D3A-725D-A04749A1823C}"/>
              </a:ext>
            </a:extLst>
          </p:cNvPr>
          <p:cNvSpPr/>
          <p:nvPr/>
        </p:nvSpPr>
        <p:spPr>
          <a:xfrm>
            <a:off x="5738863"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48" name="Rak koppling 47">
            <a:extLst>
              <a:ext uri="{FF2B5EF4-FFF2-40B4-BE49-F238E27FC236}">
                <a16:creationId xmlns:a16="http://schemas.microsoft.com/office/drawing/2014/main" id="{04967AD1-11AD-FFDD-7239-3F3AA843BB95}"/>
              </a:ext>
            </a:extLst>
          </p:cNvPr>
          <p:cNvCxnSpPr>
            <a:cxnSpLocks/>
          </p:cNvCxnSpPr>
          <p:nvPr/>
        </p:nvCxnSpPr>
        <p:spPr>
          <a:xfrm>
            <a:off x="4761073" y="2843001"/>
            <a:ext cx="0" cy="3455582"/>
          </a:xfrm>
          <a:prstGeom prst="line">
            <a:avLst/>
          </a:prstGeom>
          <a:ln w="28575">
            <a:solidFill>
              <a:srgbClr val="838795"/>
            </a:solidFill>
            <a:tailEnd type="oval"/>
          </a:ln>
        </p:spPr>
        <p:style>
          <a:lnRef idx="1">
            <a:schemeClr val="accent1"/>
          </a:lnRef>
          <a:fillRef idx="0">
            <a:schemeClr val="accent1"/>
          </a:fillRef>
          <a:effectRef idx="0">
            <a:schemeClr val="accent1"/>
          </a:effectRef>
          <a:fontRef idx="minor">
            <a:schemeClr val="tx1"/>
          </a:fontRef>
        </p:style>
      </p:cxnSp>
      <p:cxnSp>
        <p:nvCxnSpPr>
          <p:cNvPr id="49" name="Rak koppling 48">
            <a:extLst>
              <a:ext uri="{FF2B5EF4-FFF2-40B4-BE49-F238E27FC236}">
                <a16:creationId xmlns:a16="http://schemas.microsoft.com/office/drawing/2014/main" id="{ED9F0E99-6E1A-8CCE-5591-25DED6B08520}"/>
              </a:ext>
            </a:extLst>
          </p:cNvPr>
          <p:cNvCxnSpPr>
            <a:cxnSpLocks/>
          </p:cNvCxnSpPr>
          <p:nvPr/>
        </p:nvCxnSpPr>
        <p:spPr>
          <a:xfrm>
            <a:off x="7729264" y="1024244"/>
            <a:ext cx="0" cy="531628"/>
          </a:xfrm>
          <a:prstGeom prst="line">
            <a:avLst/>
          </a:prstGeom>
          <a:ln w="28575">
            <a:solidFill>
              <a:srgbClr val="B67E5D"/>
            </a:solidFill>
          </a:ln>
        </p:spPr>
        <p:style>
          <a:lnRef idx="1">
            <a:schemeClr val="accent1"/>
          </a:lnRef>
          <a:fillRef idx="0">
            <a:schemeClr val="accent1"/>
          </a:fillRef>
          <a:effectRef idx="0">
            <a:schemeClr val="accent1"/>
          </a:effectRef>
          <a:fontRef idx="minor">
            <a:schemeClr val="tx1"/>
          </a:fontRef>
        </p:style>
      </p:cxnSp>
      <p:cxnSp>
        <p:nvCxnSpPr>
          <p:cNvPr id="50" name="Rak koppling 49">
            <a:extLst>
              <a:ext uri="{FF2B5EF4-FFF2-40B4-BE49-F238E27FC236}">
                <a16:creationId xmlns:a16="http://schemas.microsoft.com/office/drawing/2014/main" id="{3831B9A9-F290-6E05-4618-7A450D2A983B}"/>
              </a:ext>
            </a:extLst>
          </p:cNvPr>
          <p:cNvCxnSpPr>
            <a:cxnSpLocks/>
            <a:stCxn id="52" idx="4"/>
          </p:cNvCxnSpPr>
          <p:nvPr/>
        </p:nvCxnSpPr>
        <p:spPr>
          <a:xfrm>
            <a:off x="7729264"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ruta 50">
            <a:extLst>
              <a:ext uri="{FF2B5EF4-FFF2-40B4-BE49-F238E27FC236}">
                <a16:creationId xmlns:a16="http://schemas.microsoft.com/office/drawing/2014/main" id="{1C0B3C5E-AD93-733C-A1B2-E89BA5A10C16}"/>
              </a:ext>
            </a:extLst>
          </p:cNvPr>
          <p:cNvSpPr txBox="1"/>
          <p:nvPr/>
        </p:nvSpPr>
        <p:spPr>
          <a:xfrm>
            <a:off x="7447513" y="428820"/>
            <a:ext cx="563502" cy="531628"/>
          </a:xfrm>
          <a:prstGeom prst="ellipse">
            <a:avLst/>
          </a:prstGeom>
          <a:solidFill>
            <a:srgbClr val="B67E5D"/>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G</a:t>
            </a:r>
          </a:p>
        </p:txBody>
      </p:sp>
      <p:sp>
        <p:nvSpPr>
          <p:cNvPr id="52" name="Ellips 51">
            <a:extLst>
              <a:ext uri="{FF2B5EF4-FFF2-40B4-BE49-F238E27FC236}">
                <a16:creationId xmlns:a16="http://schemas.microsoft.com/office/drawing/2014/main" id="{15DE7FF8-B207-3846-657C-F1B1830333B1}"/>
              </a:ext>
            </a:extLst>
          </p:cNvPr>
          <p:cNvSpPr/>
          <p:nvPr/>
        </p:nvSpPr>
        <p:spPr>
          <a:xfrm>
            <a:off x="6857394" y="1279425"/>
            <a:ext cx="1743740" cy="1711842"/>
          </a:xfrm>
          <a:prstGeom prst="ellipse">
            <a:avLst/>
          </a:prstGeom>
          <a:solidFill>
            <a:srgbClr val="B67E5D"/>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53" name="Tabell 52">
            <a:extLst>
              <a:ext uri="{FF2B5EF4-FFF2-40B4-BE49-F238E27FC236}">
                <a16:creationId xmlns:a16="http://schemas.microsoft.com/office/drawing/2014/main" id="{E5471580-C116-B0A2-2F55-6D8F7DB5FDD4}"/>
              </a:ext>
            </a:extLst>
          </p:cNvPr>
          <p:cNvGraphicFramePr>
            <a:graphicFrameLocks noGrp="1"/>
          </p:cNvGraphicFramePr>
          <p:nvPr>
            <p:extLst>
              <p:ext uri="{D42A27DB-BD31-4B8C-83A1-F6EECF244321}">
                <p14:modId xmlns:p14="http://schemas.microsoft.com/office/powerpoint/2010/main" val="1395710422"/>
              </p:ext>
            </p:extLst>
          </p:nvPr>
        </p:nvGraphicFramePr>
        <p:xfrm>
          <a:off x="6150393"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B67E5D"/>
                    </a:solidFill>
                  </a:tcPr>
                </a:tc>
                <a:tc>
                  <a:txBody>
                    <a:bodyPr/>
                    <a:lstStyle/>
                    <a:p>
                      <a:pPr algn="ctr"/>
                      <a:r>
                        <a:rPr lang="sv-SE" sz="1000" b="1">
                          <a:solidFill>
                            <a:schemeClr val="bg1"/>
                          </a:solidFill>
                        </a:rPr>
                        <a:t>Fokusfrågor</a:t>
                      </a:r>
                    </a:p>
                  </a:txBody>
                  <a:tcPr anchor="ctr">
                    <a:solidFill>
                      <a:srgbClr val="B67E5D"/>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54" name="Ellips 53">
            <a:extLst>
              <a:ext uri="{FF2B5EF4-FFF2-40B4-BE49-F238E27FC236}">
                <a16:creationId xmlns:a16="http://schemas.microsoft.com/office/drawing/2014/main" id="{B70F1E6C-8272-BE70-B115-0B68154806F5}"/>
              </a:ext>
            </a:extLst>
          </p:cNvPr>
          <p:cNvSpPr/>
          <p:nvPr/>
        </p:nvSpPr>
        <p:spPr>
          <a:xfrm>
            <a:off x="7761915"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6" name="Ellips 55">
            <a:extLst>
              <a:ext uri="{FF2B5EF4-FFF2-40B4-BE49-F238E27FC236}">
                <a16:creationId xmlns:a16="http://schemas.microsoft.com/office/drawing/2014/main" id="{32B2BE09-D528-1B80-3DEC-A7372F8DADEC}"/>
              </a:ext>
            </a:extLst>
          </p:cNvPr>
          <p:cNvSpPr/>
          <p:nvPr/>
        </p:nvSpPr>
        <p:spPr>
          <a:xfrm>
            <a:off x="7999430"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8" name="Ellips 57">
            <a:extLst>
              <a:ext uri="{FF2B5EF4-FFF2-40B4-BE49-F238E27FC236}">
                <a16:creationId xmlns:a16="http://schemas.microsoft.com/office/drawing/2014/main" id="{F7E33B26-D733-70F2-B750-7FCC38D8DB22}"/>
              </a:ext>
            </a:extLst>
          </p:cNvPr>
          <p:cNvSpPr/>
          <p:nvPr/>
        </p:nvSpPr>
        <p:spPr>
          <a:xfrm>
            <a:off x="8231056"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9" name="Ellips 58">
            <a:extLst>
              <a:ext uri="{FF2B5EF4-FFF2-40B4-BE49-F238E27FC236}">
                <a16:creationId xmlns:a16="http://schemas.microsoft.com/office/drawing/2014/main" id="{82B25500-DE2E-93A8-86A8-AD2803F71F38}"/>
              </a:ext>
            </a:extLst>
          </p:cNvPr>
          <p:cNvSpPr/>
          <p:nvPr/>
        </p:nvSpPr>
        <p:spPr>
          <a:xfrm>
            <a:off x="8465177"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61" name="Ellips 60">
            <a:extLst>
              <a:ext uri="{FF2B5EF4-FFF2-40B4-BE49-F238E27FC236}">
                <a16:creationId xmlns:a16="http://schemas.microsoft.com/office/drawing/2014/main" id="{35DE8BB4-E523-9E0B-A08B-8C53A2774CCE}"/>
              </a:ext>
            </a:extLst>
          </p:cNvPr>
          <p:cNvSpPr/>
          <p:nvPr/>
        </p:nvSpPr>
        <p:spPr>
          <a:xfrm>
            <a:off x="8706109"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63" name="Rak koppling 62">
            <a:extLst>
              <a:ext uri="{FF2B5EF4-FFF2-40B4-BE49-F238E27FC236}">
                <a16:creationId xmlns:a16="http://schemas.microsoft.com/office/drawing/2014/main" id="{7BE2940F-6C2C-5AA7-A3FC-75462D7E7172}"/>
              </a:ext>
            </a:extLst>
          </p:cNvPr>
          <p:cNvCxnSpPr>
            <a:cxnSpLocks/>
          </p:cNvCxnSpPr>
          <p:nvPr/>
        </p:nvCxnSpPr>
        <p:spPr>
          <a:xfrm>
            <a:off x="7728319" y="2843001"/>
            <a:ext cx="0" cy="3455582"/>
          </a:xfrm>
          <a:prstGeom prst="line">
            <a:avLst/>
          </a:prstGeom>
          <a:ln w="28575">
            <a:solidFill>
              <a:srgbClr val="B67E5D"/>
            </a:solidFill>
            <a:tailEnd type="oval"/>
          </a:ln>
        </p:spPr>
        <p:style>
          <a:lnRef idx="1">
            <a:schemeClr val="accent1"/>
          </a:lnRef>
          <a:fillRef idx="0">
            <a:schemeClr val="accent1"/>
          </a:fillRef>
          <a:effectRef idx="0">
            <a:schemeClr val="accent1"/>
          </a:effectRef>
          <a:fontRef idx="minor">
            <a:schemeClr val="tx1"/>
          </a:fontRef>
        </p:style>
      </p:cxnSp>
      <p:cxnSp>
        <p:nvCxnSpPr>
          <p:cNvPr id="64" name="Rak koppling 63">
            <a:extLst>
              <a:ext uri="{FF2B5EF4-FFF2-40B4-BE49-F238E27FC236}">
                <a16:creationId xmlns:a16="http://schemas.microsoft.com/office/drawing/2014/main" id="{9C46B132-F868-C005-9B85-713A3C4C4051}"/>
              </a:ext>
            </a:extLst>
          </p:cNvPr>
          <p:cNvCxnSpPr>
            <a:cxnSpLocks/>
          </p:cNvCxnSpPr>
          <p:nvPr/>
        </p:nvCxnSpPr>
        <p:spPr>
          <a:xfrm>
            <a:off x="10696509" y="1024244"/>
            <a:ext cx="0" cy="531628"/>
          </a:xfrm>
          <a:prstGeom prst="line">
            <a:avLst/>
          </a:prstGeom>
          <a:ln w="28575">
            <a:solidFill>
              <a:srgbClr val="C5B2B6"/>
            </a:solidFill>
          </a:ln>
        </p:spPr>
        <p:style>
          <a:lnRef idx="1">
            <a:schemeClr val="accent1"/>
          </a:lnRef>
          <a:fillRef idx="0">
            <a:schemeClr val="accent1"/>
          </a:fillRef>
          <a:effectRef idx="0">
            <a:schemeClr val="accent1"/>
          </a:effectRef>
          <a:fontRef idx="minor">
            <a:schemeClr val="tx1"/>
          </a:fontRef>
        </p:style>
      </p:cxnSp>
      <p:cxnSp>
        <p:nvCxnSpPr>
          <p:cNvPr id="65" name="Rak koppling 64">
            <a:extLst>
              <a:ext uri="{FF2B5EF4-FFF2-40B4-BE49-F238E27FC236}">
                <a16:creationId xmlns:a16="http://schemas.microsoft.com/office/drawing/2014/main" id="{A492EFD9-E3AF-AC57-2349-41C351C5341E}"/>
              </a:ext>
            </a:extLst>
          </p:cNvPr>
          <p:cNvCxnSpPr>
            <a:cxnSpLocks/>
            <a:stCxn id="67" idx="4"/>
          </p:cNvCxnSpPr>
          <p:nvPr/>
        </p:nvCxnSpPr>
        <p:spPr>
          <a:xfrm>
            <a:off x="10696509" y="2991267"/>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66" name="textruta 65">
            <a:extLst>
              <a:ext uri="{FF2B5EF4-FFF2-40B4-BE49-F238E27FC236}">
                <a16:creationId xmlns:a16="http://schemas.microsoft.com/office/drawing/2014/main" id="{1FF734FB-39F7-88C7-C0EF-0C57041291CC}"/>
              </a:ext>
            </a:extLst>
          </p:cNvPr>
          <p:cNvSpPr txBox="1"/>
          <p:nvPr/>
        </p:nvSpPr>
        <p:spPr>
          <a:xfrm>
            <a:off x="10414758" y="428820"/>
            <a:ext cx="563502" cy="531628"/>
          </a:xfrm>
          <a:prstGeom prst="ellipse">
            <a:avLst/>
          </a:prstGeom>
          <a:solidFill>
            <a:srgbClr val="C5B2B6"/>
          </a:solidFill>
          <a:ln>
            <a:solidFill>
              <a:schemeClr val="bg1"/>
            </a:solidFill>
          </a:ln>
        </p:spPr>
        <p:txBody>
          <a:bodyPr vert="horz" wrap="none" lIns="91440" tIns="45720" rIns="91440" bIns="45720" rtlCol="0" anchor="b">
            <a:normAutofit fontScale="32500" lnSpcReduction="20000"/>
          </a:bodyPr>
          <a:lstStyle/>
          <a:p>
            <a:pPr algn="ctr"/>
            <a:r>
              <a:rPr lang="sv-SE" sz="6000" b="1" i="0">
                <a:solidFill>
                  <a:schemeClr val="bg1"/>
                </a:solidFill>
                <a:latin typeface="Open Sans" panose="020B0606030504020204" pitchFamily="34" charset="0"/>
                <a:ea typeface="Open Sans" panose="020B0606030504020204" pitchFamily="34" charset="0"/>
                <a:cs typeface="Open Sans" panose="020B0606030504020204" pitchFamily="34" charset="0"/>
              </a:rPr>
              <a:t>H</a:t>
            </a:r>
          </a:p>
        </p:txBody>
      </p:sp>
      <p:sp>
        <p:nvSpPr>
          <p:cNvPr id="67" name="Ellips 66">
            <a:extLst>
              <a:ext uri="{FF2B5EF4-FFF2-40B4-BE49-F238E27FC236}">
                <a16:creationId xmlns:a16="http://schemas.microsoft.com/office/drawing/2014/main" id="{FA4F7615-7D87-E934-C7C8-5CFBD5BEA217}"/>
              </a:ext>
            </a:extLst>
          </p:cNvPr>
          <p:cNvSpPr/>
          <p:nvPr/>
        </p:nvSpPr>
        <p:spPr>
          <a:xfrm>
            <a:off x="9824639" y="1279425"/>
            <a:ext cx="1743740" cy="1711842"/>
          </a:xfrm>
          <a:prstGeom prst="ellipse">
            <a:avLst/>
          </a:prstGeom>
          <a:solidFill>
            <a:srgbClr val="C5B2B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b="1"/>
              <a:t>Samlings-namn kategori</a:t>
            </a:r>
          </a:p>
        </p:txBody>
      </p:sp>
      <p:graphicFrame>
        <p:nvGraphicFramePr>
          <p:cNvPr id="68" name="Tabell 67">
            <a:extLst>
              <a:ext uri="{FF2B5EF4-FFF2-40B4-BE49-F238E27FC236}">
                <a16:creationId xmlns:a16="http://schemas.microsoft.com/office/drawing/2014/main" id="{60CB1B82-6424-D5F4-E1B6-9C45E57709DD}"/>
              </a:ext>
            </a:extLst>
          </p:cNvPr>
          <p:cNvGraphicFramePr>
            <a:graphicFrameLocks noGrp="1"/>
          </p:cNvGraphicFramePr>
          <p:nvPr>
            <p:extLst>
              <p:ext uri="{D42A27DB-BD31-4B8C-83A1-F6EECF244321}">
                <p14:modId xmlns:p14="http://schemas.microsoft.com/office/powerpoint/2010/main" val="3461087619"/>
              </p:ext>
            </p:extLst>
          </p:nvPr>
        </p:nvGraphicFramePr>
        <p:xfrm>
          <a:off x="9117638" y="3150265"/>
          <a:ext cx="2797980" cy="2989797"/>
        </p:xfrm>
        <a:graphic>
          <a:graphicData uri="http://schemas.openxmlformats.org/drawingml/2006/table">
            <a:tbl>
              <a:tblPr firstRow="1" bandRow="1">
                <a:tableStyleId>{5C22544A-7EE6-4342-B048-85BDC9FD1C3A}</a:tableStyleId>
              </a:tblPr>
              <a:tblGrid>
                <a:gridCol w="1574799">
                  <a:extLst>
                    <a:ext uri="{9D8B030D-6E8A-4147-A177-3AD203B41FA5}">
                      <a16:colId xmlns:a16="http://schemas.microsoft.com/office/drawing/2014/main" val="3275211924"/>
                    </a:ext>
                  </a:extLst>
                </a:gridCol>
                <a:gridCol w="1223181">
                  <a:extLst>
                    <a:ext uri="{9D8B030D-6E8A-4147-A177-3AD203B41FA5}">
                      <a16:colId xmlns:a16="http://schemas.microsoft.com/office/drawing/2014/main" val="2731290357"/>
                    </a:ext>
                  </a:extLst>
                </a:gridCol>
              </a:tblGrid>
              <a:tr h="370840">
                <a:tc>
                  <a:txBody>
                    <a:bodyPr/>
                    <a:lstStyle/>
                    <a:p>
                      <a:r>
                        <a:rPr lang="sv-SE" sz="1000" b="1">
                          <a:solidFill>
                            <a:schemeClr val="bg1"/>
                          </a:solidFill>
                        </a:rPr>
                        <a:t>Produkt/kategori</a:t>
                      </a:r>
                    </a:p>
                  </a:txBody>
                  <a:tcPr anchor="ctr">
                    <a:solidFill>
                      <a:srgbClr val="C5B2B6"/>
                    </a:solidFill>
                  </a:tcPr>
                </a:tc>
                <a:tc>
                  <a:txBody>
                    <a:bodyPr/>
                    <a:lstStyle/>
                    <a:p>
                      <a:pPr algn="ctr"/>
                      <a:r>
                        <a:rPr lang="sv-SE" sz="1000" b="1">
                          <a:solidFill>
                            <a:schemeClr val="bg1"/>
                          </a:solidFill>
                        </a:rPr>
                        <a:t>Fokusfrågor</a:t>
                      </a:r>
                    </a:p>
                  </a:txBody>
                  <a:tcPr anchor="ctr">
                    <a:solidFill>
                      <a:srgbClr val="C5B2B6"/>
                    </a:solidFill>
                  </a:tcPr>
                </a:tc>
                <a:extLst>
                  <a:ext uri="{0D108BD9-81ED-4DB2-BD59-A6C34878D82A}">
                    <a16:rowId xmlns:a16="http://schemas.microsoft.com/office/drawing/2014/main" val="2259834396"/>
                  </a:ext>
                </a:extLst>
              </a:tr>
              <a:tr h="370840">
                <a:tc>
                  <a:txBody>
                    <a:bodyPr/>
                    <a:lstStyle/>
                    <a:p>
                      <a:r>
                        <a:rPr lang="sv-SE" sz="1000">
                          <a:solidFill>
                            <a:schemeClr val="tx1">
                              <a:lumMod val="75000"/>
                              <a:lumOff val="25000"/>
                            </a:schemeClr>
                          </a:solidFill>
                        </a:rPr>
                        <a:t>[ange kategori]</a:t>
                      </a: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20083297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196694829"/>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48616523"/>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77546087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745891492"/>
                  </a:ext>
                </a:extLst>
              </a:tr>
              <a:tr h="393917">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3986879504"/>
                  </a:ext>
                </a:extLst>
              </a:tr>
              <a:tr h="370840">
                <a:tc>
                  <a:txBody>
                    <a:bodyPr/>
                    <a:lstStyle/>
                    <a:p>
                      <a:endParaRPr lang="sv-SE" sz="1000">
                        <a:solidFill>
                          <a:schemeClr val="tx1">
                            <a:lumMod val="75000"/>
                            <a:lumOff val="25000"/>
                          </a:schemeClr>
                        </a:solidFill>
                      </a:endParaRPr>
                    </a:p>
                  </a:txBody>
                  <a:tcPr anchor="ctr">
                    <a:solidFill>
                      <a:schemeClr val="bg1">
                        <a:lumMod val="95000"/>
                      </a:schemeClr>
                    </a:solidFill>
                  </a:tcPr>
                </a:tc>
                <a:tc>
                  <a:txBody>
                    <a:bodyPr/>
                    <a:lstStyle/>
                    <a:p>
                      <a:endParaRPr lang="sv-SE" sz="1000">
                        <a:solidFill>
                          <a:schemeClr val="tx1">
                            <a:lumMod val="75000"/>
                            <a:lumOff val="25000"/>
                          </a:schemeClr>
                        </a:solidFill>
                      </a:endParaRPr>
                    </a:p>
                  </a:txBody>
                  <a:tcPr anchor="ctr">
                    <a:solidFill>
                      <a:schemeClr val="bg1">
                        <a:lumMod val="85000"/>
                      </a:schemeClr>
                    </a:solidFill>
                  </a:tcPr>
                </a:tc>
                <a:extLst>
                  <a:ext uri="{0D108BD9-81ED-4DB2-BD59-A6C34878D82A}">
                    <a16:rowId xmlns:a16="http://schemas.microsoft.com/office/drawing/2014/main" val="2673721031"/>
                  </a:ext>
                </a:extLst>
              </a:tr>
            </a:tbl>
          </a:graphicData>
        </a:graphic>
      </p:graphicFrame>
      <p:sp>
        <p:nvSpPr>
          <p:cNvPr id="69" name="Ellips 68">
            <a:extLst>
              <a:ext uri="{FF2B5EF4-FFF2-40B4-BE49-F238E27FC236}">
                <a16:creationId xmlns:a16="http://schemas.microsoft.com/office/drawing/2014/main" id="{B66FB7AC-2239-F07E-B3BE-E78A21D53FF8}"/>
              </a:ext>
            </a:extLst>
          </p:cNvPr>
          <p:cNvSpPr/>
          <p:nvPr/>
        </p:nvSpPr>
        <p:spPr>
          <a:xfrm>
            <a:off x="10729160" y="3613653"/>
            <a:ext cx="214694" cy="215487"/>
          </a:xfrm>
          <a:prstGeom prst="ellipse">
            <a:avLst/>
          </a:prstGeom>
          <a:solidFill>
            <a:schemeClr val="accent4">
              <a:lumMod val="2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5" name="Ellips 74">
            <a:extLst>
              <a:ext uri="{FF2B5EF4-FFF2-40B4-BE49-F238E27FC236}">
                <a16:creationId xmlns:a16="http://schemas.microsoft.com/office/drawing/2014/main" id="{CD425917-F0FE-0FA7-369B-EA18181C2CAA}"/>
              </a:ext>
            </a:extLst>
          </p:cNvPr>
          <p:cNvSpPr/>
          <p:nvPr/>
        </p:nvSpPr>
        <p:spPr>
          <a:xfrm>
            <a:off x="10966675" y="3613653"/>
            <a:ext cx="214694" cy="215487"/>
          </a:xfrm>
          <a:prstGeom prst="ellipse">
            <a:avLst/>
          </a:prstGeom>
          <a:solidFill>
            <a:schemeClr val="accent4">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6" name="Ellips 75">
            <a:extLst>
              <a:ext uri="{FF2B5EF4-FFF2-40B4-BE49-F238E27FC236}">
                <a16:creationId xmlns:a16="http://schemas.microsoft.com/office/drawing/2014/main" id="{A6720C92-2DAC-9CB2-D9FF-835BA51FB950}"/>
              </a:ext>
            </a:extLst>
          </p:cNvPr>
          <p:cNvSpPr/>
          <p:nvPr/>
        </p:nvSpPr>
        <p:spPr>
          <a:xfrm>
            <a:off x="11198301" y="3613653"/>
            <a:ext cx="214694" cy="215487"/>
          </a:xfrm>
          <a:prstGeom prst="ellipse">
            <a:avLst/>
          </a:prstGeom>
          <a:solidFill>
            <a:schemeClr val="accent5">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7" name="Ellips 76">
            <a:extLst>
              <a:ext uri="{FF2B5EF4-FFF2-40B4-BE49-F238E27FC236}">
                <a16:creationId xmlns:a16="http://schemas.microsoft.com/office/drawing/2014/main" id="{3AE7651B-FDF2-80F8-C189-F8A1245AC266}"/>
              </a:ext>
            </a:extLst>
          </p:cNvPr>
          <p:cNvSpPr/>
          <p:nvPr/>
        </p:nvSpPr>
        <p:spPr>
          <a:xfrm>
            <a:off x="11432422" y="3621612"/>
            <a:ext cx="214694" cy="215487"/>
          </a:xfrm>
          <a:prstGeom prst="ellipse">
            <a:avLst/>
          </a:prstGeom>
          <a:solidFill>
            <a:schemeClr val="accent2">
              <a:lumMod val="75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8" name="Ellips 77">
            <a:extLst>
              <a:ext uri="{FF2B5EF4-FFF2-40B4-BE49-F238E27FC236}">
                <a16:creationId xmlns:a16="http://schemas.microsoft.com/office/drawing/2014/main" id="{B1808263-E875-2658-4F36-C78CC319A3E4}"/>
              </a:ext>
            </a:extLst>
          </p:cNvPr>
          <p:cNvSpPr/>
          <p:nvPr/>
        </p:nvSpPr>
        <p:spPr>
          <a:xfrm>
            <a:off x="11673354" y="3621611"/>
            <a:ext cx="214694" cy="215487"/>
          </a:xfrm>
          <a:prstGeom prst="ellipse">
            <a:avLst/>
          </a:prstGeom>
          <a:solidFill>
            <a:schemeClr val="accent3">
              <a:lumMod val="50000"/>
            </a:schemeClr>
          </a:solidFill>
          <a:ln w="381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cxnSp>
        <p:nvCxnSpPr>
          <p:cNvPr id="79" name="Rak koppling 78">
            <a:extLst>
              <a:ext uri="{FF2B5EF4-FFF2-40B4-BE49-F238E27FC236}">
                <a16:creationId xmlns:a16="http://schemas.microsoft.com/office/drawing/2014/main" id="{0DFE1AD8-69AE-5C96-D2DF-EE9EEABC15E4}"/>
              </a:ext>
            </a:extLst>
          </p:cNvPr>
          <p:cNvCxnSpPr>
            <a:cxnSpLocks/>
          </p:cNvCxnSpPr>
          <p:nvPr/>
        </p:nvCxnSpPr>
        <p:spPr>
          <a:xfrm>
            <a:off x="10695564" y="2843001"/>
            <a:ext cx="0" cy="3455582"/>
          </a:xfrm>
          <a:prstGeom prst="line">
            <a:avLst/>
          </a:prstGeom>
          <a:ln w="28575">
            <a:solidFill>
              <a:srgbClr val="C5B2B6"/>
            </a:solidFill>
            <a:tailEnd type="oval"/>
          </a:ln>
        </p:spPr>
        <p:style>
          <a:lnRef idx="1">
            <a:schemeClr val="accent1"/>
          </a:lnRef>
          <a:fillRef idx="0">
            <a:schemeClr val="accent1"/>
          </a:fillRef>
          <a:effectRef idx="0">
            <a:schemeClr val="accent1"/>
          </a:effectRef>
          <a:fontRef idx="minor">
            <a:schemeClr val="tx1"/>
          </a:fontRef>
        </p:style>
      </p:cxnSp>
      <p:sp>
        <p:nvSpPr>
          <p:cNvPr id="4" name="Ellips 3">
            <a:extLst>
              <a:ext uri="{FF2B5EF4-FFF2-40B4-BE49-F238E27FC236}">
                <a16:creationId xmlns:a16="http://schemas.microsoft.com/office/drawing/2014/main" id="{10828DE8-77A8-CCA5-A704-1A1D89026445}"/>
              </a:ext>
            </a:extLst>
          </p:cNvPr>
          <p:cNvSpPr/>
          <p:nvPr/>
        </p:nvSpPr>
        <p:spPr>
          <a:xfrm>
            <a:off x="215901" y="6386691"/>
            <a:ext cx="267700" cy="277067"/>
          </a:xfrm>
          <a:prstGeom prst="ellipse">
            <a:avLst/>
          </a:prstGeom>
          <a:solidFill>
            <a:schemeClr val="accent4">
              <a:lumMod val="2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5" name="Ellips 4">
            <a:extLst>
              <a:ext uri="{FF2B5EF4-FFF2-40B4-BE49-F238E27FC236}">
                <a16:creationId xmlns:a16="http://schemas.microsoft.com/office/drawing/2014/main" id="{9C308BF6-6D79-E059-4F94-93E6FEF4CC79}"/>
              </a:ext>
            </a:extLst>
          </p:cNvPr>
          <p:cNvSpPr/>
          <p:nvPr/>
        </p:nvSpPr>
        <p:spPr>
          <a:xfrm>
            <a:off x="1908454" y="6398987"/>
            <a:ext cx="267700" cy="277067"/>
          </a:xfrm>
          <a:prstGeom prst="ellipse">
            <a:avLst/>
          </a:prstGeom>
          <a:solidFill>
            <a:schemeClr val="accent4">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6" name="Ellips 5">
            <a:extLst>
              <a:ext uri="{FF2B5EF4-FFF2-40B4-BE49-F238E27FC236}">
                <a16:creationId xmlns:a16="http://schemas.microsoft.com/office/drawing/2014/main" id="{EE469C57-10EC-C669-C0C3-29B46272DD2A}"/>
              </a:ext>
            </a:extLst>
          </p:cNvPr>
          <p:cNvSpPr/>
          <p:nvPr/>
        </p:nvSpPr>
        <p:spPr>
          <a:xfrm>
            <a:off x="3601007" y="6395649"/>
            <a:ext cx="267700" cy="277067"/>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 name="Ellips 6">
            <a:extLst>
              <a:ext uri="{FF2B5EF4-FFF2-40B4-BE49-F238E27FC236}">
                <a16:creationId xmlns:a16="http://schemas.microsoft.com/office/drawing/2014/main" id="{97A1D378-DFCC-FB00-C6D4-05A1FB1C1078}"/>
              </a:ext>
            </a:extLst>
          </p:cNvPr>
          <p:cNvSpPr/>
          <p:nvPr/>
        </p:nvSpPr>
        <p:spPr>
          <a:xfrm>
            <a:off x="4768438" y="6393651"/>
            <a:ext cx="267700" cy="277067"/>
          </a:xfrm>
          <a:prstGeom prst="ellipse">
            <a:avLst/>
          </a:prstGeom>
          <a:solidFill>
            <a:schemeClr val="accent2">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8" name="Ellips 7">
            <a:extLst>
              <a:ext uri="{FF2B5EF4-FFF2-40B4-BE49-F238E27FC236}">
                <a16:creationId xmlns:a16="http://schemas.microsoft.com/office/drawing/2014/main" id="{D3060045-1513-ED53-89FA-205BA9E37E5F}"/>
              </a:ext>
            </a:extLst>
          </p:cNvPr>
          <p:cNvSpPr/>
          <p:nvPr/>
        </p:nvSpPr>
        <p:spPr>
          <a:xfrm>
            <a:off x="6619452" y="6408817"/>
            <a:ext cx="267700" cy="277067"/>
          </a:xfrm>
          <a:prstGeom prst="ellipse">
            <a:avLst/>
          </a:prstGeom>
          <a:solidFill>
            <a:schemeClr val="accent3">
              <a:lumMod val="5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9" name="textruta 8">
            <a:extLst>
              <a:ext uri="{FF2B5EF4-FFF2-40B4-BE49-F238E27FC236}">
                <a16:creationId xmlns:a16="http://schemas.microsoft.com/office/drawing/2014/main" id="{08C2D6B1-AEF0-6A17-62D0-2632FC8930FC}"/>
              </a:ext>
            </a:extLst>
          </p:cNvPr>
          <p:cNvSpPr txBox="1"/>
          <p:nvPr/>
        </p:nvSpPr>
        <p:spPr>
          <a:xfrm>
            <a:off x="459292" y="642918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Mänskliga rättigheter</a:t>
            </a:r>
          </a:p>
        </p:txBody>
      </p:sp>
      <p:sp>
        <p:nvSpPr>
          <p:cNvPr id="10" name="textruta 9">
            <a:extLst>
              <a:ext uri="{FF2B5EF4-FFF2-40B4-BE49-F238E27FC236}">
                <a16:creationId xmlns:a16="http://schemas.microsoft.com/office/drawing/2014/main" id="{C26FA9E7-AF3F-4C65-147B-3081FCD5E5DE}"/>
              </a:ext>
            </a:extLst>
          </p:cNvPr>
          <p:cNvSpPr txBox="1"/>
          <p:nvPr/>
        </p:nvSpPr>
        <p:spPr>
          <a:xfrm>
            <a:off x="2151845" y="643484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Arbetares rättigheter</a:t>
            </a:r>
          </a:p>
        </p:txBody>
      </p:sp>
      <p:sp>
        <p:nvSpPr>
          <p:cNvPr id="11" name="textruta 10">
            <a:extLst>
              <a:ext uri="{FF2B5EF4-FFF2-40B4-BE49-F238E27FC236}">
                <a16:creationId xmlns:a16="http://schemas.microsoft.com/office/drawing/2014/main" id="{86BCE053-92A3-6A7F-39BC-A481BE0146D6}"/>
              </a:ext>
            </a:extLst>
          </p:cNvPr>
          <p:cNvSpPr txBox="1"/>
          <p:nvPr/>
        </p:nvSpPr>
        <p:spPr>
          <a:xfrm>
            <a:off x="3837227" y="6423670"/>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klimat</a:t>
            </a:r>
          </a:p>
        </p:txBody>
      </p:sp>
      <p:sp>
        <p:nvSpPr>
          <p:cNvPr id="12" name="textruta 11">
            <a:extLst>
              <a:ext uri="{FF2B5EF4-FFF2-40B4-BE49-F238E27FC236}">
                <a16:creationId xmlns:a16="http://schemas.microsoft.com/office/drawing/2014/main" id="{2C91F0CB-2ABD-EDE2-514B-73EADEE9E3BC}"/>
              </a:ext>
            </a:extLst>
          </p:cNvPr>
          <p:cNvSpPr txBox="1"/>
          <p:nvPr/>
        </p:nvSpPr>
        <p:spPr>
          <a:xfrm>
            <a:off x="5004464" y="6413061"/>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Miljö: biologisk mångfald</a:t>
            </a:r>
          </a:p>
        </p:txBody>
      </p:sp>
      <p:sp>
        <p:nvSpPr>
          <p:cNvPr id="13" name="textruta 12">
            <a:extLst>
              <a:ext uri="{FF2B5EF4-FFF2-40B4-BE49-F238E27FC236}">
                <a16:creationId xmlns:a16="http://schemas.microsoft.com/office/drawing/2014/main" id="{DAFF8364-9881-A707-1A75-A81F806942F0}"/>
              </a:ext>
            </a:extLst>
          </p:cNvPr>
          <p:cNvSpPr txBox="1"/>
          <p:nvPr/>
        </p:nvSpPr>
        <p:spPr>
          <a:xfrm>
            <a:off x="6857394" y="6435861"/>
            <a:ext cx="2609228" cy="271442"/>
          </a:xfrm>
          <a:prstGeom prst="rect">
            <a:avLst/>
          </a:prstGeom>
        </p:spPr>
        <p:txBody>
          <a:bodyPr vert="horz" wrap="none" lIns="91440" tIns="45720" rIns="91440" bIns="45720" rtlCol="0" anchor="t">
            <a:normAutofit/>
          </a:bodyPr>
          <a:lstStyle/>
          <a:p>
            <a:pPr algn="l"/>
            <a:r>
              <a:rPr lang="sv-SE" sz="900" b="0" i="0">
                <a:latin typeface="Poppins" panose="00000500000000000000" pitchFamily="2" charset="0"/>
                <a:ea typeface="Open Sans" panose="020B0606030504020204" pitchFamily="34" charset="0"/>
                <a:cs typeface="Poppins" panose="00000500000000000000" pitchFamily="2" charset="0"/>
              </a:rPr>
              <a:t>Affärsetik</a:t>
            </a:r>
          </a:p>
        </p:txBody>
      </p:sp>
      <p:sp>
        <p:nvSpPr>
          <p:cNvPr id="14" name="textruta 13">
            <a:extLst>
              <a:ext uri="{FF2B5EF4-FFF2-40B4-BE49-F238E27FC236}">
                <a16:creationId xmlns:a16="http://schemas.microsoft.com/office/drawing/2014/main" id="{C4FFDDD2-ACD9-584F-E7E6-64A0DBA23068}"/>
              </a:ext>
            </a:extLst>
          </p:cNvPr>
          <p:cNvSpPr txBox="1"/>
          <p:nvPr/>
        </p:nvSpPr>
        <p:spPr>
          <a:xfrm rot="20461064">
            <a:off x="1138563" y="3666621"/>
            <a:ext cx="4844191" cy="914400"/>
          </a:xfrm>
          <a:prstGeom prst="rect">
            <a:avLst/>
          </a:prstGeom>
        </p:spPr>
        <p:txBody>
          <a:bodyPr vert="horz" wrap="none" lIns="91440" tIns="45720" rIns="91440" bIns="45720" rtlCol="0" anchor="t">
            <a:normAutofit lnSpcReduction="10000"/>
          </a:bodyPr>
          <a:lstStyle/>
          <a:p>
            <a:pPr algn="l"/>
            <a:r>
              <a:rPr lang="sv-SE" sz="6000" b="0" i="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Förslag mall riskprioritering</a:t>
            </a:r>
          </a:p>
        </p:txBody>
      </p:sp>
    </p:spTree>
    <p:extLst>
      <p:ext uri="{BB962C8B-B14F-4D97-AF65-F5344CB8AC3E}">
        <p14:creationId xmlns:p14="http://schemas.microsoft.com/office/powerpoint/2010/main" val="25839609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3F32F0E-41BA-5CB9-80CC-5FBC1D12854E}"/>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00" b="0" i="0" u="none" strike="noStrike" kern="1200" cap="none" spc="0" normalizeH="0" baseline="0" noProof="0" smtClean="0">
                <a:ln>
                  <a:noFill/>
                </a:ln>
                <a:solidFill>
                  <a:srgbClr val="898989"/>
                </a:solidFill>
                <a:effectLst/>
                <a:uLnTx/>
                <a:uFillTx/>
                <a:latin typeface="Trebuchet MS" panose="020B0603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47</a:t>
            </a:fld>
            <a:endParaRPr kumimoji="0" lang="en-US" sz="900" b="0" i="0" u="none" strike="noStrike" kern="1200" cap="none" spc="0" normalizeH="0" baseline="0" noProof="0">
              <a:ln>
                <a:noFill/>
              </a:ln>
              <a:solidFill>
                <a:srgbClr val="898989"/>
              </a:solidFill>
              <a:effectLst/>
              <a:uLnTx/>
              <a:uFillTx/>
              <a:latin typeface="Trebuchet MS" panose="020B0603020202020204"/>
              <a:ea typeface="+mn-ea"/>
              <a:cs typeface="+mn-cs"/>
            </a:endParaRPr>
          </a:p>
        </p:txBody>
      </p:sp>
      <p:graphicFrame>
        <p:nvGraphicFramePr>
          <p:cNvPr id="27" name="Tabell 26">
            <a:extLst>
              <a:ext uri="{FF2B5EF4-FFF2-40B4-BE49-F238E27FC236}">
                <a16:creationId xmlns:a16="http://schemas.microsoft.com/office/drawing/2014/main" id="{548CDF1C-8298-02FD-D4CE-7F31506282F8}"/>
              </a:ext>
            </a:extLst>
          </p:cNvPr>
          <p:cNvGraphicFramePr>
            <a:graphicFrameLocks noGrp="1"/>
          </p:cNvGraphicFramePr>
          <p:nvPr>
            <p:extLst>
              <p:ext uri="{D42A27DB-BD31-4B8C-83A1-F6EECF244321}">
                <p14:modId xmlns:p14="http://schemas.microsoft.com/office/powerpoint/2010/main" val="159620281"/>
              </p:ext>
            </p:extLst>
          </p:nvPr>
        </p:nvGraphicFramePr>
        <p:xfrm>
          <a:off x="199401" y="1087375"/>
          <a:ext cx="11793198" cy="4860409"/>
        </p:xfrm>
        <a:graphic>
          <a:graphicData uri="http://schemas.openxmlformats.org/drawingml/2006/table">
            <a:tbl>
              <a:tblPr firstRow="1" bandRow="1">
                <a:tableStyleId>{5C22544A-7EE6-4342-B048-85BDC9FD1C3A}</a:tableStyleId>
              </a:tblPr>
              <a:tblGrid>
                <a:gridCol w="988104">
                  <a:extLst>
                    <a:ext uri="{9D8B030D-6E8A-4147-A177-3AD203B41FA5}">
                      <a16:colId xmlns:a16="http://schemas.microsoft.com/office/drawing/2014/main" val="3724017500"/>
                    </a:ext>
                  </a:extLst>
                </a:gridCol>
                <a:gridCol w="1200566">
                  <a:extLst>
                    <a:ext uri="{9D8B030D-6E8A-4147-A177-3AD203B41FA5}">
                      <a16:colId xmlns:a16="http://schemas.microsoft.com/office/drawing/2014/main" val="2735559506"/>
                    </a:ext>
                  </a:extLst>
                </a:gridCol>
                <a:gridCol w="1200566">
                  <a:extLst>
                    <a:ext uri="{9D8B030D-6E8A-4147-A177-3AD203B41FA5}">
                      <a16:colId xmlns:a16="http://schemas.microsoft.com/office/drawing/2014/main" val="358255126"/>
                    </a:ext>
                  </a:extLst>
                </a:gridCol>
                <a:gridCol w="1200566">
                  <a:extLst>
                    <a:ext uri="{9D8B030D-6E8A-4147-A177-3AD203B41FA5}">
                      <a16:colId xmlns:a16="http://schemas.microsoft.com/office/drawing/2014/main" val="1598115740"/>
                    </a:ext>
                  </a:extLst>
                </a:gridCol>
                <a:gridCol w="1200566">
                  <a:extLst>
                    <a:ext uri="{9D8B030D-6E8A-4147-A177-3AD203B41FA5}">
                      <a16:colId xmlns:a16="http://schemas.microsoft.com/office/drawing/2014/main" val="356074635"/>
                    </a:ext>
                  </a:extLst>
                </a:gridCol>
                <a:gridCol w="1200566">
                  <a:extLst>
                    <a:ext uri="{9D8B030D-6E8A-4147-A177-3AD203B41FA5}">
                      <a16:colId xmlns:a16="http://schemas.microsoft.com/office/drawing/2014/main" val="1189748953"/>
                    </a:ext>
                  </a:extLst>
                </a:gridCol>
                <a:gridCol w="1200566">
                  <a:extLst>
                    <a:ext uri="{9D8B030D-6E8A-4147-A177-3AD203B41FA5}">
                      <a16:colId xmlns:a16="http://schemas.microsoft.com/office/drawing/2014/main" val="991238333"/>
                    </a:ext>
                  </a:extLst>
                </a:gridCol>
                <a:gridCol w="1200566">
                  <a:extLst>
                    <a:ext uri="{9D8B030D-6E8A-4147-A177-3AD203B41FA5}">
                      <a16:colId xmlns:a16="http://schemas.microsoft.com/office/drawing/2014/main" val="960784413"/>
                    </a:ext>
                  </a:extLst>
                </a:gridCol>
                <a:gridCol w="1200566">
                  <a:extLst>
                    <a:ext uri="{9D8B030D-6E8A-4147-A177-3AD203B41FA5}">
                      <a16:colId xmlns:a16="http://schemas.microsoft.com/office/drawing/2014/main" val="1325256901"/>
                    </a:ext>
                  </a:extLst>
                </a:gridCol>
                <a:gridCol w="1200566">
                  <a:extLst>
                    <a:ext uri="{9D8B030D-6E8A-4147-A177-3AD203B41FA5}">
                      <a16:colId xmlns:a16="http://schemas.microsoft.com/office/drawing/2014/main" val="1783800586"/>
                    </a:ext>
                  </a:extLst>
                </a:gridCol>
              </a:tblGrid>
              <a:tr h="765313">
                <a:tc>
                  <a:txBody>
                    <a:bodyPr/>
                    <a:lstStyle/>
                    <a:p>
                      <a:pPr algn="r"/>
                      <a:endParaRPr lang="sv-SE" sz="900" b="1">
                        <a:latin typeface="Poppins" panose="00000500000000000000" pitchFamily="2" charset="0"/>
                        <a:cs typeface="Poppins" panose="00000500000000000000" pitchFamily="2" charset="0"/>
                      </a:endParaRPr>
                    </a:p>
                  </a:txBody>
                  <a:tcPr>
                    <a:solidFill>
                      <a:schemeClr val="bg1"/>
                    </a:solidFill>
                  </a:tcPr>
                </a:tc>
                <a:tc gridSpan="2">
                  <a:txBody>
                    <a:bodyPr/>
                    <a:lstStyle/>
                    <a:p>
                      <a:pPr algn="ctr"/>
                      <a:r>
                        <a:rPr lang="sv-SE" sz="900">
                          <a:latin typeface="Poppins" panose="00000500000000000000" pitchFamily="2" charset="0"/>
                          <a:cs typeface="Poppins" panose="00000500000000000000" pitchFamily="2" charset="0"/>
                        </a:rPr>
                        <a:t>Mänskliga rättigheter</a:t>
                      </a:r>
                    </a:p>
                  </a:txBody>
                  <a:tcPr anchor="ctr">
                    <a:lnR w="76200" cap="flat" cmpd="sng" algn="ctr">
                      <a:solidFill>
                        <a:schemeClr val="bg1"/>
                      </a:solidFill>
                      <a:prstDash val="solid"/>
                      <a:round/>
                      <a:headEnd type="none" w="med" len="med"/>
                      <a:tailEnd type="none" w="med" len="med"/>
                    </a:lnR>
                    <a:solidFill>
                      <a:schemeClr val="accent4">
                        <a:lumMod val="25000"/>
                      </a:schemeClr>
                    </a:solidFill>
                  </a:tcPr>
                </a:tc>
                <a:tc hMerge="1">
                  <a:txBody>
                    <a:bodyPr/>
                    <a:lstStyle/>
                    <a:p>
                      <a:endParaRPr lang="sv-SE" sz="900">
                        <a:latin typeface="Poppins" panose="00000500000000000000" pitchFamily="2" charset="0"/>
                        <a:cs typeface="Poppins" panose="00000500000000000000" pitchFamily="2" charset="0"/>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4">
                        <a:lumMod val="25000"/>
                      </a:schemeClr>
                    </a:solidFill>
                  </a:tcPr>
                </a:tc>
                <a:tc gridSpan="2">
                  <a:txBody>
                    <a:bodyPr/>
                    <a:lstStyle/>
                    <a:p>
                      <a:pPr algn="ctr"/>
                      <a:r>
                        <a:rPr lang="sv-SE" sz="900">
                          <a:latin typeface="Poppins" panose="00000500000000000000" pitchFamily="2" charset="0"/>
                          <a:cs typeface="Poppins" panose="00000500000000000000" pitchFamily="2" charset="0"/>
                        </a:rPr>
                        <a:t>Arbetares rättigheter</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4">
                        <a:lumMod val="75000"/>
                      </a:schemeClr>
                    </a:solidFill>
                  </a:tcPr>
                </a:tc>
                <a:tc hMerge="1">
                  <a:txBody>
                    <a:bodyPr/>
                    <a:lstStyle/>
                    <a:p>
                      <a:endParaRPr lang="sv-SE" sz="900">
                        <a:latin typeface="Poppins" panose="00000500000000000000" pitchFamily="2" charset="0"/>
                        <a:cs typeface="Poppins" panose="00000500000000000000" pitchFamily="2" charset="0"/>
                      </a:endParaRPr>
                    </a:p>
                  </a:txBody>
                  <a:tcPr/>
                </a:tc>
                <a:tc>
                  <a:txBody>
                    <a:bodyPr/>
                    <a:lstStyle/>
                    <a:p>
                      <a:pPr algn="ctr"/>
                      <a:r>
                        <a:rPr lang="sv-SE" sz="900">
                          <a:latin typeface="Poppins" panose="00000500000000000000" pitchFamily="2" charset="0"/>
                          <a:cs typeface="Poppins" panose="00000500000000000000" pitchFamily="2" charset="0"/>
                        </a:rPr>
                        <a:t>Klimat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5">
                        <a:lumMod val="75000"/>
                      </a:schemeClr>
                    </a:solidFill>
                  </a:tcPr>
                </a:tc>
                <a:tc gridSpan="3">
                  <a:txBody>
                    <a:bodyPr/>
                    <a:lstStyle/>
                    <a:p>
                      <a:pPr algn="ctr"/>
                      <a:r>
                        <a:rPr lang="sv-SE" sz="900">
                          <a:latin typeface="Poppins" panose="00000500000000000000" pitchFamily="2" charset="0"/>
                          <a:cs typeface="Poppins" panose="00000500000000000000" pitchFamily="2" charset="0"/>
                        </a:rPr>
                        <a:t>Biologisk mångfald</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2">
                        <a:lumMod val="75000"/>
                      </a:schemeClr>
                    </a:solidFill>
                  </a:tcPr>
                </a:tc>
                <a:tc hMerge="1">
                  <a:txBody>
                    <a:bodyPr/>
                    <a:lstStyle/>
                    <a:p>
                      <a:endParaRPr lang="sv-SE"/>
                    </a:p>
                  </a:txBody>
                  <a:tcPr/>
                </a:tc>
                <a:tc hMerge="1">
                  <a:txBody>
                    <a:bodyPr/>
                    <a:lstStyle/>
                    <a:p>
                      <a:endParaRPr lang="sv-SE" sz="900">
                        <a:latin typeface="Poppins" panose="00000500000000000000" pitchFamily="2" charset="0"/>
                        <a:cs typeface="Poppins" panose="00000500000000000000" pitchFamily="2" charset="0"/>
                      </a:endParaRPr>
                    </a:p>
                  </a:txBody>
                  <a:tcP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2">
                        <a:lumMod val="75000"/>
                      </a:schemeClr>
                    </a:solidFill>
                  </a:tcPr>
                </a:tc>
                <a:tc>
                  <a:txBody>
                    <a:bodyPr/>
                    <a:lstStyle/>
                    <a:p>
                      <a:pPr algn="ctr"/>
                      <a:r>
                        <a:rPr lang="sv-SE" sz="900">
                          <a:latin typeface="Poppins" panose="00000500000000000000" pitchFamily="2" charset="0"/>
                          <a:cs typeface="Poppins" panose="00000500000000000000" pitchFamily="2" charset="0"/>
                        </a:rPr>
                        <a:t>Affärsetik</a:t>
                      </a:r>
                    </a:p>
                  </a:txBody>
                  <a:tcPr anchor="ctr">
                    <a:lnL w="76200" cap="flat" cmpd="sng" algn="ctr">
                      <a:solidFill>
                        <a:schemeClr val="bg1"/>
                      </a:solidFill>
                      <a:prstDash val="solid"/>
                      <a:round/>
                      <a:headEnd type="none" w="med" len="med"/>
                      <a:tailEnd type="none" w="med" len="med"/>
                    </a:lnL>
                    <a:solidFill>
                      <a:schemeClr val="accent3">
                        <a:lumMod val="50000"/>
                      </a:schemeClr>
                    </a:solidFill>
                  </a:tcPr>
                </a:tc>
                <a:extLst>
                  <a:ext uri="{0D108BD9-81ED-4DB2-BD59-A6C34878D82A}">
                    <a16:rowId xmlns:a16="http://schemas.microsoft.com/office/drawing/2014/main" val="441375760"/>
                  </a:ext>
                </a:extLst>
              </a:tr>
              <a:tr h="746217">
                <a:tc>
                  <a:txBody>
                    <a:bodyPr/>
                    <a:lstStyle/>
                    <a:p>
                      <a:pPr algn="r"/>
                      <a:r>
                        <a:rPr lang="sv-SE" sz="900" b="1">
                          <a:solidFill>
                            <a:schemeClr val="bg1"/>
                          </a:solidFill>
                          <a:latin typeface="Poppins" panose="00000500000000000000" pitchFamily="2" charset="0"/>
                          <a:cs typeface="Poppins" panose="00000500000000000000" pitchFamily="2" charset="0"/>
                        </a:rPr>
                        <a:t>Centrala frågor (”salient issues”) </a:t>
                      </a:r>
                    </a:p>
                  </a:txBody>
                  <a:tcPr anchor="ctr">
                    <a:lnR w="76200" cap="flat" cmpd="sng" algn="ctr">
                      <a:solidFill>
                        <a:schemeClr val="bg1"/>
                      </a:solidFill>
                      <a:prstDash val="solid"/>
                      <a:round/>
                      <a:headEnd type="none" w="med" len="med"/>
                      <a:tailEnd type="none" w="med" len="med"/>
                    </a:lnR>
                    <a:solidFill>
                      <a:schemeClr val="tx1">
                        <a:lumMod val="75000"/>
                        <a:lumOff val="2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Lokal- och ursprungsfolks rättigheter i samband med utvinning</a:t>
                      </a: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Lokalbefolknings rättigheter &amp; global hälsa: antibiotika-resistens</a:t>
                      </a: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Barns rättigheter: barnarbete</a:t>
                      </a:r>
                    </a:p>
                  </a:txBody>
                  <a:tcPr anchor="ctr">
                    <a:lnL w="76200" cap="flat" cmpd="sng" algn="ctr">
                      <a:solidFill>
                        <a:schemeClr val="bg1"/>
                      </a:solidFill>
                      <a:prstDash val="solid"/>
                      <a:round/>
                      <a:headEnd type="none" w="med" len="med"/>
                      <a:tailEnd type="none" w="med" len="med"/>
                    </a:lnL>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Tvångsarbete</a:t>
                      </a:r>
                    </a:p>
                  </a:txBody>
                  <a:tcPr anchor="ctr">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Minskad klimatpåverkan […]</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Negativ påverkan på […] i samband med utvinning</a:t>
                      </a:r>
                    </a:p>
                  </a:txBody>
                  <a:tcPr anchor="ctr">
                    <a:lnL w="76200" cap="flat" cmpd="sng" algn="ctr">
                      <a:solidFill>
                        <a:schemeClr val="bg1"/>
                      </a:solidFill>
                      <a:prstDash val="solid"/>
                      <a:round/>
                      <a:headEnd type="none" w="med" len="med"/>
                      <a:tailEnd type="none" w="med" len="med"/>
                    </a:lnL>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Avskogning</a:t>
                      </a:r>
                    </a:p>
                  </a:txBody>
                  <a:tcPr anchor="ctr">
                    <a:lnR w="127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Läkemedel i miljön</a:t>
                      </a: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algn="l"/>
                      <a:r>
                        <a:rPr lang="sv-SE" sz="700" b="1">
                          <a:solidFill>
                            <a:schemeClr val="tx1">
                              <a:lumMod val="75000"/>
                              <a:lumOff val="25000"/>
                            </a:schemeClr>
                          </a:solidFill>
                          <a:latin typeface="Poppins" panose="00000500000000000000" pitchFamily="2" charset="0"/>
                          <a:cs typeface="Poppins" panose="00000500000000000000" pitchFamily="2" charset="0"/>
                        </a:rPr>
                        <a:t>Korruption i Sverige</a:t>
                      </a:r>
                    </a:p>
                  </a:txBody>
                  <a:tcPr anchor="ctr">
                    <a:lnL w="76200" cap="flat" cmpd="sng" algn="ctr">
                      <a:solidFill>
                        <a:schemeClr val="bg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070817753"/>
                  </a:ext>
                </a:extLst>
              </a:tr>
              <a:tr h="2275052">
                <a:tc>
                  <a:txBody>
                    <a:bodyPr/>
                    <a:lstStyle/>
                    <a:p>
                      <a:pPr algn="r"/>
                      <a:r>
                        <a:rPr lang="sv-SE" sz="900" b="1">
                          <a:solidFill>
                            <a:schemeClr val="bg1"/>
                          </a:solidFill>
                          <a:latin typeface="Poppins" panose="00000500000000000000" pitchFamily="2" charset="0"/>
                          <a:cs typeface="Poppins" panose="00000500000000000000" pitchFamily="2" charset="0"/>
                        </a:rPr>
                        <a:t>Mål</a:t>
                      </a:r>
                    </a:p>
                  </a:txBody>
                  <a:tcPr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tx1">
                        <a:lumMod val="75000"/>
                        <a:lumOff val="25000"/>
                      </a:schemeClr>
                    </a:solidFill>
                  </a:tcPr>
                </a:tc>
                <a:tc>
                  <a:txBody>
                    <a:bodyPr/>
                    <a:lstStyle/>
                    <a:p>
                      <a:pPr algn="l"/>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Vi vidtar lämpliga åtgärder för att identifiera användningen av högriskmineraler i leverantörskedjor och </a:t>
                      </a:r>
                    </a:p>
                    <a:p>
                      <a:pPr algn="l"/>
                      <a:endPar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endParaRPr>
                    </a:p>
                    <a:p>
                      <a:pPr algn="l"/>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säkerställer att leverantörer med </a:t>
                      </a:r>
                      <a:r>
                        <a:rPr lang="sv-SE" sz="700" b="0" kern="1200" dirty="0" err="1">
                          <a:solidFill>
                            <a:schemeClr val="tx1">
                              <a:lumMod val="75000"/>
                              <a:lumOff val="25000"/>
                            </a:schemeClr>
                          </a:solidFill>
                          <a:latin typeface="Poppins" panose="00000500000000000000" pitchFamily="2" charset="0"/>
                          <a:ea typeface="+mn-ea"/>
                          <a:cs typeface="Poppins" panose="00000500000000000000" pitchFamily="2" charset="0"/>
                        </a:rPr>
                        <a:t>riskverksamheter</a:t>
                      </a:r>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 i sin leverantörskedja har </a:t>
                      </a:r>
                      <a:r>
                        <a:rPr lang="sv-SE" sz="700" b="0" kern="1200" dirty="0" err="1">
                          <a:solidFill>
                            <a:schemeClr val="tx1">
                              <a:lumMod val="75000"/>
                              <a:lumOff val="25000"/>
                            </a:schemeClr>
                          </a:solidFill>
                          <a:latin typeface="Poppins" panose="00000500000000000000" pitchFamily="2" charset="0"/>
                          <a:ea typeface="+mn-ea"/>
                          <a:cs typeface="Poppins" panose="00000500000000000000" pitchFamily="2" charset="0"/>
                        </a:rPr>
                        <a:t>due</a:t>
                      </a:r>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 </a:t>
                      </a:r>
                      <a:r>
                        <a:rPr lang="sv-SE" sz="700" b="0" kern="1200" dirty="0" err="1">
                          <a:solidFill>
                            <a:schemeClr val="tx1">
                              <a:lumMod val="75000"/>
                              <a:lumOff val="25000"/>
                            </a:schemeClr>
                          </a:solidFill>
                          <a:latin typeface="Poppins" panose="00000500000000000000" pitchFamily="2" charset="0"/>
                          <a:ea typeface="+mn-ea"/>
                          <a:cs typeface="Poppins" panose="00000500000000000000" pitchFamily="2" charset="0"/>
                        </a:rPr>
                        <a:t>diligence</a:t>
                      </a:r>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-processer på plats. </a:t>
                      </a:r>
                    </a:p>
                    <a:p>
                      <a:pPr algn="l"/>
                      <a:endPar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endParaRPr>
                    </a:p>
                    <a:p>
                      <a:pPr algn="l"/>
                      <a:r>
                        <a:rPr lang="sv-SE" sz="700" b="0" kern="1200" dirty="0">
                          <a:solidFill>
                            <a:schemeClr val="tx1">
                              <a:lumMod val="75000"/>
                              <a:lumOff val="25000"/>
                            </a:schemeClr>
                          </a:solidFill>
                          <a:latin typeface="Poppins" panose="00000500000000000000" pitchFamily="2" charset="0"/>
                          <a:ea typeface="+mn-ea"/>
                          <a:cs typeface="Poppins" panose="00000500000000000000" pitchFamily="2" charset="0"/>
                        </a:rPr>
                        <a:t>(se även biologisk mångfald)</a:t>
                      </a: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Se ”läkemedel i miljön”. </a:t>
                      </a:r>
                    </a:p>
                    <a:p>
                      <a:pPr algn="l"/>
                      <a:endParaRPr lang="sv-SE" sz="700" b="0" kern="1200">
                        <a:solidFill>
                          <a:schemeClr val="tx1">
                            <a:lumMod val="75000"/>
                            <a:lumOff val="25000"/>
                          </a:schemeClr>
                        </a:solidFill>
                        <a:latin typeface="Poppins" panose="00000500000000000000" pitchFamily="2" charset="0"/>
                        <a:ea typeface="+mn-ea"/>
                        <a:cs typeface="Poppins" panose="00000500000000000000" pitchFamily="2" charset="0"/>
                      </a:endParaRPr>
                    </a:p>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Minska bidrag till spridning av antibiotikaresistens genom tillverkning. </a:t>
                      </a: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Vi säkerställer att våra leverantörer med risk-verksamheter har </a:t>
                      </a:r>
                      <a:r>
                        <a:rPr lang="sv-SE" sz="700" b="0" kern="1200" err="1">
                          <a:solidFill>
                            <a:schemeClr val="tx1">
                              <a:lumMod val="75000"/>
                              <a:lumOff val="25000"/>
                            </a:schemeClr>
                          </a:solidFill>
                          <a:latin typeface="Poppins" panose="00000500000000000000" pitchFamily="2" charset="0"/>
                          <a:ea typeface="+mn-ea"/>
                          <a:cs typeface="Poppins" panose="00000500000000000000" pitchFamily="2" charset="0"/>
                        </a:rPr>
                        <a:t>due</a:t>
                      </a:r>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 </a:t>
                      </a:r>
                      <a:r>
                        <a:rPr lang="sv-SE" sz="700" b="0" kern="1200" err="1">
                          <a:solidFill>
                            <a:schemeClr val="tx1">
                              <a:lumMod val="75000"/>
                              <a:lumOff val="25000"/>
                            </a:schemeClr>
                          </a:solidFill>
                          <a:latin typeface="Poppins" panose="00000500000000000000" pitchFamily="2" charset="0"/>
                          <a:ea typeface="+mn-ea"/>
                          <a:cs typeface="Poppins" panose="00000500000000000000" pitchFamily="2" charset="0"/>
                        </a:rPr>
                        <a:t>diligence</a:t>
                      </a:r>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-processer på plats för att minimera risk för barnarbete. </a:t>
                      </a:r>
                    </a:p>
                    <a:p>
                      <a:pPr algn="l"/>
                      <a:endParaRPr lang="sv-SE" sz="700" b="0" kern="1200">
                        <a:solidFill>
                          <a:schemeClr val="tx1">
                            <a:lumMod val="75000"/>
                            <a:lumOff val="25000"/>
                          </a:schemeClr>
                        </a:solidFill>
                        <a:latin typeface="Poppins" panose="00000500000000000000" pitchFamily="2" charset="0"/>
                        <a:ea typeface="+mn-ea"/>
                        <a:cs typeface="Poppins" panose="00000500000000000000" pitchFamily="2" charset="0"/>
                      </a:endParaRPr>
                    </a:p>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Vi gör X antal stickprov i leverantörs-kedjor för att säkerställa att barnarbete inte förekommer. </a:t>
                      </a:r>
                    </a:p>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Om barnarbete upptäcks ska ett åtgärdsprogram införas.</a:t>
                      </a:r>
                    </a:p>
                  </a:txBody>
                  <a:tcPr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Vi säkerställer att våra leverantörer med risk-verksamheter har </a:t>
                      </a:r>
                      <a:r>
                        <a:rPr lang="sv-SE" sz="700" b="0" kern="1200" err="1">
                          <a:solidFill>
                            <a:schemeClr val="tx1">
                              <a:lumMod val="75000"/>
                              <a:lumOff val="25000"/>
                            </a:schemeClr>
                          </a:solidFill>
                          <a:latin typeface="Poppins" panose="00000500000000000000" pitchFamily="2" charset="0"/>
                          <a:ea typeface="+mn-ea"/>
                          <a:cs typeface="Poppins" panose="00000500000000000000" pitchFamily="2" charset="0"/>
                        </a:rPr>
                        <a:t>due</a:t>
                      </a:r>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 </a:t>
                      </a:r>
                      <a:r>
                        <a:rPr lang="sv-SE" sz="700" b="0" kern="1200" err="1">
                          <a:solidFill>
                            <a:schemeClr val="tx1">
                              <a:lumMod val="75000"/>
                              <a:lumOff val="25000"/>
                            </a:schemeClr>
                          </a:solidFill>
                          <a:latin typeface="Poppins" panose="00000500000000000000" pitchFamily="2" charset="0"/>
                          <a:ea typeface="+mn-ea"/>
                          <a:cs typeface="Poppins" panose="00000500000000000000" pitchFamily="2" charset="0"/>
                        </a:rPr>
                        <a:t>diligence</a:t>
                      </a:r>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-processer på plats för att minimera risk för tvångsarbete. </a:t>
                      </a:r>
                    </a:p>
                    <a:p>
                      <a:pPr algn="l"/>
                      <a:endParaRPr lang="sv-SE" sz="700" b="0" kern="1200">
                        <a:solidFill>
                          <a:schemeClr val="tx1">
                            <a:lumMod val="75000"/>
                            <a:lumOff val="25000"/>
                          </a:schemeClr>
                        </a:solidFill>
                        <a:latin typeface="Poppins" panose="00000500000000000000" pitchFamily="2" charset="0"/>
                        <a:ea typeface="+mn-ea"/>
                        <a:cs typeface="Poppins" panose="00000500000000000000" pitchFamily="2" charset="0"/>
                      </a:endParaRPr>
                    </a:p>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Vi gör X antal stickprov i leverantörs-kedjor för att säkerställa att tvångsarbete inte förekommer. </a:t>
                      </a:r>
                    </a:p>
                    <a:p>
                      <a:pPr algn="l"/>
                      <a:r>
                        <a:rPr lang="sv-SE" sz="700" b="0" kern="1200">
                          <a:solidFill>
                            <a:schemeClr val="tx1">
                              <a:lumMod val="75000"/>
                              <a:lumOff val="25000"/>
                            </a:schemeClr>
                          </a:solidFill>
                          <a:latin typeface="Poppins" panose="00000500000000000000" pitchFamily="2" charset="0"/>
                          <a:ea typeface="+mn-ea"/>
                          <a:cs typeface="Poppins" panose="00000500000000000000" pitchFamily="2" charset="0"/>
                        </a:rPr>
                        <a:t>Om tvångsarbete upptäcks ska ett åtgärdsprogram införas.</a:t>
                      </a:r>
                    </a:p>
                  </a:txBody>
                  <a:tcPr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sv-SE" sz="700" b="0">
                        <a:solidFill>
                          <a:schemeClr val="tx1">
                            <a:lumMod val="75000"/>
                            <a:lumOff val="25000"/>
                          </a:schemeClr>
                        </a:solidFill>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sv-SE" sz="700" b="0">
                        <a:solidFill>
                          <a:schemeClr val="tx1">
                            <a:lumMod val="75000"/>
                            <a:lumOff val="25000"/>
                          </a:schemeClr>
                        </a:solidFill>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sv-SE" sz="700" b="0">
                        <a:solidFill>
                          <a:schemeClr val="tx1">
                            <a:lumMod val="75000"/>
                            <a:lumOff val="25000"/>
                          </a:schemeClr>
                        </a:solidFill>
                        <a:latin typeface="Poppins" panose="00000500000000000000" pitchFamily="2" charset="0"/>
                        <a:cs typeface="Poppins" panose="00000500000000000000" pitchFamily="2" charset="0"/>
                      </a:endParaRPr>
                    </a:p>
                  </a:txBody>
                  <a:tcPr anchor="ctr">
                    <a:lnR w="127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sv-SE" sz="700" b="0">
                        <a:solidFill>
                          <a:schemeClr val="tx1">
                            <a:lumMod val="75000"/>
                            <a:lumOff val="25000"/>
                          </a:schemeClr>
                        </a:solidFill>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sv-SE" sz="700" b="0">
                        <a:solidFill>
                          <a:schemeClr val="tx1">
                            <a:lumMod val="75000"/>
                            <a:lumOff val="25000"/>
                          </a:schemeClr>
                        </a:solidFill>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52440766"/>
                  </a:ext>
                </a:extLst>
              </a:tr>
              <a:tr h="364009">
                <a:tc rowSpan="4">
                  <a:txBody>
                    <a:bodyPr/>
                    <a:lstStyle/>
                    <a:p>
                      <a:pPr algn="r"/>
                      <a:r>
                        <a:rPr lang="sv-SE" sz="900" b="1">
                          <a:solidFill>
                            <a:schemeClr val="bg1"/>
                          </a:solidFill>
                          <a:latin typeface="Poppins" panose="00000500000000000000" pitchFamily="2" charset="0"/>
                          <a:cs typeface="Poppins" panose="00000500000000000000" pitchFamily="2" charset="0"/>
                        </a:rPr>
                        <a:t>Prioriterade kategorier</a:t>
                      </a:r>
                    </a:p>
                  </a:txBody>
                  <a:tcPr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tx1">
                        <a:lumMod val="75000"/>
                        <a:lumOff val="25000"/>
                      </a:schemeClr>
                    </a:solidFill>
                  </a:tcPr>
                </a:tc>
                <a:tc>
                  <a:txBody>
                    <a:bodyPr/>
                    <a:lstStyle/>
                    <a:p>
                      <a:pPr algn="l"/>
                      <a:r>
                        <a:rPr lang="sv-SE" sz="700" b="0">
                          <a:latin typeface="Poppins" panose="00000500000000000000" pitchFamily="2" charset="0"/>
                          <a:cs typeface="Poppins" panose="00000500000000000000" pitchFamily="2" charset="0"/>
                        </a:rPr>
                        <a:t>Elektronik</a:t>
                      </a: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Läkemedel: antibiotika</a:t>
                      </a: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Kirurgiska instrument </a:t>
                      </a:r>
                    </a:p>
                  </a:txBody>
                  <a:tcPr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Handskar</a:t>
                      </a:r>
                    </a:p>
                  </a:txBody>
                  <a:tcPr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Drivmedel </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Elektronik/IT plattform</a:t>
                      </a:r>
                    </a:p>
                  </a:txBody>
                  <a:tcPr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Livsmedel</a:t>
                      </a:r>
                    </a:p>
                  </a:txBody>
                  <a:tcPr anchor="ctr">
                    <a:lnR w="127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Läkemedel: antibiotika, xx, xx</a:t>
                      </a: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Vårdrelaterade bemanningstjänster</a:t>
                      </a:r>
                    </a:p>
                  </a:txBody>
                  <a:tcPr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solidFill>
                      <a:schemeClr val="accent1">
                        <a:lumMod val="60000"/>
                        <a:lumOff val="40000"/>
                      </a:schemeClr>
                    </a:solidFill>
                  </a:tcPr>
                </a:tc>
                <a:extLst>
                  <a:ext uri="{0D108BD9-81ED-4DB2-BD59-A6C34878D82A}">
                    <a16:rowId xmlns:a16="http://schemas.microsoft.com/office/drawing/2014/main" val="3004026442"/>
                  </a:ext>
                </a:extLst>
              </a:tr>
              <a:tr h="236606">
                <a:tc vMerge="1">
                  <a:txBody>
                    <a:bodyPr/>
                    <a:lstStyle/>
                    <a:p>
                      <a:endParaRPr lang="sv-SE" sz="1200">
                        <a:latin typeface="Poppins" panose="00000500000000000000" pitchFamily="2" charset="0"/>
                        <a:cs typeface="Poppins" panose="00000500000000000000" pitchFamily="2" charset="0"/>
                      </a:endParaRPr>
                    </a:p>
                  </a:txBody>
                  <a:tcPr/>
                </a:tc>
                <a:tc>
                  <a:txBody>
                    <a:bodyPr/>
                    <a:lstStyle/>
                    <a:p>
                      <a:pPr algn="l"/>
                      <a:r>
                        <a:rPr lang="sv-SE" sz="700" b="0">
                          <a:latin typeface="Poppins" panose="00000500000000000000" pitchFamily="2" charset="0"/>
                          <a:cs typeface="Poppins" panose="00000500000000000000" pitchFamily="2" charset="0"/>
                        </a:rPr>
                        <a:t>Medicinteknik</a:t>
                      </a: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Textil (bomull)</a:t>
                      </a: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Solceller </a:t>
                      </a:r>
                    </a:p>
                  </a:txBody>
                  <a:tcPr anchor="ctr">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(Bygg &amp; fastighet)</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Medicinteknik</a:t>
                      </a: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Kommunikation </a:t>
                      </a:r>
                    </a:p>
                  </a:txBody>
                  <a:tcPr anchor="ctr">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r>
                        <a:rPr lang="sv-SE" sz="700" b="0">
                          <a:latin typeface="Poppins" panose="00000500000000000000" pitchFamily="2" charset="0"/>
                          <a:cs typeface="Poppins" panose="00000500000000000000" pitchFamily="2" charset="0"/>
                        </a:rPr>
                        <a:t>Avfallshantering</a:t>
                      </a: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1286195661"/>
                  </a:ext>
                </a:extLst>
              </a:tr>
              <a:tr h="236606">
                <a:tc vMerge="1">
                  <a:txBody>
                    <a:bodyPr/>
                    <a:lstStyle/>
                    <a:p>
                      <a:endParaRPr lang="sv-SE" sz="1200">
                        <a:latin typeface="Poppins" panose="00000500000000000000" pitchFamily="2" charset="0"/>
                        <a:cs typeface="Poppins" panose="00000500000000000000" pitchFamily="2" charset="0"/>
                      </a:endParaRPr>
                    </a:p>
                  </a:txBody>
                  <a:tcPr/>
                </a:tc>
                <a:tc>
                  <a:txBody>
                    <a:bodyPr/>
                    <a:lstStyle/>
                    <a:p>
                      <a:pPr algn="l"/>
                      <a:r>
                        <a:rPr lang="sv-SE" sz="700" b="0">
                          <a:latin typeface="Poppins" panose="00000500000000000000" pitchFamily="2" charset="0"/>
                          <a:cs typeface="Poppins" panose="00000500000000000000" pitchFamily="2" charset="0"/>
                        </a:rPr>
                        <a:t>Fordon</a:t>
                      </a: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accent1">
                        <a:lumMod val="60000"/>
                        <a:lumOff val="4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60000"/>
                        <a:lumOff val="40000"/>
                      </a:schemeClr>
                    </a:solidFill>
                  </a:tcPr>
                </a:tc>
                <a:tc gridSpan="2">
                  <a:txBody>
                    <a:bodyPr/>
                    <a:lstStyle/>
                    <a:p>
                      <a:pPr algn="l"/>
                      <a:r>
                        <a:rPr lang="sv-SE" sz="700" b="0">
                          <a:latin typeface="Poppins" panose="00000500000000000000" pitchFamily="2" charset="0"/>
                          <a:cs typeface="Poppins" panose="00000500000000000000" pitchFamily="2" charset="0"/>
                        </a:rPr>
                        <a:t>Livsmedel</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60000"/>
                        <a:lumOff val="40000"/>
                      </a:schemeClr>
                    </a:solidFill>
                  </a:tcPr>
                </a:tc>
                <a:tc hMerge="1">
                  <a:txBody>
                    <a:bodyPr/>
                    <a:lstStyle/>
                    <a:p>
                      <a:endParaRPr lang="sv-SE" sz="800">
                        <a:latin typeface="Poppins" panose="00000500000000000000" pitchFamily="2" charset="0"/>
                        <a:cs typeface="Poppins" panose="00000500000000000000" pitchFamily="2" charset="0"/>
                      </a:endParaRPr>
                    </a:p>
                  </a:txBody>
                  <a:tcPr/>
                </a:tc>
                <a:tc>
                  <a:txBody>
                    <a:bodyPr/>
                    <a:lstStyle/>
                    <a:p>
                      <a:pPr algn="l"/>
                      <a:r>
                        <a:rPr lang="sv-SE" sz="700" b="0">
                          <a:latin typeface="Poppins" panose="00000500000000000000" pitchFamily="2" charset="0"/>
                          <a:cs typeface="Poppins" panose="00000500000000000000" pitchFamily="2" charset="0"/>
                        </a:rPr>
                        <a:t>Medicinsk gas</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60000"/>
                        <a:lumOff val="40000"/>
                      </a:schemeClr>
                    </a:solidFill>
                  </a:tcPr>
                </a:tc>
                <a:tc>
                  <a:txBody>
                    <a:bodyPr/>
                    <a:lstStyle/>
                    <a:p>
                      <a:pPr algn="l"/>
                      <a:r>
                        <a:rPr lang="sv-SE" sz="700" b="0">
                          <a:latin typeface="Poppins" panose="00000500000000000000" pitchFamily="2" charset="0"/>
                          <a:cs typeface="Poppins" panose="00000500000000000000" pitchFamily="2" charset="0"/>
                        </a:rPr>
                        <a:t>Vårdutrustning</a:t>
                      </a:r>
                    </a:p>
                  </a:txBody>
                  <a:tcPr anchor="ctr">
                    <a:lnL w="76200" cap="flat" cmpd="sng" algn="ctr">
                      <a:solidFill>
                        <a:schemeClr val="bg1"/>
                      </a:solidFill>
                      <a:prstDash val="solid"/>
                      <a:round/>
                      <a:headEnd type="none" w="med" len="med"/>
                      <a:tailEnd type="none" w="med" len="med"/>
                    </a:lnL>
                    <a:solidFill>
                      <a:schemeClr val="accent1">
                        <a:lumMod val="60000"/>
                        <a:lumOff val="4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R w="12700" cap="flat" cmpd="sng" algn="ctr">
                      <a:solidFill>
                        <a:schemeClr val="bg1"/>
                      </a:solidFill>
                      <a:prstDash val="solid"/>
                      <a:round/>
                      <a:headEnd type="none" w="med" len="med"/>
                      <a:tailEnd type="none" w="med" len="med"/>
                    </a:lnR>
                    <a:solidFill>
                      <a:schemeClr val="accent1">
                        <a:lumMod val="60000"/>
                        <a:lumOff val="4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60000"/>
                        <a:lumOff val="4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solidFill>
                      <a:schemeClr val="accent1">
                        <a:lumMod val="60000"/>
                        <a:lumOff val="40000"/>
                      </a:schemeClr>
                    </a:solidFill>
                  </a:tcPr>
                </a:tc>
                <a:extLst>
                  <a:ext uri="{0D108BD9-81ED-4DB2-BD59-A6C34878D82A}">
                    <a16:rowId xmlns:a16="http://schemas.microsoft.com/office/drawing/2014/main" val="1253512444"/>
                  </a:ext>
                </a:extLst>
              </a:tr>
              <a:tr h="236606">
                <a:tc vMerge="1">
                  <a:txBody>
                    <a:bodyPr/>
                    <a:lstStyle/>
                    <a:p>
                      <a:endParaRPr lang="sv-SE" sz="900">
                        <a:latin typeface="Poppins" panose="00000500000000000000" pitchFamily="2" charset="0"/>
                        <a:cs typeface="Poppins" panose="00000500000000000000" pitchFamily="2" charset="0"/>
                      </a:endParaRPr>
                    </a:p>
                  </a:txBody>
                  <a:tcPr/>
                </a:tc>
                <a:tc>
                  <a:txBody>
                    <a:bodyPr/>
                    <a:lstStyle/>
                    <a:p>
                      <a:pPr algn="l"/>
                      <a:endParaRPr lang="sv-SE" sz="700" b="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R w="127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a:latin typeface="Poppins" panose="00000500000000000000" pitchFamily="2" charset="0"/>
                        <a:cs typeface="Poppins" panose="00000500000000000000" pitchFamily="2" charset="0"/>
                      </a:endParaRPr>
                    </a:p>
                  </a:txBody>
                  <a:tcPr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accent1">
                        <a:lumMod val="20000"/>
                        <a:lumOff val="80000"/>
                      </a:schemeClr>
                    </a:solidFill>
                  </a:tcPr>
                </a:tc>
                <a:tc>
                  <a:txBody>
                    <a:bodyPr/>
                    <a:lstStyle/>
                    <a:p>
                      <a:pPr algn="l"/>
                      <a:endParaRPr lang="sv-SE" sz="700" b="0" dirty="0">
                        <a:latin typeface="Poppins" panose="00000500000000000000" pitchFamily="2" charset="0"/>
                        <a:cs typeface="Poppins" panose="00000500000000000000" pitchFamily="2" charset="0"/>
                      </a:endParaRPr>
                    </a:p>
                  </a:txBody>
                  <a:tcPr anchor="ctr">
                    <a:lnL w="76200" cap="flat" cmpd="sng" algn="ctr">
                      <a:solidFill>
                        <a:schemeClr val="bg1"/>
                      </a:solidFill>
                      <a:prstDash val="solid"/>
                      <a:round/>
                      <a:headEnd type="none" w="med" len="med"/>
                      <a:tailEnd type="none" w="med" len="med"/>
                    </a:lnL>
                    <a:solidFill>
                      <a:schemeClr val="accent1">
                        <a:lumMod val="20000"/>
                        <a:lumOff val="80000"/>
                      </a:schemeClr>
                    </a:solidFill>
                  </a:tcPr>
                </a:tc>
                <a:extLst>
                  <a:ext uri="{0D108BD9-81ED-4DB2-BD59-A6C34878D82A}">
                    <a16:rowId xmlns:a16="http://schemas.microsoft.com/office/drawing/2014/main" val="2510989706"/>
                  </a:ext>
                </a:extLst>
              </a:tr>
            </a:tbl>
          </a:graphicData>
        </a:graphic>
      </p:graphicFrame>
      <p:sp>
        <p:nvSpPr>
          <p:cNvPr id="29" name="Rektangel 28">
            <a:extLst>
              <a:ext uri="{FF2B5EF4-FFF2-40B4-BE49-F238E27FC236}">
                <a16:creationId xmlns:a16="http://schemas.microsoft.com/office/drawing/2014/main" id="{7C35CCE5-B56E-4DDF-59AA-098B16B135BD}"/>
              </a:ext>
            </a:extLst>
          </p:cNvPr>
          <p:cNvSpPr/>
          <p:nvPr/>
        </p:nvSpPr>
        <p:spPr>
          <a:xfrm>
            <a:off x="162481" y="4874015"/>
            <a:ext cx="11878654" cy="1105526"/>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pic>
        <p:nvPicPr>
          <p:cNvPr id="31" name="Bild 30" descr="Man med barn med hel fyllning">
            <a:extLst>
              <a:ext uri="{FF2B5EF4-FFF2-40B4-BE49-F238E27FC236}">
                <a16:creationId xmlns:a16="http://schemas.microsoft.com/office/drawing/2014/main" id="{E0C66910-3B9D-FE4F-4710-9AD8FCBEE23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6228" y="1118304"/>
            <a:ext cx="320380" cy="320380"/>
          </a:xfrm>
          <a:prstGeom prst="rect">
            <a:avLst/>
          </a:prstGeom>
        </p:spPr>
      </p:pic>
      <p:pic>
        <p:nvPicPr>
          <p:cNvPr id="33" name="Bild 32" descr="Länk med hel fyllning">
            <a:extLst>
              <a:ext uri="{FF2B5EF4-FFF2-40B4-BE49-F238E27FC236}">
                <a16:creationId xmlns:a16="http://schemas.microsoft.com/office/drawing/2014/main" id="{F5309FED-59E5-9549-3CEB-41C03F9F4D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199267">
            <a:off x="3605244" y="1121582"/>
            <a:ext cx="355574" cy="355574"/>
          </a:xfrm>
          <a:prstGeom prst="rect">
            <a:avLst/>
          </a:prstGeom>
        </p:spPr>
      </p:pic>
      <p:pic>
        <p:nvPicPr>
          <p:cNvPr id="35" name="Bild 34" descr="Termometer med hel fyllning">
            <a:extLst>
              <a:ext uri="{FF2B5EF4-FFF2-40B4-BE49-F238E27FC236}">
                <a16:creationId xmlns:a16="http://schemas.microsoft.com/office/drawing/2014/main" id="{FCCD78C7-ADA9-6A81-E14E-F22BCCC1537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001610" y="1147298"/>
            <a:ext cx="271508" cy="271508"/>
          </a:xfrm>
          <a:prstGeom prst="rect">
            <a:avLst/>
          </a:prstGeom>
        </p:spPr>
      </p:pic>
      <p:pic>
        <p:nvPicPr>
          <p:cNvPr id="39" name="Bild 38" descr="Tassavtryck med hel fyllning">
            <a:extLst>
              <a:ext uri="{FF2B5EF4-FFF2-40B4-BE49-F238E27FC236}">
                <a16:creationId xmlns:a16="http://schemas.microsoft.com/office/drawing/2014/main" id="{7A633279-938B-8B40-8A07-571BB33D4AD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264614" y="1103896"/>
            <a:ext cx="366179" cy="366179"/>
          </a:xfrm>
          <a:prstGeom prst="rect">
            <a:avLst/>
          </a:prstGeom>
        </p:spPr>
      </p:pic>
      <p:pic>
        <p:nvPicPr>
          <p:cNvPr id="38" name="Bild 37" descr="Handskakning med hel fyllning">
            <a:extLst>
              <a:ext uri="{FF2B5EF4-FFF2-40B4-BE49-F238E27FC236}">
                <a16:creationId xmlns:a16="http://schemas.microsoft.com/office/drawing/2014/main" id="{6A20AA04-8EEE-8022-C3B6-5B87AB29504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884527" y="1147298"/>
            <a:ext cx="282245" cy="282245"/>
          </a:xfrm>
          <a:prstGeom prst="rect">
            <a:avLst/>
          </a:prstGeom>
        </p:spPr>
      </p:pic>
      <p:sp>
        <p:nvSpPr>
          <p:cNvPr id="40" name="Rubrik 1">
            <a:extLst>
              <a:ext uri="{FF2B5EF4-FFF2-40B4-BE49-F238E27FC236}">
                <a16:creationId xmlns:a16="http://schemas.microsoft.com/office/drawing/2014/main" id="{213C5A14-6ED4-1AD2-089F-4C2047E495D9}"/>
              </a:ext>
            </a:extLst>
          </p:cNvPr>
          <p:cNvSpPr>
            <a:spLocks noGrp="1"/>
          </p:cNvSpPr>
          <p:nvPr>
            <p:ph type="title"/>
          </p:nvPr>
        </p:nvSpPr>
        <p:spPr>
          <a:xfrm>
            <a:off x="1113998" y="486898"/>
            <a:ext cx="10489776" cy="1320800"/>
          </a:xfrm>
        </p:spPr>
        <p:txBody>
          <a:bodyPr>
            <a:normAutofit/>
          </a:bodyPr>
          <a:lstStyle/>
          <a:p>
            <a:r>
              <a:rPr lang="sv-SE" sz="1300" dirty="0"/>
              <a:t>Prioriterade  kategorier utifrån fokusfrågor</a:t>
            </a:r>
          </a:p>
        </p:txBody>
      </p:sp>
      <p:sp>
        <p:nvSpPr>
          <p:cNvPr id="2" name="textruta 1">
            <a:extLst>
              <a:ext uri="{FF2B5EF4-FFF2-40B4-BE49-F238E27FC236}">
                <a16:creationId xmlns:a16="http://schemas.microsoft.com/office/drawing/2014/main" id="{0BCDECC0-0A4C-661F-6F50-FE1DF5BC1311}"/>
              </a:ext>
            </a:extLst>
          </p:cNvPr>
          <p:cNvSpPr txBox="1"/>
          <p:nvPr/>
        </p:nvSpPr>
        <p:spPr>
          <a:xfrm rot="20461064">
            <a:off x="1360936" y="3528060"/>
            <a:ext cx="4844191" cy="914400"/>
          </a:xfrm>
          <a:prstGeom prst="rect">
            <a:avLst/>
          </a:prstGeom>
        </p:spPr>
        <p:txBody>
          <a:bodyPr vert="horz" wrap="none" lIns="91440" tIns="45720" rIns="91440" bIns="45720" rtlCol="0" anchor="t">
            <a:normAutofit lnSpcReduction="10000"/>
          </a:bodyPr>
          <a:lstStyle/>
          <a:p>
            <a:pPr algn="l"/>
            <a:r>
              <a:rPr lang="sv-SE" sz="6000" b="0" i="0" dirty="0">
                <a:solidFill>
                  <a:schemeClr val="bg1">
                    <a:lumMod val="75000"/>
                  </a:schemeClr>
                </a:solidFill>
                <a:latin typeface="Open Sans" panose="020B0606030504020204" pitchFamily="34" charset="0"/>
                <a:ea typeface="Open Sans" panose="020B0606030504020204" pitchFamily="34" charset="0"/>
                <a:cs typeface="Open Sans" panose="020B0606030504020204" pitchFamily="34" charset="0"/>
              </a:rPr>
              <a:t>Förslag mall riskprioritering</a:t>
            </a:r>
          </a:p>
        </p:txBody>
      </p:sp>
    </p:spTree>
    <p:extLst>
      <p:ext uri="{BB962C8B-B14F-4D97-AF65-F5344CB8AC3E}">
        <p14:creationId xmlns:p14="http://schemas.microsoft.com/office/powerpoint/2010/main" val="36906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E21226-785A-7A74-C9B3-A8704208BE8A}"/>
              </a:ext>
            </a:extLst>
          </p:cNvPr>
          <p:cNvSpPr>
            <a:spLocks noGrp="1"/>
          </p:cNvSpPr>
          <p:nvPr>
            <p:ph type="title"/>
          </p:nvPr>
        </p:nvSpPr>
        <p:spPr>
          <a:xfrm>
            <a:off x="440438" y="448608"/>
            <a:ext cx="8596668" cy="1320800"/>
          </a:xfrm>
        </p:spPr>
        <p:txBody>
          <a:bodyPr/>
          <a:lstStyle/>
          <a:p>
            <a:r>
              <a:rPr lang="sv-SE" dirty="0"/>
              <a:t>Intressentdialog</a:t>
            </a:r>
          </a:p>
        </p:txBody>
      </p:sp>
      <p:sp>
        <p:nvSpPr>
          <p:cNvPr id="3" name="Platshållare för innehåll 2">
            <a:extLst>
              <a:ext uri="{FF2B5EF4-FFF2-40B4-BE49-F238E27FC236}">
                <a16:creationId xmlns:a16="http://schemas.microsoft.com/office/drawing/2014/main" id="{ACA1AE59-1E21-614E-1A9F-01410A96A427}"/>
              </a:ext>
            </a:extLst>
          </p:cNvPr>
          <p:cNvSpPr>
            <a:spLocks noGrp="1"/>
          </p:cNvSpPr>
          <p:nvPr>
            <p:ph idx="1"/>
          </p:nvPr>
        </p:nvSpPr>
        <p:spPr>
          <a:xfrm>
            <a:off x="454497" y="1773238"/>
            <a:ext cx="5785966" cy="3880773"/>
          </a:xfrm>
        </p:spPr>
        <p:txBody>
          <a:bodyPr>
            <a:normAutofit/>
          </a:bodyPr>
          <a:lstStyle/>
          <a:p>
            <a:pPr marL="0" indent="0">
              <a:buNone/>
            </a:pPr>
            <a:r>
              <a:rPr lang="sv-SE" sz="800" dirty="0">
                <a:latin typeface="Poppins" panose="00000500000000000000" pitchFamily="2" charset="0"/>
                <a:cs typeface="Poppins" panose="00000500000000000000" pitchFamily="2" charset="0"/>
              </a:rPr>
              <a:t>Förslag till prioritering har genomförts i december 2024 av </a:t>
            </a:r>
            <a:r>
              <a:rPr lang="sv-SE" sz="800" dirty="0" err="1">
                <a:latin typeface="Poppins" panose="00000500000000000000" pitchFamily="2" charset="0"/>
                <a:cs typeface="Poppins" panose="00000500000000000000" pitchFamily="2" charset="0"/>
              </a:rPr>
              <a:t>Trossa</a:t>
            </a:r>
            <a:r>
              <a:rPr lang="sv-SE" sz="800" dirty="0">
                <a:latin typeface="Poppins" panose="00000500000000000000" pitchFamily="2" charset="0"/>
                <a:cs typeface="Poppins" panose="00000500000000000000" pitchFamily="2" charset="0"/>
              </a:rPr>
              <a:t> AB på uppdrag av, och i samtal med, regionernas nationella samordning för hållbar upphandling. För att säkerställa en så korrekt prioritering som möjligt, har en intressentdialog genomförts med relevanta aktörer under [t ex våren 2025]. Aktörer som medverkat i intressentdialogen innefattar: </a:t>
            </a:r>
          </a:p>
          <a:p>
            <a:pPr marL="0" indent="0">
              <a:buNone/>
            </a:pPr>
            <a:r>
              <a:rPr lang="sv-SE" sz="800" dirty="0">
                <a:latin typeface="Poppins" panose="00000500000000000000" pitchFamily="2" charset="0"/>
                <a:cs typeface="Poppins" panose="00000500000000000000" pitchFamily="2" charset="0"/>
              </a:rPr>
              <a:t>- xx</a:t>
            </a:r>
          </a:p>
          <a:p>
            <a:pPr marL="0" indent="0">
              <a:buNone/>
            </a:pPr>
            <a:r>
              <a:rPr lang="sv-SE" sz="800" dirty="0">
                <a:latin typeface="Poppins" panose="00000500000000000000" pitchFamily="2" charset="0"/>
                <a:cs typeface="Poppins" panose="00000500000000000000" pitchFamily="2" charset="0"/>
              </a:rPr>
              <a:t>- xx</a:t>
            </a:r>
          </a:p>
          <a:p>
            <a:pPr marL="0" indent="0">
              <a:buNone/>
            </a:pPr>
            <a:r>
              <a:rPr lang="sv-SE" sz="800" dirty="0">
                <a:latin typeface="Poppins" panose="00000500000000000000" pitchFamily="2" charset="0"/>
                <a:cs typeface="Poppins" panose="00000500000000000000" pitchFamily="2" charset="0"/>
              </a:rPr>
              <a:t>- xx</a:t>
            </a:r>
          </a:p>
          <a:p>
            <a:pPr marL="0" indent="0">
              <a:buNone/>
            </a:pPr>
            <a:r>
              <a:rPr lang="sv-SE" sz="800" dirty="0">
                <a:latin typeface="Poppins" panose="00000500000000000000" pitchFamily="2" charset="0"/>
                <a:cs typeface="Poppins" panose="00000500000000000000" pitchFamily="2" charset="0"/>
              </a:rPr>
              <a:t>- xx</a:t>
            </a:r>
          </a:p>
          <a:p>
            <a:pPr marL="0" indent="0">
              <a:buNone/>
            </a:pPr>
            <a:endParaRPr lang="sv-SE" sz="800" dirty="0">
              <a:latin typeface="Poppins" panose="00000500000000000000" pitchFamily="2" charset="0"/>
              <a:cs typeface="Poppins" panose="00000500000000000000" pitchFamily="2" charset="0"/>
            </a:endParaRPr>
          </a:p>
          <a:p>
            <a:pPr marL="0" indent="0">
              <a:buNone/>
            </a:pPr>
            <a:r>
              <a:rPr lang="sv-SE" sz="800" dirty="0">
                <a:latin typeface="Poppins" panose="00000500000000000000" pitchFamily="2" charset="0"/>
                <a:cs typeface="Poppins" panose="00000500000000000000" pitchFamily="2" charset="0"/>
              </a:rPr>
              <a:t>För ytterligare frågor och synpunkter om riskkartläggningen, kontakta det Nationella Kansliet för Hållbar Upphandling: </a:t>
            </a:r>
          </a:p>
          <a:p>
            <a:pPr marL="0" indent="0">
              <a:buNone/>
            </a:pPr>
            <a:r>
              <a:rPr lang="sv-SE" sz="800" dirty="0">
                <a:latin typeface="Poppins" panose="00000500000000000000" pitchFamily="2" charset="0"/>
                <a:cs typeface="Poppins" panose="00000500000000000000" pitchFamily="2" charset="0"/>
              </a:rPr>
              <a:t>Erik Adriansson, hållbarhetssamordnare: </a:t>
            </a:r>
            <a:r>
              <a:rPr lang="sv-SE" sz="800" dirty="0">
                <a:latin typeface="Poppins" panose="00000500000000000000" pitchFamily="2" charset="0"/>
                <a:cs typeface="Poppins" panose="00000500000000000000" pitchFamily="2" charset="0"/>
                <a:hlinkClick r:id="rId2">
                  <a:extLst>
                    <a:ext uri="{A12FA001-AC4F-418D-AE19-62706E023703}">
                      <ahyp:hlinkClr xmlns:ahyp="http://schemas.microsoft.com/office/drawing/2018/hyperlinkcolor" val="tx"/>
                    </a:ext>
                  </a:extLst>
                </a:hlinkClick>
              </a:rPr>
              <a:t>erik.adriansson@regionstockholm.se </a:t>
            </a:r>
            <a:endParaRPr lang="sv-SE" sz="800" dirty="0">
              <a:latin typeface="Poppins" panose="00000500000000000000" pitchFamily="2" charset="0"/>
              <a:cs typeface="Poppins" panose="00000500000000000000" pitchFamily="2" charset="0"/>
            </a:endParaRPr>
          </a:p>
          <a:p>
            <a:pPr marL="0" indent="0">
              <a:buNone/>
            </a:pPr>
            <a:r>
              <a:rPr lang="sv-SE" sz="800" dirty="0">
                <a:latin typeface="Poppins" panose="00000500000000000000" pitchFamily="2" charset="0"/>
                <a:cs typeface="Poppins" panose="00000500000000000000" pitchFamily="2" charset="0"/>
              </a:rPr>
              <a:t>Pauline Göthberg, enhetschef: </a:t>
            </a:r>
            <a:r>
              <a:rPr lang="sv-SE" sz="800" dirty="0">
                <a:latin typeface="Poppins" panose="00000500000000000000" pitchFamily="2" charset="0"/>
                <a:cs typeface="Poppins" panose="00000500000000000000" pitchFamily="2" charset="0"/>
                <a:hlinkClick r:id="rId3">
                  <a:extLst>
                    <a:ext uri="{A12FA001-AC4F-418D-AE19-62706E023703}">
                      <ahyp:hlinkClr xmlns:ahyp="http://schemas.microsoft.com/office/drawing/2018/hyperlinkcolor" val="tx"/>
                    </a:ext>
                  </a:extLst>
                </a:hlinkClick>
              </a:rPr>
              <a:t>pauline.gothberg@regionstockholm.se</a:t>
            </a:r>
            <a:endParaRPr lang="sv-SE" sz="800" dirty="0">
              <a:latin typeface="Poppins" panose="00000500000000000000" pitchFamily="2" charset="0"/>
              <a:cs typeface="Poppins" panose="00000500000000000000" pitchFamily="2" charset="0"/>
            </a:endParaRPr>
          </a:p>
          <a:p>
            <a:pPr marL="0" indent="0">
              <a:buNone/>
            </a:pPr>
            <a:endParaRPr lang="sv-SE" sz="800" dirty="0">
              <a:latin typeface="Poppins" panose="00000500000000000000" pitchFamily="2" charset="0"/>
              <a:cs typeface="Poppins" panose="00000500000000000000" pitchFamily="2" charset="0"/>
            </a:endParaRPr>
          </a:p>
          <a:p>
            <a:pPr marL="0" indent="0">
              <a:buNone/>
            </a:pPr>
            <a:r>
              <a:rPr lang="sv-SE" sz="800" dirty="0">
                <a:latin typeface="Poppins" panose="00000500000000000000" pitchFamily="2" charset="0"/>
                <a:cs typeface="Poppins" panose="00000500000000000000" pitchFamily="2" charset="0"/>
              </a:rPr>
              <a:t>För mer information om regionernas nationella samordning för hållbar upphandling, besök: www.hållbarupphandling.se.</a:t>
            </a:r>
          </a:p>
        </p:txBody>
      </p:sp>
      <p:sp>
        <p:nvSpPr>
          <p:cNvPr id="4" name="Platshållare för bildnummer 3">
            <a:extLst>
              <a:ext uri="{FF2B5EF4-FFF2-40B4-BE49-F238E27FC236}">
                <a16:creationId xmlns:a16="http://schemas.microsoft.com/office/drawing/2014/main" id="{AC909B53-D0E7-F8A0-7408-8293CB50512E}"/>
              </a:ext>
            </a:extLst>
          </p:cNvPr>
          <p:cNvSpPr>
            <a:spLocks noGrp="1"/>
          </p:cNvSpPr>
          <p:nvPr>
            <p:ph type="sldNum" sz="quarter" idx="12"/>
          </p:nvPr>
        </p:nvSpPr>
        <p:spPr/>
        <p:txBody>
          <a:bodyPr/>
          <a:lstStyle/>
          <a:p>
            <a:fld id="{D57F1E4F-1CFF-5643-939E-217C01CDF565}" type="slidenum">
              <a:rPr lang="en-US" smtClean="0"/>
              <a:pPr/>
              <a:t>5</a:t>
            </a:fld>
            <a:endParaRPr lang="en-US"/>
          </a:p>
        </p:txBody>
      </p:sp>
    </p:spTree>
    <p:extLst>
      <p:ext uri="{BB962C8B-B14F-4D97-AF65-F5344CB8AC3E}">
        <p14:creationId xmlns:p14="http://schemas.microsoft.com/office/powerpoint/2010/main" val="2385713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06937-5146-2F16-B7CC-4FD7CD327750}"/>
            </a:ext>
          </a:extLst>
        </p:cNvPr>
        <p:cNvGrpSpPr/>
        <p:nvPr/>
      </p:nvGrpSpPr>
      <p:grpSpPr>
        <a:xfrm>
          <a:off x="0" y="0"/>
          <a:ext cx="0" cy="0"/>
          <a:chOff x="0" y="0"/>
          <a:chExt cx="0" cy="0"/>
        </a:xfrm>
      </p:grpSpPr>
      <p:sp>
        <p:nvSpPr>
          <p:cNvPr id="3" name="Rektangel 2">
            <a:extLst>
              <a:ext uri="{FF2B5EF4-FFF2-40B4-BE49-F238E27FC236}">
                <a16:creationId xmlns:a16="http://schemas.microsoft.com/office/drawing/2014/main" id="{6D719C7B-BC80-7E48-66A5-658D64904F6E}"/>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sv-SE"/>
          </a:p>
        </p:txBody>
      </p:sp>
      <p:sp>
        <p:nvSpPr>
          <p:cNvPr id="5" name="Platshållare för text 2">
            <a:extLst>
              <a:ext uri="{FF2B5EF4-FFF2-40B4-BE49-F238E27FC236}">
                <a16:creationId xmlns:a16="http://schemas.microsoft.com/office/drawing/2014/main" id="{6AEE5AF5-567C-C5BC-B298-4E409B148E2B}"/>
              </a:ext>
            </a:extLst>
          </p:cNvPr>
          <p:cNvSpPr txBox="1">
            <a:spLocks/>
          </p:cNvSpPr>
          <p:nvPr/>
        </p:nvSpPr>
        <p:spPr>
          <a:xfrm>
            <a:off x="677334" y="1270000"/>
            <a:ext cx="10612337" cy="405598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tx1">
                  <a:lumMod val="65000"/>
                  <a:lumOff val="35000"/>
                </a:schemeClr>
              </a:buClr>
              <a:buSzPct val="100000"/>
              <a:buFont typeface="Arial" panose="020B0604020202020204" pitchFamily="34" charset="0"/>
              <a:buNone/>
              <a:defRPr sz="1800" b="0" i="0" kern="120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sv-SE" sz="1600" dirty="0">
                <a:solidFill>
                  <a:schemeClr val="tx1">
                    <a:lumMod val="75000"/>
                    <a:lumOff val="25000"/>
                  </a:schemeClr>
                </a:solidFill>
                <a:latin typeface="Poppins" panose="00000500000000000000" pitchFamily="2" charset="0"/>
                <a:cs typeface="Poppins" panose="00000500000000000000" pitchFamily="2" charset="0"/>
              </a:rPr>
              <a:t>Regionernas inköpskategorier har bedömts utifrån de hållbarhetsområden som tas upp i Regionernas Uppförandekod för Leverantörer, enligt följande:</a:t>
            </a:r>
          </a:p>
        </p:txBody>
      </p:sp>
      <p:sp>
        <p:nvSpPr>
          <p:cNvPr id="6" name="Rektangel 5">
            <a:extLst>
              <a:ext uri="{FF2B5EF4-FFF2-40B4-BE49-F238E27FC236}">
                <a16:creationId xmlns:a16="http://schemas.microsoft.com/office/drawing/2014/main" id="{1A317676-C15B-07F2-B496-C94AD1E65739}"/>
              </a:ext>
            </a:extLst>
          </p:cNvPr>
          <p:cNvSpPr/>
          <p:nvPr/>
        </p:nvSpPr>
        <p:spPr>
          <a:xfrm>
            <a:off x="1472200" y="3087588"/>
            <a:ext cx="1275882" cy="1754327"/>
          </a:xfrm>
          <a:prstGeom prst="rect">
            <a:avLst/>
          </a:prstGeom>
          <a:solidFill>
            <a:schemeClr val="accent4">
              <a:lumMod val="2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 name="textruta 6">
            <a:extLst>
              <a:ext uri="{FF2B5EF4-FFF2-40B4-BE49-F238E27FC236}">
                <a16:creationId xmlns:a16="http://schemas.microsoft.com/office/drawing/2014/main" id="{39B39961-66BA-52DF-7E16-97C65B7C8770}"/>
              </a:ext>
            </a:extLst>
          </p:cNvPr>
          <p:cNvSpPr txBox="1"/>
          <p:nvPr/>
        </p:nvSpPr>
        <p:spPr>
          <a:xfrm>
            <a:off x="1487665" y="3589033"/>
            <a:ext cx="1224471" cy="769441"/>
          </a:xfrm>
          <a:prstGeom prst="rect">
            <a:avLst/>
          </a:prstGeom>
          <a:noFill/>
        </p:spPr>
        <p:txBody>
          <a:bodyPr wrap="square">
            <a:spAutoFit/>
          </a:bodyPr>
          <a:lstStyle/>
          <a:p>
            <a:pPr algn="ctr">
              <a:spcBef>
                <a:spcPts val="0"/>
              </a:spcBef>
            </a:pPr>
            <a:r>
              <a:rPr lang="sv-SE" sz="1100">
                <a:solidFill>
                  <a:schemeClr val="bg1"/>
                </a:solidFill>
                <a:latin typeface="Poppins" panose="00000500000000000000" pitchFamily="2" charset="0"/>
                <a:cs typeface="Poppins" panose="00000500000000000000" pitchFamily="2" charset="0"/>
              </a:rPr>
              <a:t>MÄNSKLIGA RÄTTIGHETER, INKL MILJÖ-RÄTTIGHETER</a:t>
            </a:r>
          </a:p>
        </p:txBody>
      </p:sp>
      <p:sp>
        <p:nvSpPr>
          <p:cNvPr id="10" name="Rektangel 9">
            <a:extLst>
              <a:ext uri="{FF2B5EF4-FFF2-40B4-BE49-F238E27FC236}">
                <a16:creationId xmlns:a16="http://schemas.microsoft.com/office/drawing/2014/main" id="{D874634A-350A-48BA-5C6A-BFA063CC7EE6}"/>
              </a:ext>
            </a:extLst>
          </p:cNvPr>
          <p:cNvSpPr/>
          <p:nvPr/>
        </p:nvSpPr>
        <p:spPr>
          <a:xfrm>
            <a:off x="1103107" y="2789456"/>
            <a:ext cx="567835" cy="562086"/>
          </a:xfrm>
          <a:prstGeom prst="rect">
            <a:avLst/>
          </a:prstGeom>
          <a:solidFill>
            <a:schemeClr val="accent4">
              <a:lumMod val="5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11" name="Bild 10" descr="Man med barn med hel fyllning">
            <a:extLst>
              <a:ext uri="{FF2B5EF4-FFF2-40B4-BE49-F238E27FC236}">
                <a16:creationId xmlns:a16="http://schemas.microsoft.com/office/drawing/2014/main" id="{47B9B948-45BE-87F8-E210-795FC4E5AFF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6635" y="2814466"/>
            <a:ext cx="502939" cy="502939"/>
          </a:xfrm>
          <a:prstGeom prst="rect">
            <a:avLst/>
          </a:prstGeom>
        </p:spPr>
      </p:pic>
      <p:sp>
        <p:nvSpPr>
          <p:cNvPr id="13" name="Rektangel 12">
            <a:extLst>
              <a:ext uri="{FF2B5EF4-FFF2-40B4-BE49-F238E27FC236}">
                <a16:creationId xmlns:a16="http://schemas.microsoft.com/office/drawing/2014/main" id="{589E2AC7-DDCD-2C9D-776F-1C0D95AD9B24}"/>
              </a:ext>
            </a:extLst>
          </p:cNvPr>
          <p:cNvSpPr/>
          <p:nvPr/>
        </p:nvSpPr>
        <p:spPr>
          <a:xfrm>
            <a:off x="3464900" y="3087588"/>
            <a:ext cx="1275882" cy="1754327"/>
          </a:xfrm>
          <a:prstGeom prst="rect">
            <a:avLst/>
          </a:prstGeom>
          <a:solidFill>
            <a:schemeClr val="accent4">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14" name="textruta 13">
            <a:extLst>
              <a:ext uri="{FF2B5EF4-FFF2-40B4-BE49-F238E27FC236}">
                <a16:creationId xmlns:a16="http://schemas.microsoft.com/office/drawing/2014/main" id="{A7970A62-EEB8-FE5D-5CA5-ED43D02E0238}"/>
              </a:ext>
            </a:extLst>
          </p:cNvPr>
          <p:cNvSpPr txBox="1"/>
          <p:nvPr/>
        </p:nvSpPr>
        <p:spPr>
          <a:xfrm>
            <a:off x="3462019" y="3604422"/>
            <a:ext cx="1233397" cy="738664"/>
          </a:xfrm>
          <a:prstGeom prst="rect">
            <a:avLst/>
          </a:prstGeom>
          <a:noFill/>
        </p:spPr>
        <p:txBody>
          <a:bodyPr wrap="square">
            <a:spAutoFit/>
          </a:bodyPr>
          <a:lstStyle/>
          <a:p>
            <a:pPr algn="ctr">
              <a:spcBef>
                <a:spcPts val="0"/>
              </a:spcBef>
            </a:pPr>
            <a:endParaRPr lang="sv-SE" sz="1050">
              <a:solidFill>
                <a:schemeClr val="bg1"/>
              </a:solidFill>
              <a:latin typeface="Poppins" panose="00000500000000000000" pitchFamily="2" charset="0"/>
              <a:cs typeface="Poppins" panose="00000500000000000000" pitchFamily="2" charset="0"/>
            </a:endParaRPr>
          </a:p>
          <a:p>
            <a:pPr algn="ctr">
              <a:spcBef>
                <a:spcPts val="0"/>
              </a:spcBef>
            </a:pPr>
            <a:r>
              <a:rPr lang="sv-SE" sz="1050">
                <a:solidFill>
                  <a:schemeClr val="bg1"/>
                </a:solidFill>
                <a:latin typeface="Poppins" panose="00000500000000000000" pitchFamily="2" charset="0"/>
                <a:cs typeface="Poppins" panose="00000500000000000000" pitchFamily="2" charset="0"/>
              </a:rPr>
              <a:t>ARBETARES RÄTTIGHETER</a:t>
            </a:r>
          </a:p>
          <a:p>
            <a:pPr algn="ctr">
              <a:spcBef>
                <a:spcPts val="0"/>
              </a:spcBef>
            </a:pPr>
            <a:endParaRPr lang="sv-SE" sz="1050">
              <a:solidFill>
                <a:schemeClr val="bg1"/>
              </a:solidFill>
              <a:latin typeface="Poppins" panose="00000500000000000000" pitchFamily="2" charset="0"/>
              <a:cs typeface="Poppins" panose="00000500000000000000" pitchFamily="2" charset="0"/>
            </a:endParaRPr>
          </a:p>
        </p:txBody>
      </p:sp>
      <p:sp>
        <p:nvSpPr>
          <p:cNvPr id="15" name="Rektangel 14">
            <a:extLst>
              <a:ext uri="{FF2B5EF4-FFF2-40B4-BE49-F238E27FC236}">
                <a16:creationId xmlns:a16="http://schemas.microsoft.com/office/drawing/2014/main" id="{3C39869F-037B-BC00-12B4-ED5E2FE47508}"/>
              </a:ext>
            </a:extLst>
          </p:cNvPr>
          <p:cNvSpPr/>
          <p:nvPr/>
        </p:nvSpPr>
        <p:spPr>
          <a:xfrm>
            <a:off x="3095807" y="2789456"/>
            <a:ext cx="567835" cy="562086"/>
          </a:xfrm>
          <a:prstGeom prst="rect">
            <a:avLst/>
          </a:prstGeom>
          <a:solidFill>
            <a:schemeClr val="accent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17" name="Bild 16" descr="Länk med hel fyllning">
            <a:extLst>
              <a:ext uri="{FF2B5EF4-FFF2-40B4-BE49-F238E27FC236}">
                <a16:creationId xmlns:a16="http://schemas.microsoft.com/office/drawing/2014/main" id="{90160FCF-FE2B-B259-66CB-E29802F91A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47981" y="2832955"/>
            <a:ext cx="478939" cy="478939"/>
          </a:xfrm>
          <a:prstGeom prst="rect">
            <a:avLst/>
          </a:prstGeom>
        </p:spPr>
      </p:pic>
      <p:sp>
        <p:nvSpPr>
          <p:cNvPr id="23" name="Rektangel 22">
            <a:extLst>
              <a:ext uri="{FF2B5EF4-FFF2-40B4-BE49-F238E27FC236}">
                <a16:creationId xmlns:a16="http://schemas.microsoft.com/office/drawing/2014/main" id="{BE86398E-0739-ED12-8132-64B0E035A5F9}"/>
              </a:ext>
            </a:extLst>
          </p:cNvPr>
          <p:cNvSpPr/>
          <p:nvPr/>
        </p:nvSpPr>
        <p:spPr>
          <a:xfrm>
            <a:off x="5478968" y="3087588"/>
            <a:ext cx="1275882" cy="1754327"/>
          </a:xfrm>
          <a:prstGeom prst="rect">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24" name="textruta 23">
            <a:extLst>
              <a:ext uri="{FF2B5EF4-FFF2-40B4-BE49-F238E27FC236}">
                <a16:creationId xmlns:a16="http://schemas.microsoft.com/office/drawing/2014/main" id="{DCA0F8F9-49DE-EFAF-143F-311FA936FB40}"/>
              </a:ext>
            </a:extLst>
          </p:cNvPr>
          <p:cNvSpPr txBox="1"/>
          <p:nvPr/>
        </p:nvSpPr>
        <p:spPr>
          <a:xfrm>
            <a:off x="5526331" y="3658282"/>
            <a:ext cx="1179444" cy="769441"/>
          </a:xfrm>
          <a:prstGeom prst="rect">
            <a:avLst/>
          </a:prstGeom>
          <a:noFill/>
        </p:spPr>
        <p:txBody>
          <a:bodyPr wrap="square">
            <a:spAutoFit/>
          </a:bodyPr>
          <a:lstStyle/>
          <a:p>
            <a:pPr algn="ctr">
              <a:spcBef>
                <a:spcPts val="0"/>
              </a:spcBef>
            </a:pPr>
            <a:endParaRPr lang="sv-SE" sz="1100">
              <a:solidFill>
                <a:schemeClr val="bg1"/>
              </a:solidFill>
              <a:latin typeface="Poppins" panose="00000500000000000000" pitchFamily="2" charset="0"/>
              <a:cs typeface="Poppins" panose="00000500000000000000" pitchFamily="2" charset="0"/>
            </a:endParaRPr>
          </a:p>
          <a:p>
            <a:pPr algn="ctr">
              <a:spcBef>
                <a:spcPts val="0"/>
              </a:spcBef>
            </a:pPr>
            <a:r>
              <a:rPr lang="sv-SE" sz="1100">
                <a:solidFill>
                  <a:schemeClr val="bg1"/>
                </a:solidFill>
                <a:latin typeface="Poppins" panose="00000500000000000000" pitchFamily="2" charset="0"/>
                <a:cs typeface="Poppins" panose="00000500000000000000" pitchFamily="2" charset="0"/>
              </a:rPr>
              <a:t>MILJÖ: </a:t>
            </a:r>
          </a:p>
          <a:p>
            <a:pPr algn="ctr">
              <a:spcBef>
                <a:spcPts val="0"/>
              </a:spcBef>
            </a:pPr>
            <a:r>
              <a:rPr lang="sv-SE" sz="1100">
                <a:solidFill>
                  <a:schemeClr val="bg1"/>
                </a:solidFill>
                <a:latin typeface="Poppins" panose="00000500000000000000" pitchFamily="2" charset="0"/>
                <a:cs typeface="Poppins" panose="00000500000000000000" pitchFamily="2" charset="0"/>
              </a:rPr>
              <a:t>KLIMAT</a:t>
            </a:r>
          </a:p>
          <a:p>
            <a:pPr algn="ctr">
              <a:spcBef>
                <a:spcPts val="0"/>
              </a:spcBef>
            </a:pPr>
            <a:endParaRPr lang="sv-SE" sz="1100">
              <a:solidFill>
                <a:schemeClr val="bg1"/>
              </a:solidFill>
              <a:latin typeface="Poppins" panose="00000500000000000000" pitchFamily="2" charset="0"/>
              <a:cs typeface="Poppins" panose="00000500000000000000" pitchFamily="2" charset="0"/>
            </a:endParaRPr>
          </a:p>
        </p:txBody>
      </p:sp>
      <p:sp>
        <p:nvSpPr>
          <p:cNvPr id="25" name="Rektangel 24">
            <a:extLst>
              <a:ext uri="{FF2B5EF4-FFF2-40B4-BE49-F238E27FC236}">
                <a16:creationId xmlns:a16="http://schemas.microsoft.com/office/drawing/2014/main" id="{B09A7157-E914-F5D1-756D-68E8DA196EA4}"/>
              </a:ext>
            </a:extLst>
          </p:cNvPr>
          <p:cNvSpPr/>
          <p:nvPr/>
        </p:nvSpPr>
        <p:spPr>
          <a:xfrm>
            <a:off x="5109875" y="2789456"/>
            <a:ext cx="567835" cy="562086"/>
          </a:xfrm>
          <a:prstGeom prst="rect">
            <a:avLst/>
          </a:prstGeom>
          <a:solidFill>
            <a:schemeClr val="accent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26" name="Bild 25" descr="Termometer med hel fyllning">
            <a:extLst>
              <a:ext uri="{FF2B5EF4-FFF2-40B4-BE49-F238E27FC236}">
                <a16:creationId xmlns:a16="http://schemas.microsoft.com/office/drawing/2014/main" id="{10A2F96E-B916-5B65-43B2-2D251DCFACE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85049" y="2862873"/>
            <a:ext cx="414359" cy="414359"/>
          </a:xfrm>
          <a:prstGeom prst="rect">
            <a:avLst/>
          </a:prstGeom>
        </p:spPr>
      </p:pic>
      <p:sp>
        <p:nvSpPr>
          <p:cNvPr id="27" name="Rektangel 26">
            <a:extLst>
              <a:ext uri="{FF2B5EF4-FFF2-40B4-BE49-F238E27FC236}">
                <a16:creationId xmlns:a16="http://schemas.microsoft.com/office/drawing/2014/main" id="{C101987E-C39C-7A7C-E21A-C929489CA515}"/>
              </a:ext>
            </a:extLst>
          </p:cNvPr>
          <p:cNvSpPr/>
          <p:nvPr/>
        </p:nvSpPr>
        <p:spPr>
          <a:xfrm>
            <a:off x="7493036" y="3105218"/>
            <a:ext cx="1275882" cy="1754327"/>
          </a:xfrm>
          <a:prstGeom prst="rect">
            <a:avLst/>
          </a:prstGeom>
          <a:solidFill>
            <a:schemeClr val="accent2">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28" name="textruta 27">
            <a:extLst>
              <a:ext uri="{FF2B5EF4-FFF2-40B4-BE49-F238E27FC236}">
                <a16:creationId xmlns:a16="http://schemas.microsoft.com/office/drawing/2014/main" id="{B22A7B3D-5219-C8FA-2F6F-6D1D3722E35D}"/>
              </a:ext>
            </a:extLst>
          </p:cNvPr>
          <p:cNvSpPr txBox="1"/>
          <p:nvPr/>
        </p:nvSpPr>
        <p:spPr>
          <a:xfrm>
            <a:off x="7517612" y="3513021"/>
            <a:ext cx="1179444" cy="938719"/>
          </a:xfrm>
          <a:prstGeom prst="rect">
            <a:avLst/>
          </a:prstGeom>
          <a:noFill/>
        </p:spPr>
        <p:txBody>
          <a:bodyPr wrap="square">
            <a:spAutoFit/>
          </a:bodyPr>
          <a:lstStyle/>
          <a:p>
            <a:pPr algn="ctr">
              <a:spcBef>
                <a:spcPts val="0"/>
              </a:spcBef>
            </a:pPr>
            <a:endParaRPr lang="sv-SE" sz="1100">
              <a:solidFill>
                <a:schemeClr val="bg1"/>
              </a:solidFill>
              <a:latin typeface="Poppins" panose="00000500000000000000" pitchFamily="2" charset="0"/>
              <a:cs typeface="Poppins" panose="00000500000000000000" pitchFamily="2" charset="0"/>
            </a:endParaRPr>
          </a:p>
          <a:p>
            <a:pPr algn="ctr">
              <a:spcBef>
                <a:spcPts val="0"/>
              </a:spcBef>
            </a:pPr>
            <a:r>
              <a:rPr lang="sv-SE" sz="1100">
                <a:solidFill>
                  <a:schemeClr val="bg1"/>
                </a:solidFill>
                <a:latin typeface="Poppins" panose="00000500000000000000" pitchFamily="2" charset="0"/>
                <a:cs typeface="Poppins" panose="00000500000000000000" pitchFamily="2" charset="0"/>
              </a:rPr>
              <a:t>MILJÖ: BIOLOGISK MÅNGFALD </a:t>
            </a:r>
          </a:p>
          <a:p>
            <a:pPr algn="ctr">
              <a:spcBef>
                <a:spcPts val="0"/>
              </a:spcBef>
            </a:pPr>
            <a:endParaRPr lang="sv-SE" sz="1100">
              <a:solidFill>
                <a:schemeClr val="bg1"/>
              </a:solidFill>
              <a:latin typeface="Poppins" panose="00000500000000000000" pitchFamily="2" charset="0"/>
              <a:cs typeface="Poppins" panose="00000500000000000000" pitchFamily="2" charset="0"/>
            </a:endParaRPr>
          </a:p>
        </p:txBody>
      </p:sp>
      <p:sp>
        <p:nvSpPr>
          <p:cNvPr id="29" name="Rektangel 28">
            <a:extLst>
              <a:ext uri="{FF2B5EF4-FFF2-40B4-BE49-F238E27FC236}">
                <a16:creationId xmlns:a16="http://schemas.microsoft.com/office/drawing/2014/main" id="{03DA8858-9728-43F3-AE57-1197AD8553CD}"/>
              </a:ext>
            </a:extLst>
          </p:cNvPr>
          <p:cNvSpPr/>
          <p:nvPr/>
        </p:nvSpPr>
        <p:spPr>
          <a:xfrm>
            <a:off x="7123943" y="2807086"/>
            <a:ext cx="567835" cy="562086"/>
          </a:xfrm>
          <a:prstGeom prst="rect">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sp>
        <p:nvSpPr>
          <p:cNvPr id="30" name="Rektangel 29">
            <a:extLst>
              <a:ext uri="{FF2B5EF4-FFF2-40B4-BE49-F238E27FC236}">
                <a16:creationId xmlns:a16="http://schemas.microsoft.com/office/drawing/2014/main" id="{F80AAFBF-02E5-F77A-2231-1E8D08E5143D}"/>
              </a:ext>
            </a:extLst>
          </p:cNvPr>
          <p:cNvSpPr/>
          <p:nvPr/>
        </p:nvSpPr>
        <p:spPr>
          <a:xfrm>
            <a:off x="9518801" y="3087588"/>
            <a:ext cx="1275882" cy="1754327"/>
          </a:xfrm>
          <a:prstGeom prst="rect">
            <a:avLst/>
          </a:prstGeom>
          <a:solidFill>
            <a:schemeClr val="accent3">
              <a:lumMod val="5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31" name="textruta 30">
            <a:extLst>
              <a:ext uri="{FF2B5EF4-FFF2-40B4-BE49-F238E27FC236}">
                <a16:creationId xmlns:a16="http://schemas.microsoft.com/office/drawing/2014/main" id="{9D97EA58-B07E-57E0-C55C-F8C1D04CBC2A}"/>
              </a:ext>
            </a:extLst>
          </p:cNvPr>
          <p:cNvSpPr txBox="1"/>
          <p:nvPr/>
        </p:nvSpPr>
        <p:spPr>
          <a:xfrm>
            <a:off x="9518801" y="3665841"/>
            <a:ext cx="1251941" cy="430887"/>
          </a:xfrm>
          <a:prstGeom prst="rect">
            <a:avLst/>
          </a:prstGeom>
          <a:noFill/>
        </p:spPr>
        <p:txBody>
          <a:bodyPr wrap="square">
            <a:spAutoFit/>
          </a:bodyPr>
          <a:lstStyle/>
          <a:p>
            <a:pPr algn="ctr">
              <a:spcBef>
                <a:spcPts val="0"/>
              </a:spcBef>
            </a:pPr>
            <a:endParaRPr lang="sv-SE" sz="1100">
              <a:solidFill>
                <a:schemeClr val="bg1"/>
              </a:solidFill>
              <a:latin typeface="Poppins" panose="00000500000000000000" pitchFamily="2" charset="0"/>
              <a:cs typeface="Poppins" panose="00000500000000000000" pitchFamily="2" charset="0"/>
            </a:endParaRPr>
          </a:p>
          <a:p>
            <a:pPr algn="ctr">
              <a:spcBef>
                <a:spcPts val="0"/>
              </a:spcBef>
            </a:pPr>
            <a:r>
              <a:rPr lang="sv-SE" sz="1100">
                <a:solidFill>
                  <a:schemeClr val="bg1"/>
                </a:solidFill>
                <a:latin typeface="Poppins" panose="00000500000000000000" pitchFamily="2" charset="0"/>
                <a:cs typeface="Poppins" panose="00000500000000000000" pitchFamily="2" charset="0"/>
              </a:rPr>
              <a:t>AFFÄRSETIK</a:t>
            </a:r>
          </a:p>
        </p:txBody>
      </p:sp>
      <p:sp>
        <p:nvSpPr>
          <p:cNvPr id="32" name="Rektangel 31">
            <a:extLst>
              <a:ext uri="{FF2B5EF4-FFF2-40B4-BE49-F238E27FC236}">
                <a16:creationId xmlns:a16="http://schemas.microsoft.com/office/drawing/2014/main" id="{D1FB91A1-03E0-7FBB-038E-3F2BB42E8112}"/>
              </a:ext>
            </a:extLst>
          </p:cNvPr>
          <p:cNvSpPr/>
          <p:nvPr/>
        </p:nvSpPr>
        <p:spPr>
          <a:xfrm>
            <a:off x="9149708" y="2789456"/>
            <a:ext cx="567835" cy="562086"/>
          </a:xfrm>
          <a:prstGeom prst="rect">
            <a:avLst/>
          </a:prstGeom>
          <a:solidFill>
            <a:schemeClr val="accent3">
              <a:lumMod val="9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33" name="Bild 32" descr="Handskakning med hel fyllning">
            <a:extLst>
              <a:ext uri="{FF2B5EF4-FFF2-40B4-BE49-F238E27FC236}">
                <a16:creationId xmlns:a16="http://schemas.microsoft.com/office/drawing/2014/main" id="{617CD5F6-CD83-6247-8685-05C79263727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203301" y="2890895"/>
            <a:ext cx="460647" cy="460647"/>
          </a:xfrm>
          <a:prstGeom prst="rect">
            <a:avLst/>
          </a:prstGeom>
        </p:spPr>
      </p:pic>
      <p:pic>
        <p:nvPicPr>
          <p:cNvPr id="34" name="Bild 33" descr="Tassavtryck med hel fyllning">
            <a:extLst>
              <a:ext uri="{FF2B5EF4-FFF2-40B4-BE49-F238E27FC236}">
                <a16:creationId xmlns:a16="http://schemas.microsoft.com/office/drawing/2014/main" id="{E315F47D-9A04-F7DB-F36C-014B2262C7A4}"/>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176639" y="2844880"/>
            <a:ext cx="455090" cy="455090"/>
          </a:xfrm>
          <a:prstGeom prst="rect">
            <a:avLst/>
          </a:prstGeom>
        </p:spPr>
      </p:pic>
      <p:sp>
        <p:nvSpPr>
          <p:cNvPr id="2" name="Rubrik 1">
            <a:extLst>
              <a:ext uri="{FF2B5EF4-FFF2-40B4-BE49-F238E27FC236}">
                <a16:creationId xmlns:a16="http://schemas.microsoft.com/office/drawing/2014/main" id="{C2067881-D456-58B2-B706-452F028378D9}"/>
              </a:ext>
            </a:extLst>
          </p:cNvPr>
          <p:cNvSpPr>
            <a:spLocks noGrp="1"/>
          </p:cNvSpPr>
          <p:nvPr>
            <p:ph type="title"/>
          </p:nvPr>
        </p:nvSpPr>
        <p:spPr>
          <a:xfrm>
            <a:off x="506974" y="419832"/>
            <a:ext cx="10489776" cy="1320800"/>
          </a:xfrm>
        </p:spPr>
        <p:txBody>
          <a:bodyPr/>
          <a:lstStyle/>
          <a:p>
            <a:r>
              <a:rPr lang="sv-SE" dirty="0">
                <a:solidFill>
                  <a:schemeClr val="tx1">
                    <a:lumMod val="75000"/>
                    <a:lumOff val="25000"/>
                  </a:schemeClr>
                </a:solidFill>
              </a:rPr>
              <a:t>Hållbarhetsområden</a:t>
            </a:r>
          </a:p>
        </p:txBody>
      </p:sp>
      <p:sp>
        <p:nvSpPr>
          <p:cNvPr id="4" name="Platshållare för bildnummer 3">
            <a:extLst>
              <a:ext uri="{FF2B5EF4-FFF2-40B4-BE49-F238E27FC236}">
                <a16:creationId xmlns:a16="http://schemas.microsoft.com/office/drawing/2014/main" id="{B7DA1AB7-AAEC-A838-4A5A-C3C2E8040901}"/>
              </a:ext>
            </a:extLst>
          </p:cNvPr>
          <p:cNvSpPr>
            <a:spLocks noGrp="1"/>
          </p:cNvSpPr>
          <p:nvPr>
            <p:ph type="sldNum" sz="quarter" idx="12"/>
          </p:nvPr>
        </p:nvSpPr>
        <p:spPr/>
        <p:txBody>
          <a:bodyPr/>
          <a:lstStyle/>
          <a:p>
            <a:fld id="{D57F1E4F-1CFF-5643-939E-217C01CDF565}" type="slidenum">
              <a:rPr lang="en-US" smtClean="0"/>
              <a:pPr/>
              <a:t>6</a:t>
            </a:fld>
            <a:endParaRPr lang="en-US"/>
          </a:p>
        </p:txBody>
      </p:sp>
    </p:spTree>
    <p:extLst>
      <p:ext uri="{BB962C8B-B14F-4D97-AF65-F5344CB8AC3E}">
        <p14:creationId xmlns:p14="http://schemas.microsoft.com/office/powerpoint/2010/main" val="3922813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65777-3C07-48B7-FA31-EA5A5D59D39D}"/>
            </a:ext>
          </a:extLst>
        </p:cNvPr>
        <p:cNvGrpSpPr/>
        <p:nvPr/>
      </p:nvGrpSpPr>
      <p:grpSpPr>
        <a:xfrm>
          <a:off x="0" y="0"/>
          <a:ext cx="0" cy="0"/>
          <a:chOff x="0" y="0"/>
          <a:chExt cx="0" cy="0"/>
        </a:xfrm>
      </p:grpSpPr>
      <p:sp>
        <p:nvSpPr>
          <p:cNvPr id="3" name="Rektangel 2">
            <a:extLst>
              <a:ext uri="{FF2B5EF4-FFF2-40B4-BE49-F238E27FC236}">
                <a16:creationId xmlns:a16="http://schemas.microsoft.com/office/drawing/2014/main" id="{35687EC3-D171-780E-DABC-282138EEB44C}"/>
              </a:ext>
            </a:extLst>
          </p:cNvPr>
          <p:cNvSpPr/>
          <p:nvPr/>
        </p:nvSpPr>
        <p:spPr>
          <a:xfrm>
            <a:off x="0" y="2238374"/>
            <a:ext cx="12192000" cy="3349626"/>
          </a:xfrm>
          <a:prstGeom prst="rect">
            <a:avLst/>
          </a:prstGeom>
          <a:solidFill>
            <a:schemeClr val="accent5">
              <a:lumMod val="40000"/>
              <a:lumOff val="60000"/>
            </a:schemeClr>
          </a:solidFill>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sv-SE"/>
          </a:p>
        </p:txBody>
      </p:sp>
      <p:sp>
        <p:nvSpPr>
          <p:cNvPr id="6" name="Rektangel 5">
            <a:extLst>
              <a:ext uri="{FF2B5EF4-FFF2-40B4-BE49-F238E27FC236}">
                <a16:creationId xmlns:a16="http://schemas.microsoft.com/office/drawing/2014/main" id="{FAB0E0A8-A7E5-97BB-4B1A-71C93653FBCC}"/>
              </a:ext>
            </a:extLst>
          </p:cNvPr>
          <p:cNvSpPr/>
          <p:nvPr/>
        </p:nvSpPr>
        <p:spPr>
          <a:xfrm>
            <a:off x="1472200" y="3087588"/>
            <a:ext cx="1275882" cy="1754327"/>
          </a:xfrm>
          <a:prstGeom prst="rect">
            <a:avLst/>
          </a:prstGeom>
          <a:solidFill>
            <a:schemeClr val="accent4">
              <a:lumMod val="2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bg1"/>
              </a:solidFill>
              <a:latin typeface="Poppins" panose="00000500000000000000" pitchFamily="2" charset="0"/>
              <a:cs typeface="Poppins" panose="00000500000000000000" pitchFamily="2" charset="0"/>
            </a:endParaRPr>
          </a:p>
        </p:txBody>
      </p:sp>
      <p:sp>
        <p:nvSpPr>
          <p:cNvPr id="7" name="textruta 6">
            <a:extLst>
              <a:ext uri="{FF2B5EF4-FFF2-40B4-BE49-F238E27FC236}">
                <a16:creationId xmlns:a16="http://schemas.microsoft.com/office/drawing/2014/main" id="{88941A07-FA74-4C8B-C60E-B6733DA5D661}"/>
              </a:ext>
            </a:extLst>
          </p:cNvPr>
          <p:cNvSpPr txBox="1"/>
          <p:nvPr/>
        </p:nvSpPr>
        <p:spPr>
          <a:xfrm>
            <a:off x="1487665" y="3589033"/>
            <a:ext cx="1224471" cy="769441"/>
          </a:xfrm>
          <a:prstGeom prst="rect">
            <a:avLst/>
          </a:prstGeom>
          <a:noFill/>
        </p:spPr>
        <p:txBody>
          <a:bodyPr wrap="square">
            <a:spAutoFit/>
          </a:bodyPr>
          <a:lstStyle/>
          <a:p>
            <a:pPr algn="ctr">
              <a:spcBef>
                <a:spcPts val="0"/>
              </a:spcBef>
            </a:pPr>
            <a:r>
              <a:rPr lang="sv-SE" sz="1100">
                <a:solidFill>
                  <a:schemeClr val="bg1"/>
                </a:solidFill>
                <a:latin typeface="Poppins" panose="00000500000000000000" pitchFamily="2" charset="0"/>
                <a:cs typeface="Poppins" panose="00000500000000000000" pitchFamily="2" charset="0"/>
              </a:rPr>
              <a:t>MÄNSKLIGA RÄTTIGHETER, INKL MILJÖ-RÄTTIGHETER</a:t>
            </a:r>
          </a:p>
        </p:txBody>
      </p:sp>
      <p:sp>
        <p:nvSpPr>
          <p:cNvPr id="10" name="Rektangel 9">
            <a:extLst>
              <a:ext uri="{FF2B5EF4-FFF2-40B4-BE49-F238E27FC236}">
                <a16:creationId xmlns:a16="http://schemas.microsoft.com/office/drawing/2014/main" id="{F5F2535D-96E2-FB41-6D30-353EE8B853EE}"/>
              </a:ext>
            </a:extLst>
          </p:cNvPr>
          <p:cNvSpPr/>
          <p:nvPr/>
        </p:nvSpPr>
        <p:spPr>
          <a:xfrm>
            <a:off x="1103107" y="2789456"/>
            <a:ext cx="567835" cy="562086"/>
          </a:xfrm>
          <a:prstGeom prst="rect">
            <a:avLst/>
          </a:prstGeom>
          <a:solidFill>
            <a:schemeClr val="accent4">
              <a:lumMod val="5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latin typeface="Poppins" panose="00000500000000000000" pitchFamily="2" charset="0"/>
              <a:cs typeface="Poppins" panose="00000500000000000000" pitchFamily="2" charset="0"/>
            </a:endParaRPr>
          </a:p>
        </p:txBody>
      </p:sp>
      <p:pic>
        <p:nvPicPr>
          <p:cNvPr id="11" name="Bild 10" descr="Man med barn med hel fyllning">
            <a:extLst>
              <a:ext uri="{FF2B5EF4-FFF2-40B4-BE49-F238E27FC236}">
                <a16:creationId xmlns:a16="http://schemas.microsoft.com/office/drawing/2014/main" id="{A8E8D4BF-769B-1734-F549-245CB48D54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6635" y="2814466"/>
            <a:ext cx="502939" cy="502939"/>
          </a:xfrm>
          <a:prstGeom prst="rect">
            <a:avLst/>
          </a:prstGeom>
        </p:spPr>
      </p:pic>
      <p:sp>
        <p:nvSpPr>
          <p:cNvPr id="2" name="Rubrik 1">
            <a:extLst>
              <a:ext uri="{FF2B5EF4-FFF2-40B4-BE49-F238E27FC236}">
                <a16:creationId xmlns:a16="http://schemas.microsoft.com/office/drawing/2014/main" id="{E9880A25-FDA5-827E-F4C5-38F003A80E9D}"/>
              </a:ext>
            </a:extLst>
          </p:cNvPr>
          <p:cNvSpPr>
            <a:spLocks noGrp="1"/>
          </p:cNvSpPr>
          <p:nvPr>
            <p:ph type="title"/>
          </p:nvPr>
        </p:nvSpPr>
        <p:spPr>
          <a:xfrm>
            <a:off x="515938" y="506879"/>
            <a:ext cx="10489776" cy="1320800"/>
          </a:xfrm>
        </p:spPr>
        <p:txBody>
          <a:bodyPr>
            <a:normAutofit/>
          </a:bodyPr>
          <a:lstStyle/>
          <a:p>
            <a:r>
              <a:rPr lang="sv-SE" dirty="0">
                <a:solidFill>
                  <a:schemeClr val="tx1">
                    <a:lumMod val="75000"/>
                    <a:lumOff val="25000"/>
                  </a:schemeClr>
                </a:solidFill>
              </a:rPr>
              <a:t>Mänskliga rättigheter, inkl. miljörättigheter</a:t>
            </a:r>
            <a:br>
              <a:rPr lang="sv-SE" dirty="0">
                <a:solidFill>
                  <a:schemeClr val="tx1">
                    <a:lumMod val="75000"/>
                    <a:lumOff val="25000"/>
                  </a:schemeClr>
                </a:solidFill>
              </a:rPr>
            </a:br>
            <a:r>
              <a:rPr lang="sv-SE" sz="2200" b="0" dirty="0">
                <a:solidFill>
                  <a:schemeClr val="tx1">
                    <a:lumMod val="75000"/>
                    <a:lumOff val="25000"/>
                  </a:schemeClr>
                </a:solidFill>
              </a:rPr>
              <a:t>Krav enligt regionernas uppförandekod för leverantörer</a:t>
            </a:r>
          </a:p>
        </p:txBody>
      </p:sp>
      <p:sp>
        <p:nvSpPr>
          <p:cNvPr id="4" name="textruta 3">
            <a:extLst>
              <a:ext uri="{FF2B5EF4-FFF2-40B4-BE49-F238E27FC236}">
                <a16:creationId xmlns:a16="http://schemas.microsoft.com/office/drawing/2014/main" id="{F9533E26-9273-1E55-762B-2276F4B0005C}"/>
              </a:ext>
            </a:extLst>
          </p:cNvPr>
          <p:cNvSpPr txBox="1"/>
          <p:nvPr/>
        </p:nvSpPr>
        <p:spPr>
          <a:xfrm>
            <a:off x="3655338" y="2759025"/>
            <a:ext cx="7390027" cy="2308324"/>
          </a:xfrm>
          <a:prstGeom prst="rect">
            <a:avLst/>
          </a:prstGeom>
          <a:solidFill>
            <a:schemeClr val="bg1"/>
          </a:solidFill>
        </p:spPr>
        <p:txBody>
          <a:bodyPr wrap="square">
            <a:spAutoFit/>
          </a:bodyPr>
          <a:lstStyle/>
          <a:p>
            <a:r>
              <a:rPr lang="sv-SE" sz="900" b="1" dirty="0">
                <a:solidFill>
                  <a:schemeClr val="tx1">
                    <a:lumMod val="75000"/>
                    <a:lumOff val="25000"/>
                  </a:schemeClr>
                </a:solidFill>
                <a:latin typeface="Poppins" panose="00000500000000000000" pitchFamily="2" charset="0"/>
                <a:cs typeface="Poppins" panose="00000500000000000000" pitchFamily="2" charset="0"/>
              </a:rPr>
              <a:t>Mänskliga rättigheter</a:t>
            </a:r>
          </a:p>
          <a:p>
            <a:endParaRPr lang="sv-SE" sz="900" b="1" dirty="0">
              <a:solidFill>
                <a:schemeClr val="tx1">
                  <a:lumMod val="75000"/>
                  <a:lumOff val="25000"/>
                </a:schemeClr>
              </a:solidFill>
              <a:latin typeface="Poppins" panose="00000500000000000000" pitchFamily="2" charset="0"/>
              <a:cs typeface="Poppins" panose="00000500000000000000" pitchFamily="2" charset="0"/>
            </a:endParaRPr>
          </a:p>
          <a:p>
            <a:r>
              <a:rPr lang="sv-SE" sz="900" dirty="0">
                <a:solidFill>
                  <a:schemeClr val="tx1">
                    <a:lumMod val="75000"/>
                    <a:lumOff val="25000"/>
                  </a:schemeClr>
                </a:solidFill>
                <a:latin typeface="Poppins" panose="00000500000000000000" pitchFamily="2" charset="0"/>
                <a:cs typeface="Poppins" panose="00000500000000000000" pitchFamily="2" charset="0"/>
              </a:rPr>
              <a:t>Alla internationellt erkända mänskliga rättigheter, så som de uttrycks i FN:s allmänna förklaring om de mänskliga rättigheterna, den internationella konventionen om medborgerliga och politiska rättigheter, den internationella konventionen om ekonomiska, sociala och kulturella rättigheter samt ILO:s deklaration om grundläggande principer och rättigheter i arbetslivet, ska respekteras.</a:t>
            </a:r>
          </a:p>
          <a:p>
            <a:endParaRPr lang="sv-SE" sz="900" dirty="0">
              <a:solidFill>
                <a:schemeClr val="tx1">
                  <a:lumMod val="75000"/>
                  <a:lumOff val="25000"/>
                </a:schemeClr>
              </a:solidFill>
              <a:latin typeface="Poppins" panose="00000500000000000000" pitchFamily="2" charset="0"/>
              <a:cs typeface="Poppins" panose="00000500000000000000" pitchFamily="2" charset="0"/>
            </a:endParaRPr>
          </a:p>
          <a:p>
            <a:r>
              <a:rPr lang="sv-SE" sz="900" b="1" dirty="0">
                <a:solidFill>
                  <a:schemeClr val="tx1">
                    <a:lumMod val="75000"/>
                    <a:lumOff val="25000"/>
                  </a:schemeClr>
                </a:solidFill>
                <a:latin typeface="Poppins" panose="00000500000000000000" pitchFamily="2" charset="0"/>
                <a:cs typeface="Poppins" panose="00000500000000000000" pitchFamily="2" charset="0"/>
              </a:rPr>
              <a:t>Miljörättigheter</a:t>
            </a:r>
          </a:p>
          <a:p>
            <a:endParaRPr lang="sv-SE" sz="900" b="1" dirty="0">
              <a:solidFill>
                <a:schemeClr val="tx1">
                  <a:lumMod val="75000"/>
                  <a:lumOff val="25000"/>
                </a:schemeClr>
              </a:solidFill>
              <a:latin typeface="Poppins" panose="00000500000000000000" pitchFamily="2" charset="0"/>
              <a:cs typeface="Poppins" panose="00000500000000000000" pitchFamily="2" charset="0"/>
            </a:endParaRPr>
          </a:p>
          <a:p>
            <a:pPr marL="228600" indent="-228600">
              <a:buAutoNum type="alphaLcParenR"/>
            </a:pPr>
            <a:r>
              <a:rPr lang="sv-SE" sz="900" dirty="0">
                <a:solidFill>
                  <a:schemeClr val="tx1">
                    <a:lumMod val="75000"/>
                    <a:lumOff val="25000"/>
                  </a:schemeClr>
                </a:solidFill>
                <a:latin typeface="Poppins" panose="00000500000000000000" pitchFamily="2" charset="0"/>
                <a:cs typeface="Poppins" panose="00000500000000000000" pitchFamily="2" charset="0"/>
              </a:rPr>
              <a:t>Alla folk har rätt till självbestämmande och att fritt förfoga över sina naturrikedomar och naturresurser. Ett folk får inte i något fall berövas sina möjligheter till försörjning. </a:t>
            </a:r>
          </a:p>
          <a:p>
            <a:pPr marL="228600" indent="-228600">
              <a:buAutoNum type="alphaLcParenR"/>
            </a:pPr>
            <a:r>
              <a:rPr lang="sv-SE" sz="900" dirty="0">
                <a:solidFill>
                  <a:schemeClr val="tx1">
                    <a:lumMod val="75000"/>
                    <a:lumOff val="25000"/>
                  </a:schemeClr>
                </a:solidFill>
                <a:latin typeface="Poppins" panose="00000500000000000000" pitchFamily="2" charset="0"/>
                <a:cs typeface="Poppins" panose="00000500000000000000" pitchFamily="2" charset="0"/>
              </a:rPr>
              <a:t>Olovlig avhysning eller övertagande av mark, skog eller vatten får inte förekomma. </a:t>
            </a:r>
          </a:p>
          <a:p>
            <a:pPr marL="228600" indent="-228600">
              <a:buAutoNum type="alphaLcParenR"/>
            </a:pPr>
            <a:r>
              <a:rPr lang="sv-SE" sz="900" dirty="0">
                <a:solidFill>
                  <a:schemeClr val="tx1">
                    <a:lumMod val="75000"/>
                    <a:lumOff val="25000"/>
                  </a:schemeClr>
                </a:solidFill>
                <a:latin typeface="Poppins" panose="00000500000000000000" pitchFamily="2" charset="0"/>
                <a:cs typeface="Poppins" panose="00000500000000000000" pitchFamily="2" charset="0"/>
              </a:rPr>
              <a:t>Ursprungsbefolkningars rätt till mark, territorier och naturresurser som de traditionellt har ägt, ockuperat eller på annat sätt använt eller förvärvat respekteras, inklusive rätten till fritt och informerat förhandssamtycke. </a:t>
            </a:r>
          </a:p>
          <a:p>
            <a:pPr marL="228600" indent="-228600">
              <a:buAutoNum type="alphaLcParenR"/>
            </a:pPr>
            <a:r>
              <a:rPr lang="sv-SE" sz="900" dirty="0">
                <a:solidFill>
                  <a:schemeClr val="tx1">
                    <a:lumMod val="75000"/>
                    <a:lumOff val="25000"/>
                  </a:schemeClr>
                </a:solidFill>
                <a:latin typeface="Poppins" panose="00000500000000000000" pitchFamily="2" charset="0"/>
                <a:cs typeface="Poppins" panose="00000500000000000000" pitchFamily="2" charset="0"/>
              </a:rPr>
              <a:t>Rätten till en säker, ren, hälsosam och hållbar miljö respekteras. Denna rättighet är en integrerad del av det fulla åtnjutandet av rätten till liv, hälsa, mat, vatten och sanitet.</a:t>
            </a:r>
          </a:p>
        </p:txBody>
      </p:sp>
      <p:sp>
        <p:nvSpPr>
          <p:cNvPr id="5" name="Platshållare för bildnummer 4">
            <a:extLst>
              <a:ext uri="{FF2B5EF4-FFF2-40B4-BE49-F238E27FC236}">
                <a16:creationId xmlns:a16="http://schemas.microsoft.com/office/drawing/2014/main" id="{4070A778-6EC2-EC49-E804-9A829489F4F8}"/>
              </a:ext>
            </a:extLst>
          </p:cNvPr>
          <p:cNvSpPr>
            <a:spLocks noGrp="1"/>
          </p:cNvSpPr>
          <p:nvPr>
            <p:ph type="sldNum" sz="quarter" idx="12"/>
          </p:nvPr>
        </p:nvSpPr>
        <p:spPr/>
        <p:txBody>
          <a:bodyPr/>
          <a:lstStyle/>
          <a:p>
            <a:fld id="{D57F1E4F-1CFF-5643-939E-217C01CDF565}" type="slidenum">
              <a:rPr lang="en-US" smtClean="0"/>
              <a:pPr/>
              <a:t>7</a:t>
            </a:fld>
            <a:endParaRPr lang="en-US"/>
          </a:p>
        </p:txBody>
      </p:sp>
    </p:spTree>
    <p:extLst>
      <p:ext uri="{BB962C8B-B14F-4D97-AF65-F5344CB8AC3E}">
        <p14:creationId xmlns:p14="http://schemas.microsoft.com/office/powerpoint/2010/main" val="1081745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5E984-4B7A-819F-96D9-255448C3E9EB}"/>
            </a:ext>
          </a:extLst>
        </p:cNvPr>
        <p:cNvGrpSpPr/>
        <p:nvPr/>
      </p:nvGrpSpPr>
      <p:grpSpPr>
        <a:xfrm>
          <a:off x="0" y="0"/>
          <a:ext cx="0" cy="0"/>
          <a:chOff x="0" y="0"/>
          <a:chExt cx="0" cy="0"/>
        </a:xfrm>
      </p:grpSpPr>
      <p:sp>
        <p:nvSpPr>
          <p:cNvPr id="2" name="Rektangel 1">
            <a:extLst>
              <a:ext uri="{FF2B5EF4-FFF2-40B4-BE49-F238E27FC236}">
                <a16:creationId xmlns:a16="http://schemas.microsoft.com/office/drawing/2014/main" id="{4CCBF03D-8470-5455-4C22-8E0E10B42A0C}"/>
              </a:ext>
            </a:extLst>
          </p:cNvPr>
          <p:cNvSpPr/>
          <p:nvPr/>
        </p:nvSpPr>
        <p:spPr>
          <a:xfrm>
            <a:off x="9270749" y="6044379"/>
            <a:ext cx="2921251" cy="81362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Rektangel: rundade hörn 4">
            <a:extLst>
              <a:ext uri="{FF2B5EF4-FFF2-40B4-BE49-F238E27FC236}">
                <a16:creationId xmlns:a16="http://schemas.microsoft.com/office/drawing/2014/main" id="{82B415D7-293E-B7E4-E162-A6F9DC681998}"/>
              </a:ext>
            </a:extLst>
          </p:cNvPr>
          <p:cNvSpPr/>
          <p:nvPr/>
        </p:nvSpPr>
        <p:spPr>
          <a:xfrm>
            <a:off x="144586" y="1948700"/>
            <a:ext cx="996697" cy="273857"/>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Resor &amp; möten</a:t>
            </a:r>
          </a:p>
        </p:txBody>
      </p:sp>
      <p:sp>
        <p:nvSpPr>
          <p:cNvPr id="6" name="Rektangel: rundade hörn 5">
            <a:extLst>
              <a:ext uri="{FF2B5EF4-FFF2-40B4-BE49-F238E27FC236}">
                <a16:creationId xmlns:a16="http://schemas.microsoft.com/office/drawing/2014/main" id="{6F9B3B2E-80EE-A197-4579-5D509CA3780C}"/>
              </a:ext>
            </a:extLst>
          </p:cNvPr>
          <p:cNvSpPr/>
          <p:nvPr/>
        </p:nvSpPr>
        <p:spPr>
          <a:xfrm>
            <a:off x="1385765" y="1948700"/>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Energi</a:t>
            </a:r>
          </a:p>
        </p:txBody>
      </p:sp>
      <p:sp>
        <p:nvSpPr>
          <p:cNvPr id="7" name="Rektangel: rundade hörn 6">
            <a:extLst>
              <a:ext uri="{FF2B5EF4-FFF2-40B4-BE49-F238E27FC236}">
                <a16:creationId xmlns:a16="http://schemas.microsoft.com/office/drawing/2014/main" id="{2DDB4A6F-1A04-C1A4-D132-FAFAF4F3A25B}"/>
              </a:ext>
            </a:extLst>
          </p:cNvPr>
          <p:cNvSpPr/>
          <p:nvPr/>
        </p:nvSpPr>
        <p:spPr>
          <a:xfrm>
            <a:off x="2592089" y="194870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 Teknisk plattform</a:t>
            </a:r>
          </a:p>
        </p:txBody>
      </p:sp>
      <p:sp>
        <p:nvSpPr>
          <p:cNvPr id="8" name="Rektangel: rundade hörn 7">
            <a:extLst>
              <a:ext uri="{FF2B5EF4-FFF2-40B4-BE49-F238E27FC236}">
                <a16:creationId xmlns:a16="http://schemas.microsoft.com/office/drawing/2014/main" id="{2CC8B7AC-7325-6297-3D07-29A4F06AC294}"/>
              </a:ext>
            </a:extLst>
          </p:cNvPr>
          <p:cNvSpPr/>
          <p:nvPr/>
        </p:nvSpPr>
        <p:spPr>
          <a:xfrm>
            <a:off x="3833268"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Fleet</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managment</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 name="Rektangel: rundade hörn 8">
            <a:extLst>
              <a:ext uri="{FF2B5EF4-FFF2-40B4-BE49-F238E27FC236}">
                <a16:creationId xmlns:a16="http://schemas.microsoft.com/office/drawing/2014/main" id="{292E4E20-3ED6-B664-DEBB-D84EC0696EB8}"/>
              </a:ext>
            </a:extLst>
          </p:cNvPr>
          <p:cNvSpPr/>
          <p:nvPr/>
        </p:nvSpPr>
        <p:spPr>
          <a:xfrm>
            <a:off x="5024755" y="1947356"/>
            <a:ext cx="996697" cy="28070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Drift kollektivtrafik</a:t>
            </a:r>
          </a:p>
        </p:txBody>
      </p:sp>
      <p:sp>
        <p:nvSpPr>
          <p:cNvPr id="10" name="Rektangel: rundade hörn 9">
            <a:extLst>
              <a:ext uri="{FF2B5EF4-FFF2-40B4-BE49-F238E27FC236}">
                <a16:creationId xmlns:a16="http://schemas.microsoft.com/office/drawing/2014/main" id="{9D458C6D-859D-B29A-10ED-161A0D1DD5BF}"/>
              </a:ext>
            </a:extLst>
          </p:cNvPr>
          <p:cNvSpPr/>
          <p:nvPr/>
        </p:nvSpPr>
        <p:spPr>
          <a:xfrm>
            <a:off x="6230637" y="1948700"/>
            <a:ext cx="996697" cy="280702"/>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Lokalvård</a:t>
            </a:r>
          </a:p>
        </p:txBody>
      </p:sp>
      <p:sp>
        <p:nvSpPr>
          <p:cNvPr id="11" name="Rektangel: rundade hörn 10">
            <a:extLst>
              <a:ext uri="{FF2B5EF4-FFF2-40B4-BE49-F238E27FC236}">
                <a16:creationId xmlns:a16="http://schemas.microsoft.com/office/drawing/2014/main" id="{5E25AA9B-FB8D-3DFC-76B0-B9269D45CFBC}"/>
              </a:ext>
            </a:extLst>
          </p:cNvPr>
          <p:cNvSpPr/>
          <p:nvPr/>
        </p:nvSpPr>
        <p:spPr>
          <a:xfrm>
            <a:off x="7462208" y="1947356"/>
            <a:ext cx="996697" cy="282046"/>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a:cs typeface="Poppins"/>
              </a:rPr>
              <a:t>Diabetesspecifika förbrukningsvaror</a:t>
            </a:r>
          </a:p>
        </p:txBody>
      </p:sp>
      <p:sp>
        <p:nvSpPr>
          <p:cNvPr id="12" name="Rektangel: rundade hörn 11">
            <a:extLst>
              <a:ext uri="{FF2B5EF4-FFF2-40B4-BE49-F238E27FC236}">
                <a16:creationId xmlns:a16="http://schemas.microsoft.com/office/drawing/2014/main" id="{B5C4BE57-58D0-0A55-FEEB-FD05BC2D81BF}"/>
              </a:ext>
            </a:extLst>
          </p:cNvPr>
          <p:cNvSpPr/>
          <p:nvPr/>
        </p:nvSpPr>
        <p:spPr>
          <a:xfrm>
            <a:off x="144586" y="227423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HR</a:t>
            </a:r>
          </a:p>
        </p:txBody>
      </p:sp>
      <p:sp>
        <p:nvSpPr>
          <p:cNvPr id="13" name="Rektangel: rundade hörn 12">
            <a:extLst>
              <a:ext uri="{FF2B5EF4-FFF2-40B4-BE49-F238E27FC236}">
                <a16:creationId xmlns:a16="http://schemas.microsoft.com/office/drawing/2014/main" id="{2E011A3F-58AA-D12A-7E6C-4F6D76C7545A}"/>
              </a:ext>
            </a:extLst>
          </p:cNvPr>
          <p:cNvSpPr/>
          <p:nvPr/>
        </p:nvSpPr>
        <p:spPr>
          <a:xfrm>
            <a:off x="1385765" y="2276649"/>
            <a:ext cx="996697" cy="271442"/>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Bygg &amp; fastighet</a:t>
            </a:r>
          </a:p>
        </p:txBody>
      </p:sp>
      <p:sp>
        <p:nvSpPr>
          <p:cNvPr id="14" name="Rektangel: rundade hörn 13">
            <a:extLst>
              <a:ext uri="{FF2B5EF4-FFF2-40B4-BE49-F238E27FC236}">
                <a16:creationId xmlns:a16="http://schemas.microsoft.com/office/drawing/2014/main" id="{627B83DC-257A-9216-651A-15CBFEC3D004}"/>
              </a:ext>
            </a:extLst>
          </p:cNvPr>
          <p:cNvSpPr/>
          <p:nvPr/>
        </p:nvSpPr>
        <p:spPr>
          <a:xfrm>
            <a:off x="2592088" y="2276075"/>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IT-konsulter</a:t>
            </a:r>
          </a:p>
        </p:txBody>
      </p:sp>
      <p:sp>
        <p:nvSpPr>
          <p:cNvPr id="15" name="Rektangel: rundade hörn 14">
            <a:extLst>
              <a:ext uri="{FF2B5EF4-FFF2-40B4-BE49-F238E27FC236}">
                <a16:creationId xmlns:a16="http://schemas.microsoft.com/office/drawing/2014/main" id="{77A03024-3152-5C33-AD8C-83032DD35E64}"/>
              </a:ext>
            </a:extLst>
          </p:cNvPr>
          <p:cNvSpPr/>
          <p:nvPr/>
        </p:nvSpPr>
        <p:spPr>
          <a:xfrm>
            <a:off x="3833268" y="2274234"/>
            <a:ext cx="996697" cy="273284"/>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Personbilar</a:t>
            </a:r>
          </a:p>
        </p:txBody>
      </p:sp>
      <p:sp>
        <p:nvSpPr>
          <p:cNvPr id="16" name="Rektangel: rundade hörn 15">
            <a:extLst>
              <a:ext uri="{FF2B5EF4-FFF2-40B4-BE49-F238E27FC236}">
                <a16:creationId xmlns:a16="http://schemas.microsoft.com/office/drawing/2014/main" id="{192226B9-58E3-0BEA-A8A5-008DAEBAB7C5}"/>
              </a:ext>
            </a:extLst>
          </p:cNvPr>
          <p:cNvSpPr/>
          <p:nvPr/>
        </p:nvSpPr>
        <p:spPr>
          <a:xfrm>
            <a:off x="5024755" y="2274234"/>
            <a:ext cx="996697" cy="273284"/>
          </a:xfrm>
          <a:prstGeom prst="roundRect">
            <a:avLst>
              <a:gd name="adj" fmla="val 15854"/>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Logistik &amp; transport</a:t>
            </a:r>
          </a:p>
        </p:txBody>
      </p:sp>
      <p:sp>
        <p:nvSpPr>
          <p:cNvPr id="17" name="Rektangel: rundade hörn 16">
            <a:extLst>
              <a:ext uri="{FF2B5EF4-FFF2-40B4-BE49-F238E27FC236}">
                <a16:creationId xmlns:a16="http://schemas.microsoft.com/office/drawing/2014/main" id="{F717EDD7-0827-9823-7D27-A288E7EEFB93}"/>
              </a:ext>
            </a:extLst>
          </p:cNvPr>
          <p:cNvSpPr/>
          <p:nvPr/>
        </p:nvSpPr>
        <p:spPr>
          <a:xfrm>
            <a:off x="6230637" y="227946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Outsourcing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facility</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management</a:t>
            </a:r>
          </a:p>
        </p:txBody>
      </p:sp>
      <p:sp>
        <p:nvSpPr>
          <p:cNvPr id="18" name="Rektangel: rundade hörn 17">
            <a:extLst>
              <a:ext uri="{FF2B5EF4-FFF2-40B4-BE49-F238E27FC236}">
                <a16:creationId xmlns:a16="http://schemas.microsoft.com/office/drawing/2014/main" id="{CCE4B2B1-F348-62CA-438F-A0925F599159}"/>
              </a:ext>
            </a:extLst>
          </p:cNvPr>
          <p:cNvSpPr/>
          <p:nvPr/>
        </p:nvSpPr>
        <p:spPr>
          <a:xfrm>
            <a:off x="7462208" y="2274233"/>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Generella förbrukningsvaror</a:t>
            </a:r>
          </a:p>
        </p:txBody>
      </p:sp>
      <p:sp>
        <p:nvSpPr>
          <p:cNvPr id="19" name="Rektangel: rundade hörn 18">
            <a:extLst>
              <a:ext uri="{FF2B5EF4-FFF2-40B4-BE49-F238E27FC236}">
                <a16:creationId xmlns:a16="http://schemas.microsoft.com/office/drawing/2014/main" id="{26CE0723-989E-5551-E171-4504B9BEF8F5}"/>
              </a:ext>
            </a:extLst>
          </p:cNvPr>
          <p:cNvSpPr/>
          <p:nvPr/>
        </p:nvSpPr>
        <p:spPr>
          <a:xfrm>
            <a:off x="144585" y="2603580"/>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Konsulttjänster</a:t>
            </a:r>
          </a:p>
        </p:txBody>
      </p:sp>
      <p:sp>
        <p:nvSpPr>
          <p:cNvPr id="20" name="Rektangel: rundade hörn 19">
            <a:extLst>
              <a:ext uri="{FF2B5EF4-FFF2-40B4-BE49-F238E27FC236}">
                <a16:creationId xmlns:a16="http://schemas.microsoft.com/office/drawing/2014/main" id="{5DA8791B-7E75-A1CA-DE5D-098DEF761F7D}"/>
              </a:ext>
            </a:extLst>
          </p:cNvPr>
          <p:cNvSpPr/>
          <p:nvPr/>
        </p:nvSpPr>
        <p:spPr>
          <a:xfrm>
            <a:off x="1385764" y="2603580"/>
            <a:ext cx="996697" cy="271443"/>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Köksutrustning</a:t>
            </a:r>
          </a:p>
        </p:txBody>
      </p:sp>
      <p:sp>
        <p:nvSpPr>
          <p:cNvPr id="21" name="Rektangel: rundade hörn 20">
            <a:extLst>
              <a:ext uri="{FF2B5EF4-FFF2-40B4-BE49-F238E27FC236}">
                <a16:creationId xmlns:a16="http://schemas.microsoft.com/office/drawing/2014/main" id="{EBA6C675-ADC0-0D14-FE31-AD6CB8959DF2}"/>
              </a:ext>
            </a:extLst>
          </p:cNvPr>
          <p:cNvSpPr/>
          <p:nvPr/>
        </p:nvSpPr>
        <p:spPr>
          <a:xfrm>
            <a:off x="2592088" y="2603581"/>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Mjukvara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vårdrel</a:t>
            </a:r>
            <a:r>
              <a:rPr lang="sv-SE" sz="650" err="1">
                <a:solidFill>
                  <a:schemeClr val="tx1">
                    <a:lumMod val="85000"/>
                    <a:lumOff val="15000"/>
                  </a:schemeClr>
                </a:solidFill>
                <a:latin typeface="Poppins" panose="00000500000000000000" pitchFamily="2" charset="0"/>
                <a:cs typeface="Poppins" panose="00000500000000000000" pitchFamily="2" charset="0"/>
              </a:rPr>
              <a:t>aterad</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E-hälsa</a:t>
            </a:r>
          </a:p>
        </p:txBody>
      </p:sp>
      <p:sp>
        <p:nvSpPr>
          <p:cNvPr id="22" name="Rektangel: rundade hörn 21">
            <a:extLst>
              <a:ext uri="{FF2B5EF4-FFF2-40B4-BE49-F238E27FC236}">
                <a16:creationId xmlns:a16="http://schemas.microsoft.com/office/drawing/2014/main" id="{99ECE9D6-114A-BBDC-9164-C3D4987F749C}"/>
              </a:ext>
            </a:extLst>
          </p:cNvPr>
          <p:cNvSpPr/>
          <p:nvPr/>
        </p:nvSpPr>
        <p:spPr>
          <a:xfrm>
            <a:off x="3833267" y="2602372"/>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Bussar</a:t>
            </a:r>
          </a:p>
        </p:txBody>
      </p:sp>
      <p:sp>
        <p:nvSpPr>
          <p:cNvPr id="23" name="Rektangel: rundade hörn 22">
            <a:extLst>
              <a:ext uri="{FF2B5EF4-FFF2-40B4-BE49-F238E27FC236}">
                <a16:creationId xmlns:a16="http://schemas.microsoft.com/office/drawing/2014/main" id="{B8E77A5D-B342-5913-9744-FB54BD18FFAA}"/>
              </a:ext>
            </a:extLst>
          </p:cNvPr>
          <p:cNvSpPr/>
          <p:nvPr/>
        </p:nvSpPr>
        <p:spPr>
          <a:xfrm>
            <a:off x="5024755" y="2602372"/>
            <a:ext cx="996697" cy="272651"/>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Persontransport</a:t>
            </a:r>
          </a:p>
        </p:txBody>
      </p:sp>
      <p:sp>
        <p:nvSpPr>
          <p:cNvPr id="24" name="Rektangel: rundade hörn 23">
            <a:extLst>
              <a:ext uri="{FF2B5EF4-FFF2-40B4-BE49-F238E27FC236}">
                <a16:creationId xmlns:a16="http://schemas.microsoft.com/office/drawing/2014/main" id="{5A090BCA-1373-7E64-85F8-EB3A0CFDC725}"/>
              </a:ext>
            </a:extLst>
          </p:cNvPr>
          <p:cNvSpPr/>
          <p:nvPr/>
        </p:nvSpPr>
        <p:spPr>
          <a:xfrm>
            <a:off x="7462208" y="2604161"/>
            <a:ext cx="996697" cy="27628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Hjälpmedel</a:t>
            </a:r>
          </a:p>
        </p:txBody>
      </p:sp>
      <p:sp>
        <p:nvSpPr>
          <p:cNvPr id="25" name="Rektangel: rundade hörn 24">
            <a:extLst>
              <a:ext uri="{FF2B5EF4-FFF2-40B4-BE49-F238E27FC236}">
                <a16:creationId xmlns:a16="http://schemas.microsoft.com/office/drawing/2014/main" id="{15E8DCB3-D6F0-B477-B2C3-7A261ED37ACC}"/>
              </a:ext>
            </a:extLst>
          </p:cNvPr>
          <p:cNvSpPr/>
          <p:nvPr/>
        </p:nvSpPr>
        <p:spPr>
          <a:xfrm>
            <a:off x="144585" y="2935211"/>
            <a:ext cx="996697" cy="271443"/>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26" name="Rektangel: rundade hörn 25">
            <a:extLst>
              <a:ext uri="{FF2B5EF4-FFF2-40B4-BE49-F238E27FC236}">
                <a16:creationId xmlns:a16="http://schemas.microsoft.com/office/drawing/2014/main" id="{75CC858F-D380-6435-176B-7336DE72D834}"/>
              </a:ext>
            </a:extLst>
          </p:cNvPr>
          <p:cNvSpPr/>
          <p:nvPr/>
        </p:nvSpPr>
        <p:spPr>
          <a:xfrm>
            <a:off x="2592088" y="2931088"/>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IT-Administrativt stöd</a:t>
            </a:r>
          </a:p>
        </p:txBody>
      </p:sp>
      <p:sp>
        <p:nvSpPr>
          <p:cNvPr id="27" name="Rektangel: rundade hörn 26">
            <a:extLst>
              <a:ext uri="{FF2B5EF4-FFF2-40B4-BE49-F238E27FC236}">
                <a16:creationId xmlns:a16="http://schemas.microsoft.com/office/drawing/2014/main" id="{57EA6328-2E30-F1B7-BCA4-766463407499}"/>
              </a:ext>
            </a:extLst>
          </p:cNvPr>
          <p:cNvSpPr/>
          <p:nvPr/>
        </p:nvSpPr>
        <p:spPr>
          <a:xfrm>
            <a:off x="3833267" y="2941083"/>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Drivmedel</a:t>
            </a:r>
          </a:p>
        </p:txBody>
      </p:sp>
      <p:sp>
        <p:nvSpPr>
          <p:cNvPr id="28" name="Rektangel: rundade hörn 27">
            <a:extLst>
              <a:ext uri="{FF2B5EF4-FFF2-40B4-BE49-F238E27FC236}">
                <a16:creationId xmlns:a16="http://schemas.microsoft.com/office/drawing/2014/main" id="{DC3FCC84-F9D8-43EC-822F-AD0B0E1D2D4B}"/>
              </a:ext>
            </a:extLst>
          </p:cNvPr>
          <p:cNvSpPr/>
          <p:nvPr/>
        </p:nvSpPr>
        <p:spPr>
          <a:xfrm>
            <a:off x="5024754" y="2941083"/>
            <a:ext cx="996697" cy="26144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75000"/>
                    <a:lumOff val="25000"/>
                  </a:schemeClr>
                </a:solidFill>
                <a:effectLst/>
                <a:uLnTx/>
                <a:uFillTx/>
                <a:latin typeface="Poppins" panose="00000500000000000000" pitchFamily="2" charset="0"/>
                <a:cs typeface="Poppins" panose="00000500000000000000" pitchFamily="2" charset="0"/>
              </a:rPr>
              <a:t>Utrycknings-transporter</a:t>
            </a:r>
          </a:p>
        </p:txBody>
      </p:sp>
      <p:sp>
        <p:nvSpPr>
          <p:cNvPr id="29" name="Rektangel: rundade hörn 28">
            <a:extLst>
              <a:ext uri="{FF2B5EF4-FFF2-40B4-BE49-F238E27FC236}">
                <a16:creationId xmlns:a16="http://schemas.microsoft.com/office/drawing/2014/main" id="{CF29983F-1370-F5A1-53C0-8BB2974D4831}"/>
              </a:ext>
            </a:extLst>
          </p:cNvPr>
          <p:cNvSpPr/>
          <p:nvPr/>
        </p:nvSpPr>
        <p:spPr>
          <a:xfrm>
            <a:off x="2577859" y="3261882"/>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Arbetsplats</a:t>
            </a:r>
          </a:p>
        </p:txBody>
      </p:sp>
      <p:sp>
        <p:nvSpPr>
          <p:cNvPr id="30" name="Rektangel: rundade hörn 29">
            <a:extLst>
              <a:ext uri="{FF2B5EF4-FFF2-40B4-BE49-F238E27FC236}">
                <a16:creationId xmlns:a16="http://schemas.microsoft.com/office/drawing/2014/main" id="{92224E17-6DB0-87A8-F1EB-67163BB71761}"/>
              </a:ext>
            </a:extLst>
          </p:cNvPr>
          <p:cNvSpPr/>
          <p:nvPr/>
        </p:nvSpPr>
        <p:spPr>
          <a:xfrm>
            <a:off x="3833267"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Fordonsunderhåll</a:t>
            </a:r>
          </a:p>
        </p:txBody>
      </p:sp>
      <p:sp>
        <p:nvSpPr>
          <p:cNvPr id="31" name="Rektangel: rundade hörn 30">
            <a:extLst>
              <a:ext uri="{FF2B5EF4-FFF2-40B4-BE49-F238E27FC236}">
                <a16:creationId xmlns:a16="http://schemas.microsoft.com/office/drawing/2014/main" id="{DA74EC4E-3438-B1EC-48FB-575F333D09A3}"/>
              </a:ext>
            </a:extLst>
          </p:cNvPr>
          <p:cNvSpPr/>
          <p:nvPr/>
        </p:nvSpPr>
        <p:spPr>
          <a:xfrm>
            <a:off x="2577858" y="3586842"/>
            <a:ext cx="996697" cy="2609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IT-Licenser</a:t>
            </a:r>
          </a:p>
        </p:txBody>
      </p:sp>
      <p:sp>
        <p:nvSpPr>
          <p:cNvPr id="32" name="Rektangel: rundade hörn 31">
            <a:extLst>
              <a:ext uri="{FF2B5EF4-FFF2-40B4-BE49-F238E27FC236}">
                <a16:creationId xmlns:a16="http://schemas.microsoft.com/office/drawing/2014/main" id="{0423850C-6847-B396-6D51-FEE2D1B69117}"/>
              </a:ext>
            </a:extLst>
          </p:cNvPr>
          <p:cNvSpPr/>
          <p:nvPr/>
        </p:nvSpPr>
        <p:spPr>
          <a:xfrm>
            <a:off x="21525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Övergripande  material &amp; tjänster</a:t>
            </a:r>
          </a:p>
        </p:txBody>
      </p:sp>
      <p:sp>
        <p:nvSpPr>
          <p:cNvPr id="33" name="Likbent triangel 32">
            <a:extLst>
              <a:ext uri="{FF2B5EF4-FFF2-40B4-BE49-F238E27FC236}">
                <a16:creationId xmlns:a16="http://schemas.microsoft.com/office/drawing/2014/main" id="{A9C6302D-C6AE-4F36-F014-E802A3DE29F6}"/>
              </a:ext>
            </a:extLst>
          </p:cNvPr>
          <p:cNvSpPr/>
          <p:nvPr/>
        </p:nvSpPr>
        <p:spPr>
          <a:xfrm flipV="1">
            <a:off x="375272" y="154460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4" name="Rektangel: rundade hörn 33">
            <a:extLst>
              <a:ext uri="{FF2B5EF4-FFF2-40B4-BE49-F238E27FC236}">
                <a16:creationId xmlns:a16="http://schemas.microsoft.com/office/drawing/2014/main" id="{F76A89EE-DD51-7054-00FD-0CF729E37776}"/>
              </a:ext>
            </a:extLst>
          </p:cNvPr>
          <p:cNvSpPr/>
          <p:nvPr/>
        </p:nvSpPr>
        <p:spPr>
          <a:xfrm>
            <a:off x="142157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Fastighet</a:t>
            </a:r>
          </a:p>
        </p:txBody>
      </p:sp>
      <p:sp>
        <p:nvSpPr>
          <p:cNvPr id="35" name="Likbent triangel 34">
            <a:extLst>
              <a:ext uri="{FF2B5EF4-FFF2-40B4-BE49-F238E27FC236}">
                <a16:creationId xmlns:a16="http://schemas.microsoft.com/office/drawing/2014/main" id="{A1B9C91B-CB48-D5E7-0442-E3DC9BC9D34D}"/>
              </a:ext>
            </a:extLst>
          </p:cNvPr>
          <p:cNvSpPr/>
          <p:nvPr/>
        </p:nvSpPr>
        <p:spPr>
          <a:xfrm flipV="1">
            <a:off x="1581596" y="154079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6" name="Rektangel: rundade hörn 35">
            <a:extLst>
              <a:ext uri="{FF2B5EF4-FFF2-40B4-BE49-F238E27FC236}">
                <a16:creationId xmlns:a16="http://schemas.microsoft.com/office/drawing/2014/main" id="{DE208EC9-28BB-3A0C-EC11-86A84D45B0A7}"/>
              </a:ext>
            </a:extLst>
          </p:cNvPr>
          <p:cNvSpPr/>
          <p:nvPr/>
        </p:nvSpPr>
        <p:spPr>
          <a:xfrm>
            <a:off x="262790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IT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Kommunika-tion</a:t>
            </a:r>
          </a:p>
        </p:txBody>
      </p:sp>
      <p:sp>
        <p:nvSpPr>
          <p:cNvPr id="37" name="Likbent triangel 36">
            <a:extLst>
              <a:ext uri="{FF2B5EF4-FFF2-40B4-BE49-F238E27FC236}">
                <a16:creationId xmlns:a16="http://schemas.microsoft.com/office/drawing/2014/main" id="{B6F32B22-2269-09DE-096E-27ABE5B5C2DA}"/>
              </a:ext>
            </a:extLst>
          </p:cNvPr>
          <p:cNvSpPr/>
          <p:nvPr/>
        </p:nvSpPr>
        <p:spPr>
          <a:xfrm flipV="1">
            <a:off x="2783391" y="1550507"/>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38" name="Rektangel: rundade hörn 37">
            <a:extLst>
              <a:ext uri="{FF2B5EF4-FFF2-40B4-BE49-F238E27FC236}">
                <a16:creationId xmlns:a16="http://schemas.microsoft.com/office/drawing/2014/main" id="{75FE7206-1084-439F-3515-FDADFC3181EB}"/>
              </a:ext>
            </a:extLst>
          </p:cNvPr>
          <p:cNvSpPr/>
          <p:nvPr/>
        </p:nvSpPr>
        <p:spPr>
          <a:xfrm>
            <a:off x="3834224"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Fordon</a:t>
            </a:r>
          </a:p>
        </p:txBody>
      </p:sp>
      <p:sp>
        <p:nvSpPr>
          <p:cNvPr id="39" name="Likbent triangel 38">
            <a:extLst>
              <a:ext uri="{FF2B5EF4-FFF2-40B4-BE49-F238E27FC236}">
                <a16:creationId xmlns:a16="http://schemas.microsoft.com/office/drawing/2014/main" id="{B5F8B733-E271-6B93-6EA5-191841E0C460}"/>
              </a:ext>
            </a:extLst>
          </p:cNvPr>
          <p:cNvSpPr/>
          <p:nvPr/>
        </p:nvSpPr>
        <p:spPr>
          <a:xfrm flipV="1">
            <a:off x="3997821" y="1552476"/>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0" name="Rektangel: rundade hörn 39">
            <a:extLst>
              <a:ext uri="{FF2B5EF4-FFF2-40B4-BE49-F238E27FC236}">
                <a16:creationId xmlns:a16="http://schemas.microsoft.com/office/drawing/2014/main" id="{62427692-2D20-0DDB-6116-F5E5DA53081B}"/>
              </a:ext>
            </a:extLst>
          </p:cNvPr>
          <p:cNvSpPr/>
          <p:nvPr/>
        </p:nvSpPr>
        <p:spPr>
          <a:xfrm>
            <a:off x="5040548"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Transporter</a:t>
            </a:r>
          </a:p>
        </p:txBody>
      </p:sp>
      <p:sp>
        <p:nvSpPr>
          <p:cNvPr id="41" name="Likbent triangel 40">
            <a:extLst>
              <a:ext uri="{FF2B5EF4-FFF2-40B4-BE49-F238E27FC236}">
                <a16:creationId xmlns:a16="http://schemas.microsoft.com/office/drawing/2014/main" id="{77F4750D-896C-EFE0-C85B-499E74CEC236}"/>
              </a:ext>
            </a:extLst>
          </p:cNvPr>
          <p:cNvSpPr/>
          <p:nvPr/>
        </p:nvSpPr>
        <p:spPr>
          <a:xfrm flipV="1">
            <a:off x="5205205"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2" name="Rektangel: rundade hörn 41">
            <a:extLst>
              <a:ext uri="{FF2B5EF4-FFF2-40B4-BE49-F238E27FC236}">
                <a16:creationId xmlns:a16="http://schemas.microsoft.com/office/drawing/2014/main" id="{A5BFE287-0257-4966-5F74-6492A5D3F47C}"/>
              </a:ext>
            </a:extLst>
          </p:cNvPr>
          <p:cNvSpPr/>
          <p:nvPr/>
        </p:nvSpPr>
        <p:spPr>
          <a:xfrm>
            <a:off x="6246872"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Facility management</a:t>
            </a:r>
          </a:p>
        </p:txBody>
      </p:sp>
      <p:sp>
        <p:nvSpPr>
          <p:cNvPr id="43" name="Likbent triangel 42">
            <a:extLst>
              <a:ext uri="{FF2B5EF4-FFF2-40B4-BE49-F238E27FC236}">
                <a16:creationId xmlns:a16="http://schemas.microsoft.com/office/drawing/2014/main" id="{F1AEDBEC-2DFA-693A-9CC9-264E4EFABDE8}"/>
              </a:ext>
            </a:extLst>
          </p:cNvPr>
          <p:cNvSpPr/>
          <p:nvPr/>
        </p:nvSpPr>
        <p:spPr>
          <a:xfrm flipV="1">
            <a:off x="6406892"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4" name="Rektangel: rundade hörn 43">
            <a:extLst>
              <a:ext uri="{FF2B5EF4-FFF2-40B4-BE49-F238E27FC236}">
                <a16:creationId xmlns:a16="http://schemas.microsoft.com/office/drawing/2014/main" id="{F011730A-032C-9CBA-8D01-2D31529C890F}"/>
              </a:ext>
            </a:extLst>
          </p:cNvPr>
          <p:cNvSpPr/>
          <p:nvPr/>
        </p:nvSpPr>
        <p:spPr>
          <a:xfrm>
            <a:off x="7453196"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Vård-utrustning &amp; förbruknings-varor</a:t>
            </a:r>
          </a:p>
        </p:txBody>
      </p:sp>
      <p:sp>
        <p:nvSpPr>
          <p:cNvPr id="45" name="Likbent triangel 44">
            <a:extLst>
              <a:ext uri="{FF2B5EF4-FFF2-40B4-BE49-F238E27FC236}">
                <a16:creationId xmlns:a16="http://schemas.microsoft.com/office/drawing/2014/main" id="{C7D01711-3BB5-760F-A05A-FC520C134DAC}"/>
              </a:ext>
            </a:extLst>
          </p:cNvPr>
          <p:cNvSpPr/>
          <p:nvPr/>
        </p:nvSpPr>
        <p:spPr>
          <a:xfrm flipV="1">
            <a:off x="7608579"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6" name="Rektangel: rundade hörn 45">
            <a:extLst>
              <a:ext uri="{FF2B5EF4-FFF2-40B4-BE49-F238E27FC236}">
                <a16:creationId xmlns:a16="http://schemas.microsoft.com/office/drawing/2014/main" id="{CCF1EB29-4199-D577-0303-31A522278267}"/>
              </a:ext>
            </a:extLst>
          </p:cNvPr>
          <p:cNvSpPr/>
          <p:nvPr/>
        </p:nvSpPr>
        <p:spPr>
          <a:xfrm>
            <a:off x="8659520"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 &amp; tillhörande tjänster</a:t>
            </a:r>
          </a:p>
        </p:txBody>
      </p:sp>
      <p:sp>
        <p:nvSpPr>
          <p:cNvPr id="47" name="Likbent triangel 46">
            <a:extLst>
              <a:ext uri="{FF2B5EF4-FFF2-40B4-BE49-F238E27FC236}">
                <a16:creationId xmlns:a16="http://schemas.microsoft.com/office/drawing/2014/main" id="{BCCE05F7-FD5D-4730-8D42-FC270843CA20}"/>
              </a:ext>
            </a:extLst>
          </p:cNvPr>
          <p:cNvSpPr/>
          <p:nvPr/>
        </p:nvSpPr>
        <p:spPr>
          <a:xfrm flipV="1">
            <a:off x="8824177" y="1550698"/>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48" name="Rektangel: rundade hörn 47">
            <a:extLst>
              <a:ext uri="{FF2B5EF4-FFF2-40B4-BE49-F238E27FC236}">
                <a16:creationId xmlns:a16="http://schemas.microsoft.com/office/drawing/2014/main" id="{C9143622-5C77-18A2-B2C1-AF2C791228F3}"/>
              </a:ext>
            </a:extLst>
          </p:cNvPr>
          <p:cNvSpPr/>
          <p:nvPr/>
        </p:nvSpPr>
        <p:spPr>
          <a:xfrm>
            <a:off x="9856569"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Vård- och tandvårdsrelaterade tjänster</a:t>
            </a:r>
          </a:p>
        </p:txBody>
      </p:sp>
      <p:sp>
        <p:nvSpPr>
          <p:cNvPr id="49" name="Likbent triangel 48">
            <a:extLst>
              <a:ext uri="{FF2B5EF4-FFF2-40B4-BE49-F238E27FC236}">
                <a16:creationId xmlns:a16="http://schemas.microsoft.com/office/drawing/2014/main" id="{3D7B67B3-64A0-03BB-47A4-6314972F5D82}"/>
              </a:ext>
            </a:extLst>
          </p:cNvPr>
          <p:cNvSpPr/>
          <p:nvPr/>
        </p:nvSpPr>
        <p:spPr>
          <a:xfrm flipV="1">
            <a:off x="10016589" y="1552094"/>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0" name="Rektangel: rundade hörn 49">
            <a:extLst>
              <a:ext uri="{FF2B5EF4-FFF2-40B4-BE49-F238E27FC236}">
                <a16:creationId xmlns:a16="http://schemas.microsoft.com/office/drawing/2014/main" id="{EA8E1E18-89E2-E68B-C553-63068EAAD526}"/>
              </a:ext>
            </a:extLst>
          </p:cNvPr>
          <p:cNvSpPr/>
          <p:nvPr/>
        </p:nvSpPr>
        <p:spPr>
          <a:xfrm>
            <a:off x="11062893" y="947124"/>
            <a:ext cx="996697" cy="597477"/>
          </a:xfrm>
          <a:prstGeom prst="roundRect">
            <a:avLst/>
          </a:prstGeom>
          <a:solidFill>
            <a:schemeClr val="accent6"/>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Medicinteknik &amp; relaterade förbruknings-varor</a:t>
            </a:r>
          </a:p>
        </p:txBody>
      </p:sp>
      <p:sp>
        <p:nvSpPr>
          <p:cNvPr id="51" name="Likbent triangel 50">
            <a:extLst>
              <a:ext uri="{FF2B5EF4-FFF2-40B4-BE49-F238E27FC236}">
                <a16:creationId xmlns:a16="http://schemas.microsoft.com/office/drawing/2014/main" id="{BB3F20AE-B083-7520-67F1-3396F7FC896C}"/>
              </a:ext>
            </a:extLst>
          </p:cNvPr>
          <p:cNvSpPr/>
          <p:nvPr/>
        </p:nvSpPr>
        <p:spPr>
          <a:xfrm flipV="1">
            <a:off x="11218276" y="1545842"/>
            <a:ext cx="676656" cy="302260"/>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endParaRPr>
          </a:p>
        </p:txBody>
      </p:sp>
      <p:sp>
        <p:nvSpPr>
          <p:cNvPr id="52" name="Rektangel: rundade hörn 51">
            <a:extLst>
              <a:ext uri="{FF2B5EF4-FFF2-40B4-BE49-F238E27FC236}">
                <a16:creationId xmlns:a16="http://schemas.microsoft.com/office/drawing/2014/main" id="{CBC8DED2-9DC3-17D1-66CA-4D91075B488A}"/>
              </a:ext>
            </a:extLst>
          </p:cNvPr>
          <p:cNvSpPr/>
          <p:nvPr/>
        </p:nvSpPr>
        <p:spPr>
          <a:xfrm>
            <a:off x="8674930" y="1955544"/>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Dosdispensering</a:t>
            </a:r>
          </a:p>
        </p:txBody>
      </p:sp>
      <p:sp>
        <p:nvSpPr>
          <p:cNvPr id="53" name="Rektangel: rundade hörn 52">
            <a:extLst>
              <a:ext uri="{FF2B5EF4-FFF2-40B4-BE49-F238E27FC236}">
                <a16:creationId xmlns:a16="http://schemas.microsoft.com/office/drawing/2014/main" id="{B7E13614-EDAD-5700-0658-763EBD04CC28}"/>
              </a:ext>
            </a:extLst>
          </p:cNvPr>
          <p:cNvSpPr/>
          <p:nvPr/>
        </p:nvSpPr>
        <p:spPr>
          <a:xfrm>
            <a:off x="8674930" y="2274233"/>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Läkemedel</a:t>
            </a:r>
          </a:p>
        </p:txBody>
      </p:sp>
      <p:sp>
        <p:nvSpPr>
          <p:cNvPr id="54" name="Rektangel: rundade hörn 53">
            <a:extLst>
              <a:ext uri="{FF2B5EF4-FFF2-40B4-BE49-F238E27FC236}">
                <a16:creationId xmlns:a16="http://schemas.microsoft.com/office/drawing/2014/main" id="{661E585E-AEE7-93F2-71BC-FDE0648488B1}"/>
              </a:ext>
            </a:extLst>
          </p:cNvPr>
          <p:cNvSpPr/>
          <p:nvPr/>
        </p:nvSpPr>
        <p:spPr>
          <a:xfrm>
            <a:off x="8674930" y="2598744"/>
            <a:ext cx="996697" cy="27627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Läkemedels-försörjning sjukhus</a:t>
            </a:r>
          </a:p>
        </p:txBody>
      </p:sp>
      <p:sp>
        <p:nvSpPr>
          <p:cNvPr id="55" name="Rektangel: rundade hörn 54">
            <a:extLst>
              <a:ext uri="{FF2B5EF4-FFF2-40B4-BE49-F238E27FC236}">
                <a16:creationId xmlns:a16="http://schemas.microsoft.com/office/drawing/2014/main" id="{EE1BCCE2-FDF3-81EB-7FBE-3E181A7477E4}"/>
              </a:ext>
            </a:extLst>
          </p:cNvPr>
          <p:cNvSpPr/>
          <p:nvPr/>
        </p:nvSpPr>
        <p:spPr>
          <a:xfrm>
            <a:off x="11049294" y="1955544"/>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Anestesi &amp; intensivvård </a:t>
            </a:r>
          </a:p>
        </p:txBody>
      </p:sp>
      <p:sp>
        <p:nvSpPr>
          <p:cNvPr id="56" name="Rektangel: rundade hörn 55">
            <a:extLst>
              <a:ext uri="{FF2B5EF4-FFF2-40B4-BE49-F238E27FC236}">
                <a16:creationId xmlns:a16="http://schemas.microsoft.com/office/drawing/2014/main" id="{DD7EBBE6-141E-7D8C-1D04-3F7B2EE66C7B}"/>
              </a:ext>
            </a:extLst>
          </p:cNvPr>
          <p:cNvSpPr/>
          <p:nvPr/>
        </p:nvSpPr>
        <p:spPr>
          <a:xfrm>
            <a:off x="11049294" y="2274233"/>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Bild &amp; funktion</a:t>
            </a:r>
          </a:p>
        </p:txBody>
      </p:sp>
      <p:sp>
        <p:nvSpPr>
          <p:cNvPr id="57" name="Rektangel: rundade hörn 56">
            <a:extLst>
              <a:ext uri="{FF2B5EF4-FFF2-40B4-BE49-F238E27FC236}">
                <a16:creationId xmlns:a16="http://schemas.microsoft.com/office/drawing/2014/main" id="{B4616F45-D6E1-197D-D5FB-DBEDB8A62BA2}"/>
              </a:ext>
            </a:extLst>
          </p:cNvPr>
          <p:cNvSpPr/>
          <p:nvPr/>
        </p:nvSpPr>
        <p:spPr>
          <a:xfrm>
            <a:off x="11049293" y="2598744"/>
            <a:ext cx="996697" cy="27627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Operation</a:t>
            </a:r>
          </a:p>
        </p:txBody>
      </p:sp>
      <p:sp>
        <p:nvSpPr>
          <p:cNvPr id="58" name="Rektangel: rundade hörn 57">
            <a:extLst>
              <a:ext uri="{FF2B5EF4-FFF2-40B4-BE49-F238E27FC236}">
                <a16:creationId xmlns:a16="http://schemas.microsoft.com/office/drawing/2014/main" id="{91431168-8333-15AA-8A12-15707BDF9D17}"/>
              </a:ext>
            </a:extLst>
          </p:cNvPr>
          <p:cNvSpPr/>
          <p:nvPr/>
        </p:nvSpPr>
        <p:spPr>
          <a:xfrm>
            <a:off x="3833267" y="3576340"/>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Lastbilar</a:t>
            </a:r>
          </a:p>
        </p:txBody>
      </p:sp>
      <p:sp>
        <p:nvSpPr>
          <p:cNvPr id="59" name="Rektangel: rundade hörn 58">
            <a:extLst>
              <a:ext uri="{FF2B5EF4-FFF2-40B4-BE49-F238E27FC236}">
                <a16:creationId xmlns:a16="http://schemas.microsoft.com/office/drawing/2014/main" id="{2D42B4A4-E94A-4889-5BFF-AC7955708847}"/>
              </a:ext>
            </a:extLst>
          </p:cNvPr>
          <p:cNvSpPr/>
          <p:nvPr/>
        </p:nvSpPr>
        <p:spPr>
          <a:xfrm>
            <a:off x="3833266"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Ombyggnad fordon</a:t>
            </a:r>
          </a:p>
        </p:txBody>
      </p:sp>
      <p:sp>
        <p:nvSpPr>
          <p:cNvPr id="60" name="Rektangel: rundade hörn 59">
            <a:extLst>
              <a:ext uri="{FF2B5EF4-FFF2-40B4-BE49-F238E27FC236}">
                <a16:creationId xmlns:a16="http://schemas.microsoft.com/office/drawing/2014/main" id="{2CCFB7E4-CADD-A0F2-3185-6B0392FE2F35}"/>
              </a:ext>
            </a:extLst>
          </p:cNvPr>
          <p:cNvSpPr/>
          <p:nvPr/>
        </p:nvSpPr>
        <p:spPr>
          <a:xfrm>
            <a:off x="3833266" y="4232180"/>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Tåg</a:t>
            </a:r>
          </a:p>
        </p:txBody>
      </p:sp>
      <p:sp>
        <p:nvSpPr>
          <p:cNvPr id="61" name="Rektangel: rundade hörn 60">
            <a:extLst>
              <a:ext uri="{FF2B5EF4-FFF2-40B4-BE49-F238E27FC236}">
                <a16:creationId xmlns:a16="http://schemas.microsoft.com/office/drawing/2014/main" id="{DF04CAB8-AD36-2615-91D6-9D7088203D73}"/>
              </a:ext>
            </a:extLst>
          </p:cNvPr>
          <p:cNvSpPr/>
          <p:nvPr/>
        </p:nvSpPr>
        <p:spPr>
          <a:xfrm>
            <a:off x="3833266" y="4564848"/>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Utryckningsfordon</a:t>
            </a:r>
          </a:p>
        </p:txBody>
      </p:sp>
      <p:sp>
        <p:nvSpPr>
          <p:cNvPr id="62" name="Rektangel: rundade hörn 61">
            <a:extLst>
              <a:ext uri="{FF2B5EF4-FFF2-40B4-BE49-F238E27FC236}">
                <a16:creationId xmlns:a16="http://schemas.microsoft.com/office/drawing/2014/main" id="{20662A97-4276-2C4A-53E1-51A841B74741}"/>
              </a:ext>
            </a:extLst>
          </p:cNvPr>
          <p:cNvSpPr/>
          <p:nvPr/>
        </p:nvSpPr>
        <p:spPr>
          <a:xfrm>
            <a:off x="3833265" y="4893980"/>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Övriga fordon</a:t>
            </a:r>
          </a:p>
        </p:txBody>
      </p:sp>
      <p:sp>
        <p:nvSpPr>
          <p:cNvPr id="63" name="Rektangel: rundade hörn 62">
            <a:extLst>
              <a:ext uri="{FF2B5EF4-FFF2-40B4-BE49-F238E27FC236}">
                <a16:creationId xmlns:a16="http://schemas.microsoft.com/office/drawing/2014/main" id="{12B7B4F4-B435-128C-1487-AE867425ABD9}"/>
              </a:ext>
            </a:extLst>
          </p:cNvPr>
          <p:cNvSpPr/>
          <p:nvPr/>
        </p:nvSpPr>
        <p:spPr>
          <a:xfrm>
            <a:off x="3833264" y="5217719"/>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fordonsrelaterade kostnader</a:t>
            </a:r>
          </a:p>
        </p:txBody>
      </p:sp>
      <p:sp>
        <p:nvSpPr>
          <p:cNvPr id="64" name="Rektangel: rundade hörn 63">
            <a:extLst>
              <a:ext uri="{FF2B5EF4-FFF2-40B4-BE49-F238E27FC236}">
                <a16:creationId xmlns:a16="http://schemas.microsoft.com/office/drawing/2014/main" id="{B0846028-9B9E-8030-3198-9D7036039747}"/>
              </a:ext>
            </a:extLst>
          </p:cNvPr>
          <p:cNvSpPr/>
          <p:nvPr/>
        </p:nvSpPr>
        <p:spPr>
          <a:xfrm>
            <a:off x="3833263" y="5549820"/>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Fartyg</a:t>
            </a:r>
          </a:p>
        </p:txBody>
      </p:sp>
      <p:sp>
        <p:nvSpPr>
          <p:cNvPr id="65" name="Rektangel: rundade hörn 64">
            <a:extLst>
              <a:ext uri="{FF2B5EF4-FFF2-40B4-BE49-F238E27FC236}">
                <a16:creationId xmlns:a16="http://schemas.microsoft.com/office/drawing/2014/main" id="{8D60ABB8-1681-BAC6-9C8E-EC2102069C02}"/>
              </a:ext>
            </a:extLst>
          </p:cNvPr>
          <p:cNvSpPr/>
          <p:nvPr/>
        </p:nvSpPr>
        <p:spPr>
          <a:xfrm>
            <a:off x="3833262" y="5867937"/>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Spårfordon</a:t>
            </a:r>
          </a:p>
        </p:txBody>
      </p:sp>
      <p:sp>
        <p:nvSpPr>
          <p:cNvPr id="66" name="Rektangel: rundade hörn 65">
            <a:extLst>
              <a:ext uri="{FF2B5EF4-FFF2-40B4-BE49-F238E27FC236}">
                <a16:creationId xmlns:a16="http://schemas.microsoft.com/office/drawing/2014/main" id="{283C3315-87E8-8840-2644-592EAF4BE362}"/>
              </a:ext>
            </a:extLst>
          </p:cNvPr>
          <p:cNvSpPr/>
          <p:nvPr/>
        </p:nvSpPr>
        <p:spPr>
          <a:xfrm>
            <a:off x="3833261" y="6191676"/>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Arbetsfordon</a:t>
            </a:r>
          </a:p>
        </p:txBody>
      </p:sp>
      <p:sp>
        <p:nvSpPr>
          <p:cNvPr id="67" name="Rektangel: rundade hörn 66">
            <a:extLst>
              <a:ext uri="{FF2B5EF4-FFF2-40B4-BE49-F238E27FC236}">
                <a16:creationId xmlns:a16="http://schemas.microsoft.com/office/drawing/2014/main" id="{9BF06905-9166-52D3-EA74-C8606D965891}"/>
              </a:ext>
            </a:extLst>
          </p:cNvPr>
          <p:cNvSpPr/>
          <p:nvPr/>
        </p:nvSpPr>
        <p:spPr>
          <a:xfrm>
            <a:off x="144584" y="3256047"/>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Finans</a:t>
            </a:r>
          </a:p>
        </p:txBody>
      </p:sp>
      <p:sp>
        <p:nvSpPr>
          <p:cNvPr id="68" name="Rektangel: rundade hörn 67">
            <a:extLst>
              <a:ext uri="{FF2B5EF4-FFF2-40B4-BE49-F238E27FC236}">
                <a16:creationId xmlns:a16="http://schemas.microsoft.com/office/drawing/2014/main" id="{83B5D4FC-9209-FF66-3FB6-A4C867D59037}"/>
              </a:ext>
            </a:extLst>
          </p:cNvPr>
          <p:cNvSpPr/>
          <p:nvPr/>
        </p:nvSpPr>
        <p:spPr>
          <a:xfrm>
            <a:off x="144584" y="3576340"/>
            <a:ext cx="996697" cy="271445"/>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Kontor</a:t>
            </a:r>
          </a:p>
        </p:txBody>
      </p:sp>
      <p:sp>
        <p:nvSpPr>
          <p:cNvPr id="69" name="Rektangel: rundade hörn 68">
            <a:extLst>
              <a:ext uri="{FF2B5EF4-FFF2-40B4-BE49-F238E27FC236}">
                <a16:creationId xmlns:a16="http://schemas.microsoft.com/office/drawing/2014/main" id="{24919E6A-D143-8B4F-EF61-270E67B62EB1}"/>
              </a:ext>
            </a:extLst>
          </p:cNvPr>
          <p:cNvSpPr/>
          <p:nvPr/>
        </p:nvSpPr>
        <p:spPr>
          <a:xfrm>
            <a:off x="144583" y="3896635"/>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Kultur</a:t>
            </a:r>
          </a:p>
        </p:txBody>
      </p:sp>
      <p:sp>
        <p:nvSpPr>
          <p:cNvPr id="70" name="Rektangel: rundade hörn 69">
            <a:extLst>
              <a:ext uri="{FF2B5EF4-FFF2-40B4-BE49-F238E27FC236}">
                <a16:creationId xmlns:a16="http://schemas.microsoft.com/office/drawing/2014/main" id="{FC43CA3A-6C58-0C97-0B13-03157E00F449}"/>
              </a:ext>
            </a:extLst>
          </p:cNvPr>
          <p:cNvSpPr/>
          <p:nvPr/>
        </p:nvSpPr>
        <p:spPr>
          <a:xfrm>
            <a:off x="144582" y="4228382"/>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Sponsring &amp; avgifter</a:t>
            </a:r>
          </a:p>
        </p:txBody>
      </p:sp>
      <p:sp>
        <p:nvSpPr>
          <p:cNvPr id="71" name="Rektangel: rundade hörn 70">
            <a:extLst>
              <a:ext uri="{FF2B5EF4-FFF2-40B4-BE49-F238E27FC236}">
                <a16:creationId xmlns:a16="http://schemas.microsoft.com/office/drawing/2014/main" id="{E9B0BB25-CF97-FF5D-015B-DC4A29496420}"/>
              </a:ext>
            </a:extLst>
          </p:cNvPr>
          <p:cNvSpPr/>
          <p:nvPr/>
        </p:nvSpPr>
        <p:spPr>
          <a:xfrm>
            <a:off x="144582" y="4555199"/>
            <a:ext cx="996697" cy="271443"/>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Naturbruk</a:t>
            </a:r>
          </a:p>
        </p:txBody>
      </p:sp>
      <p:sp>
        <p:nvSpPr>
          <p:cNvPr id="72" name="Rektangel: rundade hörn 71">
            <a:extLst>
              <a:ext uri="{FF2B5EF4-FFF2-40B4-BE49-F238E27FC236}">
                <a16:creationId xmlns:a16="http://schemas.microsoft.com/office/drawing/2014/main" id="{B11E59C7-64AB-DEDB-78FB-EAFE588E5F41}"/>
              </a:ext>
            </a:extLst>
          </p:cNvPr>
          <p:cNvSpPr/>
          <p:nvPr/>
        </p:nvSpPr>
        <p:spPr>
          <a:xfrm>
            <a:off x="144581" y="487656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Skolverksamhet</a:t>
            </a:r>
          </a:p>
        </p:txBody>
      </p:sp>
      <p:sp>
        <p:nvSpPr>
          <p:cNvPr id="73" name="Rektangel: rundade hörn 72">
            <a:extLst>
              <a:ext uri="{FF2B5EF4-FFF2-40B4-BE49-F238E27FC236}">
                <a16:creationId xmlns:a16="http://schemas.microsoft.com/office/drawing/2014/main" id="{4D71B1DA-19F3-2B1E-8055-C4ABCBBC0091}"/>
              </a:ext>
            </a:extLst>
          </p:cNvPr>
          <p:cNvSpPr/>
          <p:nvPr/>
        </p:nvSpPr>
        <p:spPr>
          <a:xfrm>
            <a:off x="1375756" y="2935212"/>
            <a:ext cx="996697" cy="271442"/>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Teknisk infrastruktur</a:t>
            </a:r>
          </a:p>
        </p:txBody>
      </p:sp>
      <p:sp>
        <p:nvSpPr>
          <p:cNvPr id="74" name="Rektangel: rundade hörn 73">
            <a:extLst>
              <a:ext uri="{FF2B5EF4-FFF2-40B4-BE49-F238E27FC236}">
                <a16:creationId xmlns:a16="http://schemas.microsoft.com/office/drawing/2014/main" id="{C78F310B-874B-59AF-06BD-945B243F0D36}"/>
              </a:ext>
            </a:extLst>
          </p:cNvPr>
          <p:cNvSpPr/>
          <p:nvPr/>
        </p:nvSpPr>
        <p:spPr>
          <a:xfrm>
            <a:off x="1375755" y="3256046"/>
            <a:ext cx="996697" cy="271443"/>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Utrustning för textilvård</a:t>
            </a:r>
          </a:p>
        </p:txBody>
      </p:sp>
      <p:sp>
        <p:nvSpPr>
          <p:cNvPr id="75" name="Rektangel: rundade hörn 74">
            <a:extLst>
              <a:ext uri="{FF2B5EF4-FFF2-40B4-BE49-F238E27FC236}">
                <a16:creationId xmlns:a16="http://schemas.microsoft.com/office/drawing/2014/main" id="{CF0C6C11-C30F-4288-195C-D137EEC02942}"/>
              </a:ext>
            </a:extLst>
          </p:cNvPr>
          <p:cNvSpPr/>
          <p:nvPr/>
        </p:nvSpPr>
        <p:spPr>
          <a:xfrm>
            <a:off x="1375754" y="3587679"/>
            <a:ext cx="996697" cy="27144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Fastighets-relaterade</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konsulttjänster</a:t>
            </a:r>
          </a:p>
        </p:txBody>
      </p:sp>
      <p:sp>
        <p:nvSpPr>
          <p:cNvPr id="76" name="Rektangel: rundade hörn 75">
            <a:extLst>
              <a:ext uri="{FF2B5EF4-FFF2-40B4-BE49-F238E27FC236}">
                <a16:creationId xmlns:a16="http://schemas.microsoft.com/office/drawing/2014/main" id="{F27CD5B9-EFD1-159A-046A-9F0166202212}"/>
              </a:ext>
            </a:extLst>
          </p:cNvPr>
          <p:cNvSpPr/>
          <p:nvPr/>
        </p:nvSpPr>
        <p:spPr>
          <a:xfrm>
            <a:off x="2577858" y="3902976"/>
            <a:ext cx="996697" cy="27144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Mobila applikationer</a:t>
            </a:r>
          </a:p>
        </p:txBody>
      </p:sp>
      <p:sp>
        <p:nvSpPr>
          <p:cNvPr id="77" name="Rektangel: rundade hörn 76">
            <a:extLst>
              <a:ext uri="{FF2B5EF4-FFF2-40B4-BE49-F238E27FC236}">
                <a16:creationId xmlns:a16="http://schemas.microsoft.com/office/drawing/2014/main" id="{7FA14BF4-9055-4532-E715-79FEBF186A6C}"/>
              </a:ext>
            </a:extLst>
          </p:cNvPr>
          <p:cNvSpPr/>
          <p:nvPr/>
        </p:nvSpPr>
        <p:spPr>
          <a:xfrm>
            <a:off x="2577858" y="4225990"/>
            <a:ext cx="996697" cy="271444"/>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IT mjuk/hårdvara kollektivtrafik</a:t>
            </a:r>
          </a:p>
        </p:txBody>
      </p:sp>
      <p:sp>
        <p:nvSpPr>
          <p:cNvPr id="78" name="Rektangel: rundade hörn 77">
            <a:extLst>
              <a:ext uri="{FF2B5EF4-FFF2-40B4-BE49-F238E27FC236}">
                <a16:creationId xmlns:a16="http://schemas.microsoft.com/office/drawing/2014/main" id="{ECDAE322-D747-5A85-7C00-DD0B7811964E}"/>
              </a:ext>
            </a:extLst>
          </p:cNvPr>
          <p:cNvSpPr/>
          <p:nvPr/>
        </p:nvSpPr>
        <p:spPr>
          <a:xfrm>
            <a:off x="6230636" y="2598744"/>
            <a:ext cx="996697" cy="276280"/>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Byggservice &amp; underhålls-tjänster</a:t>
            </a:r>
          </a:p>
        </p:txBody>
      </p:sp>
      <p:sp>
        <p:nvSpPr>
          <p:cNvPr id="79" name="Rektangel: rundade hörn 78">
            <a:extLst>
              <a:ext uri="{FF2B5EF4-FFF2-40B4-BE49-F238E27FC236}">
                <a16:creationId xmlns:a16="http://schemas.microsoft.com/office/drawing/2014/main" id="{4C89E1F3-4435-457A-8EE5-13114F17E9BD}"/>
              </a:ext>
            </a:extLst>
          </p:cNvPr>
          <p:cNvSpPr/>
          <p:nvPr/>
        </p:nvSpPr>
        <p:spPr>
          <a:xfrm>
            <a:off x="6230635" y="2945059"/>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Markskötsel</a:t>
            </a:r>
          </a:p>
        </p:txBody>
      </p:sp>
      <p:sp>
        <p:nvSpPr>
          <p:cNvPr id="80" name="Rektangel: rundade hörn 79">
            <a:extLst>
              <a:ext uri="{FF2B5EF4-FFF2-40B4-BE49-F238E27FC236}">
                <a16:creationId xmlns:a16="http://schemas.microsoft.com/office/drawing/2014/main" id="{823A6986-C14B-E7A7-8E3B-75337AF7EC7B}"/>
              </a:ext>
            </a:extLst>
          </p:cNvPr>
          <p:cNvSpPr/>
          <p:nvPr/>
        </p:nvSpPr>
        <p:spPr>
          <a:xfrm>
            <a:off x="6237477" y="3270630"/>
            <a:ext cx="996697" cy="268049"/>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solidFill>
                <a:effectLst/>
                <a:uLnTx/>
                <a:uFillTx/>
                <a:latin typeface="Poppins" panose="00000500000000000000" pitchFamily="2" charset="0"/>
                <a:cs typeface="Poppins" panose="00000500000000000000" pitchFamily="2" charset="0"/>
              </a:rPr>
              <a:t>Flyttjänster</a:t>
            </a:r>
            <a:endPar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endParaRPr>
          </a:p>
        </p:txBody>
      </p:sp>
      <p:sp>
        <p:nvSpPr>
          <p:cNvPr id="81" name="Rektangel: rundade hörn 80">
            <a:extLst>
              <a:ext uri="{FF2B5EF4-FFF2-40B4-BE49-F238E27FC236}">
                <a16:creationId xmlns:a16="http://schemas.microsoft.com/office/drawing/2014/main" id="{634A8919-532F-53A9-B0E4-0733C7879592}"/>
              </a:ext>
            </a:extLst>
          </p:cNvPr>
          <p:cNvSpPr/>
          <p:nvPr/>
        </p:nvSpPr>
        <p:spPr>
          <a:xfrm>
            <a:off x="6230634" y="3580283"/>
            <a:ext cx="996697" cy="268050"/>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Post</a:t>
            </a:r>
          </a:p>
        </p:txBody>
      </p:sp>
      <p:sp>
        <p:nvSpPr>
          <p:cNvPr id="82" name="Rektangel: rundade hörn 81">
            <a:extLst>
              <a:ext uri="{FF2B5EF4-FFF2-40B4-BE49-F238E27FC236}">
                <a16:creationId xmlns:a16="http://schemas.microsoft.com/office/drawing/2014/main" id="{F9D35962-C337-D5C4-3D1B-07CC5954F161}"/>
              </a:ext>
            </a:extLst>
          </p:cNvPr>
          <p:cNvSpPr/>
          <p:nvPr/>
        </p:nvSpPr>
        <p:spPr>
          <a:xfrm>
            <a:off x="6230634" y="4215919"/>
            <a:ext cx="996697" cy="276135"/>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914400"/>
            <a:r>
              <a:rPr lang="sv-SE" sz="650">
                <a:solidFill>
                  <a:schemeClr val="tx1">
                    <a:lumMod val="85000"/>
                    <a:lumOff val="15000"/>
                  </a:schemeClr>
                </a:solidFill>
                <a:latin typeface="Poppins" panose="00000500000000000000" pitchFamily="2" charset="0"/>
                <a:cs typeface="Poppins" panose="00000500000000000000" pitchFamily="2" charset="0"/>
              </a:rPr>
              <a:t>Övrig </a:t>
            </a:r>
            <a:r>
              <a:rPr lang="sv-SE" sz="650" err="1">
                <a:solidFill>
                  <a:schemeClr val="tx1">
                    <a:lumMod val="85000"/>
                    <a:lumOff val="15000"/>
                  </a:schemeClr>
                </a:solidFill>
                <a:latin typeface="Poppins" panose="00000500000000000000" pitchFamily="2" charset="0"/>
                <a:cs typeface="Poppins" panose="00000500000000000000" pitchFamily="2" charset="0"/>
              </a:rPr>
              <a:t>facility</a:t>
            </a:r>
            <a:r>
              <a:rPr lang="sv-SE" sz="650">
                <a:solidFill>
                  <a:schemeClr val="tx1">
                    <a:lumMod val="85000"/>
                    <a:lumOff val="15000"/>
                  </a:schemeClr>
                </a:solidFill>
                <a:latin typeface="Poppins" panose="00000500000000000000" pitchFamily="2" charset="0"/>
                <a:cs typeface="Poppins" panose="00000500000000000000" pitchFamily="2" charset="0"/>
              </a:rPr>
              <a:t> management</a:t>
            </a:r>
          </a:p>
        </p:txBody>
      </p:sp>
      <p:sp>
        <p:nvSpPr>
          <p:cNvPr id="83" name="Rektangel: rundade hörn 82">
            <a:extLst>
              <a:ext uri="{FF2B5EF4-FFF2-40B4-BE49-F238E27FC236}">
                <a16:creationId xmlns:a16="http://schemas.microsoft.com/office/drawing/2014/main" id="{ADDBC626-200B-A492-A27E-311CFCD4ECC0}"/>
              </a:ext>
            </a:extLst>
          </p:cNvPr>
          <p:cNvSpPr/>
          <p:nvPr/>
        </p:nvSpPr>
        <p:spPr>
          <a:xfrm>
            <a:off x="6237477" y="454701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Avfallshantering</a:t>
            </a:r>
          </a:p>
        </p:txBody>
      </p:sp>
      <p:sp>
        <p:nvSpPr>
          <p:cNvPr id="84" name="Rektangel: rundade hörn 83">
            <a:extLst>
              <a:ext uri="{FF2B5EF4-FFF2-40B4-BE49-F238E27FC236}">
                <a16:creationId xmlns:a16="http://schemas.microsoft.com/office/drawing/2014/main" id="{D104585A-0763-3DC3-8DDF-6EAB935834CD}"/>
              </a:ext>
            </a:extLst>
          </p:cNvPr>
          <p:cNvSpPr/>
          <p:nvPr/>
        </p:nvSpPr>
        <p:spPr>
          <a:xfrm>
            <a:off x="6237477" y="4874528"/>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Bevakning, säkerhet, värdetransport</a:t>
            </a:r>
          </a:p>
        </p:txBody>
      </p:sp>
      <p:sp>
        <p:nvSpPr>
          <p:cNvPr id="85" name="Rektangel: rundade hörn 84">
            <a:extLst>
              <a:ext uri="{FF2B5EF4-FFF2-40B4-BE49-F238E27FC236}">
                <a16:creationId xmlns:a16="http://schemas.microsoft.com/office/drawing/2014/main" id="{2A15D4E1-5000-FD4B-01B6-2F7E2D592ECF}"/>
              </a:ext>
            </a:extLst>
          </p:cNvPr>
          <p:cNvSpPr/>
          <p:nvPr/>
        </p:nvSpPr>
        <p:spPr>
          <a:xfrm>
            <a:off x="6237477" y="5211613"/>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Livsmedel &amp; </a:t>
            </a:r>
            <a:r>
              <a:rPr kumimoji="0" lang="sv-SE" sz="650" b="0" i="0" u="none" strike="noStrike" kern="1200" cap="none" spc="0" normalizeH="0" baseline="0" noProof="0" err="1">
                <a:ln>
                  <a:noFill/>
                </a:ln>
                <a:solidFill>
                  <a:schemeClr val="bg1"/>
                </a:solidFill>
                <a:effectLst/>
                <a:uLnTx/>
                <a:uFillTx/>
                <a:latin typeface="Poppins" panose="00000500000000000000" pitchFamily="2" charset="0"/>
                <a:cs typeface="Poppins" panose="00000500000000000000" pitchFamily="2" charset="0"/>
              </a:rPr>
              <a:t>tillh</a:t>
            </a:r>
            <a:r>
              <a:rPr lang="sv-SE" sz="650" err="1">
                <a:solidFill>
                  <a:schemeClr val="bg1"/>
                </a:solidFill>
                <a:latin typeface="Poppins" panose="00000500000000000000" pitchFamily="2" charset="0"/>
                <a:cs typeface="Poppins" panose="00000500000000000000" pitchFamily="2" charset="0"/>
              </a:rPr>
              <a:t>örande</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 tjänster</a:t>
            </a:r>
          </a:p>
        </p:txBody>
      </p:sp>
      <p:sp>
        <p:nvSpPr>
          <p:cNvPr id="86" name="Rektangel: rundade hörn 85">
            <a:extLst>
              <a:ext uri="{FF2B5EF4-FFF2-40B4-BE49-F238E27FC236}">
                <a16:creationId xmlns:a16="http://schemas.microsoft.com/office/drawing/2014/main" id="{4780B1CA-499E-929C-E9A0-298E242959E1}"/>
              </a:ext>
            </a:extLst>
          </p:cNvPr>
          <p:cNvSpPr/>
          <p:nvPr/>
        </p:nvSpPr>
        <p:spPr>
          <a:xfrm>
            <a:off x="6237477" y="5535352"/>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Tvätt &amp; textilier</a:t>
            </a:r>
          </a:p>
        </p:txBody>
      </p:sp>
      <p:sp>
        <p:nvSpPr>
          <p:cNvPr id="87" name="Rektangel: rundade hörn 86">
            <a:extLst>
              <a:ext uri="{FF2B5EF4-FFF2-40B4-BE49-F238E27FC236}">
                <a16:creationId xmlns:a16="http://schemas.microsoft.com/office/drawing/2014/main" id="{9CE07F3D-9B6A-9EB8-2F8C-71F483DE05D2}"/>
              </a:ext>
            </a:extLst>
          </p:cNvPr>
          <p:cNvSpPr/>
          <p:nvPr/>
        </p:nvSpPr>
        <p:spPr>
          <a:xfrm>
            <a:off x="7453196"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Inkontinens</a:t>
            </a:r>
          </a:p>
        </p:txBody>
      </p:sp>
      <p:sp>
        <p:nvSpPr>
          <p:cNvPr id="88" name="Rektangel: rundade hörn 87">
            <a:extLst>
              <a:ext uri="{FF2B5EF4-FFF2-40B4-BE49-F238E27FC236}">
                <a16:creationId xmlns:a16="http://schemas.microsoft.com/office/drawing/2014/main" id="{28D57DAE-D326-378E-BB1C-17127E209121}"/>
              </a:ext>
            </a:extLst>
          </p:cNvPr>
          <p:cNvSpPr/>
          <p:nvPr/>
        </p:nvSpPr>
        <p:spPr>
          <a:xfrm>
            <a:off x="7468648" y="3261882"/>
            <a:ext cx="996697" cy="28204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a:cs typeface="Poppins"/>
              </a:rPr>
              <a:t>Nutrition</a:t>
            </a:r>
            <a:endParaRPr lang="sv-SE" sz="650" b="0" i="0" u="none" strike="noStrike" kern="1200" cap="none" spc="0" normalizeH="0" baseline="0" noProof="0">
              <a:ln>
                <a:noFill/>
              </a:ln>
              <a:solidFill>
                <a:schemeClr val="bg1"/>
              </a:solidFill>
              <a:effectLst/>
              <a:uLnTx/>
              <a:uFillTx/>
              <a:latin typeface="Poppins"/>
              <a:cs typeface="Poppins"/>
            </a:endParaRPr>
          </a:p>
        </p:txBody>
      </p:sp>
      <p:sp>
        <p:nvSpPr>
          <p:cNvPr id="89" name="Rektangel: rundade hörn 88">
            <a:extLst>
              <a:ext uri="{FF2B5EF4-FFF2-40B4-BE49-F238E27FC236}">
                <a16:creationId xmlns:a16="http://schemas.microsoft.com/office/drawing/2014/main" id="{0D5910A6-D634-30C3-2BD2-D48FA8E26FEF}"/>
              </a:ext>
            </a:extLst>
          </p:cNvPr>
          <p:cNvSpPr/>
          <p:nvPr/>
        </p:nvSpPr>
        <p:spPr>
          <a:xfrm>
            <a:off x="7453196" y="3586842"/>
            <a:ext cx="996697" cy="260943"/>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Medicinsk grundutrustning</a:t>
            </a:r>
          </a:p>
        </p:txBody>
      </p:sp>
      <p:sp>
        <p:nvSpPr>
          <p:cNvPr id="90" name="Rektangel: rundade hörn 89">
            <a:extLst>
              <a:ext uri="{FF2B5EF4-FFF2-40B4-BE49-F238E27FC236}">
                <a16:creationId xmlns:a16="http://schemas.microsoft.com/office/drawing/2014/main" id="{08815FAC-FB6E-AAB9-8163-8810921157C0}"/>
              </a:ext>
            </a:extLst>
          </p:cNvPr>
          <p:cNvSpPr/>
          <p:nvPr/>
        </p:nvSpPr>
        <p:spPr>
          <a:xfrm>
            <a:off x="7453196" y="3896635"/>
            <a:ext cx="996697" cy="285663"/>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Sårvård &amp; kompression</a:t>
            </a:r>
          </a:p>
        </p:txBody>
      </p:sp>
      <p:sp>
        <p:nvSpPr>
          <p:cNvPr id="91" name="Rektangel: rundade hörn 90">
            <a:extLst>
              <a:ext uri="{FF2B5EF4-FFF2-40B4-BE49-F238E27FC236}">
                <a16:creationId xmlns:a16="http://schemas.microsoft.com/office/drawing/2014/main" id="{4C53D30D-50BE-4EF5-F902-3254868D6667}"/>
              </a:ext>
            </a:extLst>
          </p:cNvPr>
          <p:cNvSpPr/>
          <p:nvPr/>
        </p:nvSpPr>
        <p:spPr>
          <a:xfrm>
            <a:off x="7448558" y="4225990"/>
            <a:ext cx="996697" cy="268049"/>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Tandvård</a:t>
            </a:r>
            <a:r>
              <a:rPr lang="sv-SE" sz="650">
                <a:solidFill>
                  <a:schemeClr val="bg1"/>
                </a:solidFill>
                <a:latin typeface="Poppins" panose="00000500000000000000" pitchFamily="2" charset="0"/>
                <a:cs typeface="Poppins" panose="00000500000000000000" pitchFamily="2" charset="0"/>
              </a:rPr>
              <a:t>s-</a:t>
            </a: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utrustning &amp; material </a:t>
            </a:r>
          </a:p>
        </p:txBody>
      </p:sp>
      <p:sp>
        <p:nvSpPr>
          <p:cNvPr id="92" name="Rektangel: rundade hörn 91">
            <a:extLst>
              <a:ext uri="{FF2B5EF4-FFF2-40B4-BE49-F238E27FC236}">
                <a16:creationId xmlns:a16="http://schemas.microsoft.com/office/drawing/2014/main" id="{F43C2051-C600-999D-6AE7-23FF9DA3EABA}"/>
              </a:ext>
            </a:extLst>
          </p:cNvPr>
          <p:cNvSpPr/>
          <p:nvPr/>
        </p:nvSpPr>
        <p:spPr>
          <a:xfrm>
            <a:off x="7448558" y="4564848"/>
            <a:ext cx="996697" cy="258400"/>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Fysioterapi-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utrustning &amp; material</a:t>
            </a:r>
          </a:p>
        </p:txBody>
      </p:sp>
      <p:sp>
        <p:nvSpPr>
          <p:cNvPr id="93" name="Rektangel: rundade hörn 92">
            <a:extLst>
              <a:ext uri="{FF2B5EF4-FFF2-40B4-BE49-F238E27FC236}">
                <a16:creationId xmlns:a16="http://schemas.microsoft.com/office/drawing/2014/main" id="{34D2CB9F-589A-324A-F12D-BF9CB8624C22}"/>
              </a:ext>
            </a:extLst>
          </p:cNvPr>
          <p:cNvSpPr/>
          <p:nvPr/>
        </p:nvSpPr>
        <p:spPr>
          <a:xfrm>
            <a:off x="8674930" y="2941084"/>
            <a:ext cx="996697" cy="257472"/>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Medicinsk gas &amp; tillbehör</a:t>
            </a:r>
          </a:p>
        </p:txBody>
      </p:sp>
      <p:sp>
        <p:nvSpPr>
          <p:cNvPr id="94" name="Rektangel: rundade hörn 93">
            <a:extLst>
              <a:ext uri="{FF2B5EF4-FFF2-40B4-BE49-F238E27FC236}">
                <a16:creationId xmlns:a16="http://schemas.microsoft.com/office/drawing/2014/main" id="{3A6EB0E1-854C-997E-098B-27AB7B851007}"/>
              </a:ext>
            </a:extLst>
          </p:cNvPr>
          <p:cNvSpPr/>
          <p:nvPr/>
        </p:nvSpPr>
        <p:spPr>
          <a:xfrm>
            <a:off x="8674929" y="3264822"/>
            <a:ext cx="996697" cy="27091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 läkemedels- </a:t>
            </a: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tj</a:t>
            </a:r>
            <a:r>
              <a:rPr lang="sv-SE" sz="650" err="1">
                <a:solidFill>
                  <a:schemeClr val="tx1">
                    <a:lumMod val="85000"/>
                    <a:lumOff val="15000"/>
                  </a:schemeClr>
                </a:solidFill>
                <a:latin typeface="Poppins" panose="00000500000000000000" pitchFamily="2" charset="0"/>
                <a:cs typeface="Poppins" panose="00000500000000000000" pitchFamily="2" charset="0"/>
              </a:rPr>
              <a:t>änster</a:t>
            </a:r>
            <a:endPar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endParaRPr>
          </a:p>
        </p:txBody>
      </p:sp>
      <p:sp>
        <p:nvSpPr>
          <p:cNvPr id="95" name="Rektangel: rundade hörn 94">
            <a:extLst>
              <a:ext uri="{FF2B5EF4-FFF2-40B4-BE49-F238E27FC236}">
                <a16:creationId xmlns:a16="http://schemas.microsoft.com/office/drawing/2014/main" id="{775732B3-9EBC-9A4B-1067-7C54DE4C942E}"/>
              </a:ext>
            </a:extLst>
          </p:cNvPr>
          <p:cNvSpPr/>
          <p:nvPr/>
        </p:nvSpPr>
        <p:spPr>
          <a:xfrm>
            <a:off x="11058255" y="2931088"/>
            <a:ext cx="996697" cy="273857"/>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Terapi &amp; diagnostik</a:t>
            </a:r>
          </a:p>
        </p:txBody>
      </p:sp>
      <p:sp>
        <p:nvSpPr>
          <p:cNvPr id="96" name="Rektangel: rundade hörn 95">
            <a:extLst>
              <a:ext uri="{FF2B5EF4-FFF2-40B4-BE49-F238E27FC236}">
                <a16:creationId xmlns:a16="http://schemas.microsoft.com/office/drawing/2014/main" id="{A9310861-1ECB-3187-8CAB-F547C1A6C707}"/>
              </a:ext>
            </a:extLst>
          </p:cNvPr>
          <p:cNvSpPr/>
          <p:nvPr/>
        </p:nvSpPr>
        <p:spPr>
          <a:xfrm>
            <a:off x="9882865" y="1955544"/>
            <a:ext cx="996697" cy="273857"/>
          </a:xfrm>
          <a:prstGeom prst="round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Vårdrel</a:t>
            </a:r>
            <a:r>
              <a:rPr lang="sv-SE" sz="650">
                <a:solidFill>
                  <a:schemeClr val="tx1"/>
                </a:solidFill>
                <a:latin typeface="Poppins" panose="00000500000000000000" pitchFamily="2" charset="0"/>
                <a:cs typeface="Poppins" panose="00000500000000000000" pitchFamily="2" charset="0"/>
              </a:rPr>
              <a:t>a</a:t>
            </a:r>
            <a:r>
              <a:rPr kumimoji="0" lang="sv-SE" sz="650" b="0" i="0" u="none" strike="noStrike" kern="1200" cap="none" spc="0" normalizeH="0" baseline="0" noProof="0" err="1">
                <a:ln>
                  <a:noFill/>
                </a:ln>
                <a:solidFill>
                  <a:schemeClr val="tx1"/>
                </a:solidFill>
                <a:effectLst/>
                <a:uLnTx/>
                <a:uFillTx/>
                <a:latin typeface="Poppins" panose="00000500000000000000" pitchFamily="2" charset="0"/>
                <a:cs typeface="Poppins" panose="00000500000000000000" pitchFamily="2" charset="0"/>
              </a:rPr>
              <a:t>terade</a:t>
            </a:r>
            <a:r>
              <a:rPr kumimoji="0" lang="sv-SE" sz="650" b="0" i="0" u="none" strike="noStrike" kern="1200" cap="none" spc="0" normalizeH="0" baseline="0" noProof="0">
                <a:ln>
                  <a:noFill/>
                </a:ln>
                <a:solidFill>
                  <a:schemeClr val="tx1"/>
                </a:solidFill>
                <a:effectLst/>
                <a:uLnTx/>
                <a:uFillTx/>
                <a:latin typeface="Poppins" panose="00000500000000000000" pitchFamily="2" charset="0"/>
                <a:cs typeface="Poppins" panose="00000500000000000000" pitchFamily="2" charset="0"/>
              </a:rPr>
              <a:t> bemannings-tjänster</a:t>
            </a:r>
          </a:p>
        </p:txBody>
      </p:sp>
      <p:sp>
        <p:nvSpPr>
          <p:cNvPr id="97" name="Rektangel: rundade hörn 96">
            <a:extLst>
              <a:ext uri="{FF2B5EF4-FFF2-40B4-BE49-F238E27FC236}">
                <a16:creationId xmlns:a16="http://schemas.microsoft.com/office/drawing/2014/main" id="{B4C5E17F-A0EA-C325-76D9-3D45C7027046}"/>
              </a:ext>
            </a:extLst>
          </p:cNvPr>
          <p:cNvSpPr/>
          <p:nvPr/>
        </p:nvSpPr>
        <p:spPr>
          <a:xfrm>
            <a:off x="9894875" y="2274233"/>
            <a:ext cx="996697" cy="268049"/>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Offentliga vårdgivare</a:t>
            </a:r>
          </a:p>
        </p:txBody>
      </p:sp>
      <p:sp>
        <p:nvSpPr>
          <p:cNvPr id="98" name="Rektangel: rundade hörn 97">
            <a:extLst>
              <a:ext uri="{FF2B5EF4-FFF2-40B4-BE49-F238E27FC236}">
                <a16:creationId xmlns:a16="http://schemas.microsoft.com/office/drawing/2014/main" id="{D4EE6447-F610-BF98-53FC-DB7A17AA35B0}"/>
              </a:ext>
            </a:extLst>
          </p:cNvPr>
          <p:cNvSpPr/>
          <p:nvPr/>
        </p:nvSpPr>
        <p:spPr>
          <a:xfrm>
            <a:off x="9887652" y="2601166"/>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Barn</a:t>
            </a:r>
            <a:r>
              <a:rPr lang="sv-SE" sz="650">
                <a:solidFill>
                  <a:schemeClr val="tx1">
                    <a:lumMod val="85000"/>
                    <a:lumOff val="15000"/>
                  </a:schemeClr>
                </a:solidFill>
                <a:latin typeface="Poppins" panose="00000500000000000000" pitchFamily="2" charset="0"/>
                <a:cs typeface="Poppins" panose="00000500000000000000" pitchFamily="2" charset="0"/>
              </a:rPr>
              <a:t>- och ungdomsmedicinska</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specialiteter</a:t>
            </a:r>
          </a:p>
        </p:txBody>
      </p:sp>
      <p:sp>
        <p:nvSpPr>
          <p:cNvPr id="99" name="Rektangel: rundade hörn 98">
            <a:extLst>
              <a:ext uri="{FF2B5EF4-FFF2-40B4-BE49-F238E27FC236}">
                <a16:creationId xmlns:a16="http://schemas.microsoft.com/office/drawing/2014/main" id="{ADBE5EC3-9939-1DB0-29E8-07FECBA459B3}"/>
              </a:ext>
            </a:extLst>
          </p:cNvPr>
          <p:cNvSpPr/>
          <p:nvPr/>
        </p:nvSpPr>
        <p:spPr>
          <a:xfrm>
            <a:off x="9888691" y="2941083"/>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Bild- och funktionsmedicinska specialiteter</a:t>
            </a:r>
          </a:p>
        </p:txBody>
      </p:sp>
      <p:sp>
        <p:nvSpPr>
          <p:cNvPr id="100" name="Rektangel: rundade hörn 99">
            <a:extLst>
              <a:ext uri="{FF2B5EF4-FFF2-40B4-BE49-F238E27FC236}">
                <a16:creationId xmlns:a16="http://schemas.microsoft.com/office/drawing/2014/main" id="{5DBAA298-8DF7-9A32-F818-553B8942AD6E}"/>
              </a:ext>
            </a:extLst>
          </p:cNvPr>
          <p:cNvSpPr/>
          <p:nvPr/>
        </p:nvSpPr>
        <p:spPr>
          <a:xfrm>
            <a:off x="9892781" y="326482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Invärtes-medicinska specialiteter</a:t>
            </a:r>
          </a:p>
        </p:txBody>
      </p:sp>
      <p:sp>
        <p:nvSpPr>
          <p:cNvPr id="101" name="Rektangel: rundade hörn 100">
            <a:extLst>
              <a:ext uri="{FF2B5EF4-FFF2-40B4-BE49-F238E27FC236}">
                <a16:creationId xmlns:a16="http://schemas.microsoft.com/office/drawing/2014/main" id="{8DACCEAE-24D8-F144-96CB-726255E1B9C7}"/>
              </a:ext>
            </a:extLst>
          </p:cNvPr>
          <p:cNvSpPr/>
          <p:nvPr/>
        </p:nvSpPr>
        <p:spPr>
          <a:xfrm>
            <a:off x="9892781" y="358684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Kirurgiska specialiteter</a:t>
            </a:r>
          </a:p>
        </p:txBody>
      </p:sp>
      <p:sp>
        <p:nvSpPr>
          <p:cNvPr id="102" name="Rektangel: rundade hörn 101">
            <a:extLst>
              <a:ext uri="{FF2B5EF4-FFF2-40B4-BE49-F238E27FC236}">
                <a16:creationId xmlns:a16="http://schemas.microsoft.com/office/drawing/2014/main" id="{A34C8C01-7C55-8254-227E-E00F0858C5C8}"/>
              </a:ext>
            </a:extLst>
          </p:cNvPr>
          <p:cNvSpPr/>
          <p:nvPr/>
        </p:nvSpPr>
        <p:spPr>
          <a:xfrm>
            <a:off x="9892781" y="3908441"/>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Laboratorie-medicinska specialiteter</a:t>
            </a:r>
          </a:p>
        </p:txBody>
      </p:sp>
      <p:sp>
        <p:nvSpPr>
          <p:cNvPr id="103" name="Rektangel: rundade hörn 102">
            <a:extLst>
              <a:ext uri="{FF2B5EF4-FFF2-40B4-BE49-F238E27FC236}">
                <a16:creationId xmlns:a16="http://schemas.microsoft.com/office/drawing/2014/main" id="{5C749DAF-CDD2-F25B-65F1-71390C8F5325}"/>
              </a:ext>
            </a:extLst>
          </p:cNvPr>
          <p:cNvSpPr/>
          <p:nvPr/>
        </p:nvSpPr>
        <p:spPr>
          <a:xfrm>
            <a:off x="9888690" y="422357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Neurologiska specialiteter</a:t>
            </a:r>
          </a:p>
        </p:txBody>
      </p:sp>
      <p:sp>
        <p:nvSpPr>
          <p:cNvPr id="104" name="Rektangel: rundade hörn 103">
            <a:extLst>
              <a:ext uri="{FF2B5EF4-FFF2-40B4-BE49-F238E27FC236}">
                <a16:creationId xmlns:a16="http://schemas.microsoft.com/office/drawing/2014/main" id="{89018C77-30F5-AAE9-37E1-6B287F382271}"/>
              </a:ext>
            </a:extLst>
          </p:cNvPr>
          <p:cNvSpPr/>
          <p:nvPr/>
        </p:nvSpPr>
        <p:spPr>
          <a:xfrm>
            <a:off x="9892781" y="454788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Psykiatriska specialiteter</a:t>
            </a:r>
          </a:p>
        </p:txBody>
      </p:sp>
      <p:sp>
        <p:nvSpPr>
          <p:cNvPr id="105" name="Rektangel: rundade hörn 104">
            <a:extLst>
              <a:ext uri="{FF2B5EF4-FFF2-40B4-BE49-F238E27FC236}">
                <a16:creationId xmlns:a16="http://schemas.microsoft.com/office/drawing/2014/main" id="{1996F02B-0120-94CB-BF31-C7B515CAA328}"/>
              </a:ext>
            </a:extLst>
          </p:cNvPr>
          <p:cNvSpPr/>
          <p:nvPr/>
        </p:nvSpPr>
        <p:spPr>
          <a:xfrm>
            <a:off x="9892784" y="4876560"/>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Tandvård</a:t>
            </a:r>
          </a:p>
        </p:txBody>
      </p:sp>
      <p:sp>
        <p:nvSpPr>
          <p:cNvPr id="106" name="Rektangel: rundade hörn 105">
            <a:extLst>
              <a:ext uri="{FF2B5EF4-FFF2-40B4-BE49-F238E27FC236}">
                <a16:creationId xmlns:a16="http://schemas.microsoft.com/office/drawing/2014/main" id="{370C4985-A18E-98B1-2589-F835C62DEF0A}"/>
              </a:ext>
            </a:extLst>
          </p:cNvPr>
          <p:cNvSpPr/>
          <p:nvPr/>
        </p:nvSpPr>
        <p:spPr>
          <a:xfrm>
            <a:off x="9889287" y="52177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Tilläggs-specialiteter</a:t>
            </a:r>
          </a:p>
        </p:txBody>
      </p:sp>
      <p:sp>
        <p:nvSpPr>
          <p:cNvPr id="107" name="Rektangel: rundade hörn 106">
            <a:extLst>
              <a:ext uri="{FF2B5EF4-FFF2-40B4-BE49-F238E27FC236}">
                <a16:creationId xmlns:a16="http://schemas.microsoft.com/office/drawing/2014/main" id="{2A034C92-9056-42E6-16EB-7EFB3B70430D}"/>
              </a:ext>
            </a:extLst>
          </p:cNvPr>
          <p:cNvSpPr/>
          <p:nvPr/>
        </p:nvSpPr>
        <p:spPr>
          <a:xfrm>
            <a:off x="9892781" y="5541118"/>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Primärvård</a:t>
            </a:r>
          </a:p>
        </p:txBody>
      </p:sp>
      <p:sp>
        <p:nvSpPr>
          <p:cNvPr id="108" name="Rektangel: rundade hörn 107">
            <a:extLst>
              <a:ext uri="{FF2B5EF4-FFF2-40B4-BE49-F238E27FC236}">
                <a16:creationId xmlns:a16="http://schemas.microsoft.com/office/drawing/2014/main" id="{1BC55BE5-C25B-AFFC-3D73-D1D4287E0127}"/>
              </a:ext>
            </a:extLst>
          </p:cNvPr>
          <p:cNvSpPr/>
          <p:nvPr/>
        </p:nvSpPr>
        <p:spPr>
          <a:xfrm>
            <a:off x="9883728" y="5867937"/>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Övriga vård- och tandvårdsrelaterade tjänster</a:t>
            </a:r>
          </a:p>
        </p:txBody>
      </p:sp>
      <p:sp>
        <p:nvSpPr>
          <p:cNvPr id="109" name="Rektangel: rundade hörn 108">
            <a:extLst>
              <a:ext uri="{FF2B5EF4-FFF2-40B4-BE49-F238E27FC236}">
                <a16:creationId xmlns:a16="http://schemas.microsoft.com/office/drawing/2014/main" id="{B2C8C704-F6D7-A8FF-E65A-1C0B4151CA31}"/>
              </a:ext>
            </a:extLst>
          </p:cNvPr>
          <p:cNvSpPr/>
          <p:nvPr/>
        </p:nvSpPr>
        <p:spPr>
          <a:xfrm>
            <a:off x="9856569" y="6184252"/>
            <a:ext cx="996697" cy="273857"/>
          </a:xfrm>
          <a:prstGeom prst="round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err="1">
                <a:ln>
                  <a:noFill/>
                </a:ln>
                <a:solidFill>
                  <a:schemeClr val="tx1">
                    <a:lumMod val="85000"/>
                    <a:lumOff val="15000"/>
                  </a:schemeClr>
                </a:solidFill>
                <a:effectLst/>
                <a:uLnTx/>
                <a:uFillTx/>
                <a:latin typeface="Poppins" panose="00000500000000000000" pitchFamily="2" charset="0"/>
                <a:cs typeface="Poppins" panose="00000500000000000000" pitchFamily="2" charset="0"/>
              </a:rPr>
              <a:t>Övr</a:t>
            </a:r>
            <a:r>
              <a:rPr lang="sv-SE" sz="650" err="1">
                <a:solidFill>
                  <a:schemeClr val="tx1">
                    <a:lumMod val="85000"/>
                    <a:lumOff val="15000"/>
                  </a:schemeClr>
                </a:solidFill>
                <a:latin typeface="Poppins" panose="00000500000000000000" pitchFamily="2" charset="0"/>
                <a:cs typeface="Poppins" panose="00000500000000000000" pitchFamily="2" charset="0"/>
              </a:rPr>
              <a:t>iga</a:t>
            </a:r>
            <a:r>
              <a:rPr lang="sv-SE" sz="650">
                <a:solidFill>
                  <a:schemeClr val="tx1">
                    <a:lumMod val="85000"/>
                    <a:lumOff val="15000"/>
                  </a:schemeClr>
                </a:solidFill>
                <a:latin typeface="Poppins" panose="00000500000000000000" pitchFamily="2" charset="0"/>
                <a:cs typeface="Poppins" panose="00000500000000000000" pitchFamily="2" charset="0"/>
              </a:rPr>
              <a:t> vårdrelaterade </a:t>
            </a:r>
            <a:r>
              <a:rPr kumimoji="0" lang="sv-SE" sz="650" b="0" i="0" u="none" strike="noStrike" kern="1200" cap="none" spc="0" normalizeH="0" baseline="0" noProof="0">
                <a:ln>
                  <a:noFill/>
                </a:ln>
                <a:solidFill>
                  <a:schemeClr val="tx1">
                    <a:lumMod val="85000"/>
                    <a:lumOff val="15000"/>
                  </a:schemeClr>
                </a:solidFill>
                <a:effectLst/>
                <a:uLnTx/>
                <a:uFillTx/>
                <a:latin typeface="Poppins" panose="00000500000000000000" pitchFamily="2" charset="0"/>
                <a:cs typeface="Poppins" panose="00000500000000000000" pitchFamily="2" charset="0"/>
              </a:rPr>
              <a:t> tjänster</a:t>
            </a:r>
          </a:p>
        </p:txBody>
      </p:sp>
      <p:sp>
        <p:nvSpPr>
          <p:cNvPr id="115" name="Rubrik 2">
            <a:extLst>
              <a:ext uri="{FF2B5EF4-FFF2-40B4-BE49-F238E27FC236}">
                <a16:creationId xmlns:a16="http://schemas.microsoft.com/office/drawing/2014/main" id="{5938A51D-55C1-4820-29E7-9096D2177014}"/>
              </a:ext>
            </a:extLst>
          </p:cNvPr>
          <p:cNvSpPr txBox="1">
            <a:spLocks/>
          </p:cNvSpPr>
          <p:nvPr/>
        </p:nvSpPr>
        <p:spPr>
          <a:xfrm>
            <a:off x="215252" y="353022"/>
            <a:ext cx="11914321" cy="267421"/>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b="1" i="0" kern="1200">
                <a:solidFill>
                  <a:schemeClr val="tx1">
                    <a:lumMod val="65000"/>
                    <a:lumOff val="35000"/>
                  </a:schemeClr>
                </a:solidFill>
                <a:latin typeface="Poppins" pitchFamily="2" charset="77"/>
                <a:ea typeface="+mj-ea"/>
                <a:cs typeface="Poppins" pitchFamily="2" charset="77"/>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sv-SE" sz="1400">
                <a:solidFill>
                  <a:schemeClr val="accent4">
                    <a:lumMod val="25000"/>
                  </a:schemeClr>
                </a:solidFill>
              </a:rPr>
              <a:t>Mänskliga rättigheter inkl. miljörättigheter</a:t>
            </a:r>
            <a:r>
              <a:rPr lang="sv-SE" sz="1400"/>
              <a:t>  </a:t>
            </a:r>
          </a:p>
        </p:txBody>
      </p:sp>
      <p:sp>
        <p:nvSpPr>
          <p:cNvPr id="4" name="Rektangel: rundade hörn 3">
            <a:extLst>
              <a:ext uri="{FF2B5EF4-FFF2-40B4-BE49-F238E27FC236}">
                <a16:creationId xmlns:a16="http://schemas.microsoft.com/office/drawing/2014/main" id="{D63E8D37-16A1-4096-A762-E617A44F9DC1}"/>
              </a:ext>
            </a:extLst>
          </p:cNvPr>
          <p:cNvSpPr/>
          <p:nvPr/>
        </p:nvSpPr>
        <p:spPr>
          <a:xfrm>
            <a:off x="6239615" y="3891944"/>
            <a:ext cx="996697" cy="276135"/>
          </a:xfrm>
          <a:prstGeom prst="roundRect">
            <a:avLst/>
          </a:prstGeom>
          <a:solidFill>
            <a:schemeClr val="accent4">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650" b="0" i="0" u="none" strike="noStrike" kern="1200" cap="none" spc="0" normalizeH="0" baseline="0" noProof="0">
                <a:ln>
                  <a:noFill/>
                </a:ln>
                <a:solidFill>
                  <a:schemeClr val="bg1"/>
                </a:solidFill>
                <a:effectLst/>
                <a:uLnTx/>
                <a:uFillTx/>
                <a:latin typeface="Poppins" panose="00000500000000000000" pitchFamily="2" charset="0"/>
                <a:cs typeface="Poppins" panose="00000500000000000000" pitchFamily="2" charset="0"/>
              </a:rPr>
              <a:t>Möbler</a:t>
            </a:r>
          </a:p>
        </p:txBody>
      </p:sp>
      <p:sp>
        <p:nvSpPr>
          <p:cNvPr id="3" name="Platshållare för bildnummer 2">
            <a:extLst>
              <a:ext uri="{FF2B5EF4-FFF2-40B4-BE49-F238E27FC236}">
                <a16:creationId xmlns:a16="http://schemas.microsoft.com/office/drawing/2014/main" id="{34AB0B02-9542-965F-93A4-F58056B0E735}"/>
              </a:ext>
            </a:extLst>
          </p:cNvPr>
          <p:cNvSpPr>
            <a:spLocks noGrp="1"/>
          </p:cNvSpPr>
          <p:nvPr>
            <p:ph type="sldNum" sz="quarter" idx="12"/>
          </p:nvPr>
        </p:nvSpPr>
        <p:spPr/>
        <p:txBody>
          <a:bodyPr/>
          <a:lstStyle/>
          <a:p>
            <a:fld id="{D57F1E4F-1CFF-5643-939E-217C01CDF565}" type="slidenum">
              <a:rPr lang="en-US" smtClean="0"/>
              <a:pPr/>
              <a:t>8</a:t>
            </a:fld>
            <a:endParaRPr lang="en-US"/>
          </a:p>
        </p:txBody>
      </p:sp>
    </p:spTree>
    <p:extLst>
      <p:ext uri="{BB962C8B-B14F-4D97-AF65-F5344CB8AC3E}">
        <p14:creationId xmlns:p14="http://schemas.microsoft.com/office/powerpoint/2010/main" val="3210675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1399367-3647-0B9D-E591-3C07E7035F8F}"/>
              </a:ext>
            </a:extLst>
          </p:cNvPr>
          <p:cNvSpPr>
            <a:spLocks noGrp="1"/>
          </p:cNvSpPr>
          <p:nvPr>
            <p:ph type="title"/>
          </p:nvPr>
        </p:nvSpPr>
        <p:spPr>
          <a:xfrm>
            <a:off x="515938" y="286694"/>
            <a:ext cx="10489776" cy="278456"/>
          </a:xfrm>
        </p:spPr>
        <p:txBody>
          <a:bodyPr>
            <a:normAutofit fontScale="90000"/>
          </a:bodyPr>
          <a:lstStyle/>
          <a:p>
            <a:r>
              <a:rPr lang="sv-SE" sz="1400" dirty="0">
                <a:solidFill>
                  <a:schemeClr val="accent4">
                    <a:lumMod val="25000"/>
                  </a:schemeClr>
                </a:solidFill>
              </a:rPr>
              <a:t>Mänskliga rättigheter inkl. miljörättigheter</a:t>
            </a:r>
            <a:r>
              <a:rPr lang="sv-SE" sz="1400" dirty="0"/>
              <a:t> </a:t>
            </a:r>
            <a:r>
              <a:rPr lang="sv-SE" sz="1400" b="0" dirty="0"/>
              <a:t>- metod</a:t>
            </a:r>
            <a:endParaRPr lang="sv-SE" sz="1400" dirty="0"/>
          </a:p>
        </p:txBody>
      </p:sp>
      <p:sp>
        <p:nvSpPr>
          <p:cNvPr id="3" name="Underrubrik 2">
            <a:extLst>
              <a:ext uri="{FF2B5EF4-FFF2-40B4-BE49-F238E27FC236}">
                <a16:creationId xmlns:a16="http://schemas.microsoft.com/office/drawing/2014/main" id="{6FDBF030-1B45-85CC-2A8F-C19C453C6D16}"/>
              </a:ext>
            </a:extLst>
          </p:cNvPr>
          <p:cNvSpPr>
            <a:spLocks noGrp="1"/>
          </p:cNvSpPr>
          <p:nvPr>
            <p:ph type="subTitle" idx="1"/>
          </p:nvPr>
        </p:nvSpPr>
        <p:spPr>
          <a:xfrm>
            <a:off x="515938" y="626451"/>
            <a:ext cx="10699727" cy="497798"/>
          </a:xfrm>
        </p:spPr>
        <p:txBody>
          <a:bodyPr>
            <a:normAutofit/>
          </a:bodyPr>
          <a:lstStyle/>
          <a:p>
            <a:r>
              <a:rPr lang="sv-SE" sz="800" b="1" dirty="0">
                <a:solidFill>
                  <a:schemeClr val="tx1">
                    <a:lumMod val="75000"/>
                    <a:lumOff val="25000"/>
                  </a:schemeClr>
                </a:solidFill>
                <a:latin typeface="Poppins" panose="00000500000000000000" pitchFamily="2" charset="0"/>
                <a:cs typeface="Poppins" panose="00000500000000000000" pitchFamily="2" charset="0"/>
              </a:rPr>
              <a:t>De kartlagda kategorierna har utsetts baserat på negativ påverkan kopplat till mänskliga rättigheter och miljörättigheter utifrån nedanstående områden. Notera att risker i hög utsträckning är förknippade med tillverkningsland.</a:t>
            </a:r>
          </a:p>
          <a:p>
            <a:pPr>
              <a:spcBef>
                <a:spcPts val="0"/>
              </a:spcBef>
            </a:pPr>
            <a:endParaRPr lang="sv-SE" sz="1000" dirty="0">
              <a:solidFill>
                <a:schemeClr val="tx1">
                  <a:lumMod val="75000"/>
                  <a:lumOff val="25000"/>
                </a:schemeClr>
              </a:solidFill>
              <a:latin typeface="Tenorite" panose="00000500000000000000" pitchFamily="2" charset="0"/>
            </a:endParaRPr>
          </a:p>
        </p:txBody>
      </p:sp>
      <p:sp>
        <p:nvSpPr>
          <p:cNvPr id="9" name="Rectangle 5">
            <a:extLst>
              <a:ext uri="{FF2B5EF4-FFF2-40B4-BE49-F238E27FC236}">
                <a16:creationId xmlns:a16="http://schemas.microsoft.com/office/drawing/2014/main" id="{12FB7F55-969A-B823-5B36-4DB7E9671772}"/>
              </a:ext>
            </a:extLst>
          </p:cNvPr>
          <p:cNvSpPr>
            <a:spLocks noChangeArrowheads="1"/>
          </p:cNvSpPr>
          <p:nvPr/>
        </p:nvSpPr>
        <p:spPr bwMode="auto">
          <a:xfrm>
            <a:off x="0" y="28545"/>
            <a:ext cx="65" cy="40011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sv-SE" altLang="sv-SE" sz="800" b="0" i="0" u="none" strike="noStrike" kern="1200" cap="none" spc="0" normalizeH="0" baseline="0" noProof="0">
                <a:ln>
                  <a:noFill/>
                </a:ln>
                <a:solidFill>
                  <a:srgbClr val="1F1F1F"/>
                </a:solidFill>
                <a:effectLst/>
                <a:uLnTx/>
                <a:uFillTx/>
                <a:latin typeface="Arial" panose="020B0604020202020204" pitchFamily="34" charset="0"/>
                <a:ea typeface="+mn-ea"/>
                <a:cs typeface="Arial" panose="020B0604020202020204" pitchFamily="34" charset="0"/>
              </a:rPr>
            </a:br>
            <a:endParaRPr kumimoji="0" lang="sv-SE" altLang="sv-SE"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5" name="textruta 14">
            <a:extLst>
              <a:ext uri="{FF2B5EF4-FFF2-40B4-BE49-F238E27FC236}">
                <a16:creationId xmlns:a16="http://schemas.microsoft.com/office/drawing/2014/main" id="{7CF3D220-AAE8-2688-FF7B-FDFCE218DB7E}"/>
              </a:ext>
            </a:extLst>
          </p:cNvPr>
          <p:cNvSpPr txBox="1"/>
          <p:nvPr/>
        </p:nvSpPr>
        <p:spPr>
          <a:xfrm>
            <a:off x="515938" y="1079601"/>
            <a:ext cx="3491418" cy="4585871"/>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Mänskliga rättigheter och miljörättigheter</a:t>
            </a:r>
          </a:p>
          <a:p>
            <a:pPr algn="l"/>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Urfolk och lokalsamhällen äger, förvaltar och använder nära en fjärdedel av världens mark på vilken ca 80 procent av världens biologiska mångfald finns. Urfolk har laglig rätt till 11 procent av världens skogsmark, och mer än 60 miljoner människor är helt beroende av skogen för sin överlevnad, framförallt av de tropiska skogarna i Asien, Afrika och Amerika. Speciellt kvinnor från urfolk och lokalsamhällen spelar en stor roll i att förvalta och bevara dessa områden.</a:t>
            </a:r>
          </a:p>
          <a:p>
            <a:pPr algn="l"/>
            <a:endParaRPr lang="sv-SE" sz="800" dirty="0">
              <a:solidFill>
                <a:schemeClr val="tx1">
                  <a:lumMod val="75000"/>
                  <a:lumOff val="25000"/>
                </a:schemeClr>
              </a:solidFill>
              <a:latin typeface="Poppins" panose="00000500000000000000" pitchFamily="2" charset="0"/>
              <a:ea typeface="+mj-ea"/>
              <a:cs typeface="Poppins" panose="00000500000000000000" pitchFamily="2" charset="0"/>
            </a:endParaRPr>
          </a:p>
          <a:p>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Den ökande konkurrensen om naturresurser har gjort att miljörättsförsvarare och ursprungsbefolkningar hamnat i centrum för förföljelse och trakasserier. Antalet sjukdomar och förtidiga dödsfall från miljöföroreningar är tre gånger högre än för aids, tuberkulos och malaria tillsammans, vilket hotar rätten till liv, hälsa och ren luft. Naturkatastrofer som översvämningar, torka och stormar ökar, vilket hotar livsmedelstryggheten och mänskliga rättigheter, särskilt i länder på det södra halvklotet. </a:t>
            </a:r>
          </a:p>
          <a:p>
            <a:endParaRPr lang="sv-SE" sz="800" dirty="0">
              <a:solidFill>
                <a:schemeClr val="tx1">
                  <a:lumMod val="75000"/>
                  <a:lumOff val="25000"/>
                </a:schemeClr>
              </a:solidFill>
              <a:latin typeface="Poppins" panose="00000500000000000000" pitchFamily="2" charset="0"/>
              <a:ea typeface="+mj-ea"/>
              <a:cs typeface="Poppins" panose="00000500000000000000" pitchFamily="2" charset="0"/>
            </a:endParaRPr>
          </a:p>
          <a:p>
            <a:r>
              <a:rPr lang="sv-SE" sz="800" b="1" dirty="0">
                <a:solidFill>
                  <a:schemeClr val="tx1">
                    <a:lumMod val="75000"/>
                    <a:lumOff val="25000"/>
                  </a:schemeClr>
                </a:solidFill>
                <a:latin typeface="Poppins" panose="00000500000000000000" pitchFamily="2" charset="0"/>
                <a:ea typeface="+mj-ea"/>
                <a:cs typeface="Poppins" panose="00000500000000000000" pitchFamily="2" charset="0"/>
              </a:rPr>
              <a:t>Klimatflyktingar och sårbara grupper</a:t>
            </a:r>
          </a:p>
          <a:p>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Klimatförändringar driver på tvångsförflyttningar och migration, särskilt i områden som hotas av ökenspridning, smältande isar, lågt liggande kustområden och känsliga ekosystem. Sedan 2008 har i genomsnitt 24 miljoner människor årligen fördrivits av väderkatastrofer, främst i Afrika söder om Sahara, Sydasien och Latinamerika. Enligt UNDP är 80 % av de klimatfördrivna kvinnor. Dessa förflyttningar hotar mänskliga rättigheter, kultur och traditionell kunskap och påverkar även lokalsamhällena dit de fördrivna flyttar. Klimatkrisen förvärrar könsklyftor genom att extremväder och miljöförstöring hotar hem, försörjning och samhällsstrukturer. Detta påverkar kvinnor och flickor oproportionerligt genom ökat obetalt arbete, mer könsrelaterat våld och begränsningar för deras utbildning, delaktighet och ledarskap.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000" b="1"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p:txBody>
      </p:sp>
      <p:sp>
        <p:nvSpPr>
          <p:cNvPr id="18" name="textruta 17">
            <a:extLst>
              <a:ext uri="{FF2B5EF4-FFF2-40B4-BE49-F238E27FC236}">
                <a16:creationId xmlns:a16="http://schemas.microsoft.com/office/drawing/2014/main" id="{CB530610-58BC-0FD4-68EF-D1E380293333}"/>
              </a:ext>
            </a:extLst>
          </p:cNvPr>
          <p:cNvSpPr txBox="1"/>
          <p:nvPr/>
        </p:nvSpPr>
        <p:spPr>
          <a:xfrm>
            <a:off x="4410783" y="1079601"/>
            <a:ext cx="3491419" cy="5047536"/>
          </a:xfrm>
          <a:prstGeom prst="rect">
            <a:avLst/>
          </a:prstGeom>
          <a:noFill/>
        </p:spPr>
        <p:txBody>
          <a:bodyPr wrap="square" lIns="91440" tIns="45720" rIns="91440" bIns="45720" anchor="t">
            <a:spAutoFit/>
          </a:bodyPr>
          <a:lstStyle/>
          <a:p>
            <a:pPr algn="l"/>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Miljörättsförsvarare är också extra utsatta och i behov av skydd. Under 2023 skedde 196 mord på miljörättsförsvarare vilket är det högsta antalet någonsin registrerat. I de flesta av fallen skedde detta i en kontext av straffrihet. I Sverige är det samiska folket en särskilt utsatt grupp och som urfolk hotas deras kultur och näringar då de är direkt beroende av naturen.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800" b="1"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p>
            <a:pPr algn="l"/>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De högrisksektorer som identifierats där risker för kränkningar av mänskliga rättigheter/miljörättigheter och flest dödliga attacker på miljöförsvarare skett är följande:</a:t>
            </a:r>
          </a:p>
          <a:p>
            <a:pPr algn="l"/>
            <a:endParaRPr lang="sv-SE" sz="800" dirty="0">
              <a:solidFill>
                <a:schemeClr val="tx1">
                  <a:lumMod val="75000"/>
                  <a:lumOff val="25000"/>
                </a:schemeClr>
              </a:solidFill>
              <a:latin typeface="Poppins" panose="00000500000000000000" pitchFamily="2" charset="0"/>
              <a:ea typeface="+mj-ea"/>
              <a:cs typeface="Poppins" panose="00000500000000000000" pitchFamily="2" charset="0"/>
            </a:endParaRPr>
          </a:p>
          <a:p>
            <a:pPr marL="171450" indent="-171450" algn="l">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ea typeface="+mj-ea"/>
                <a:cs typeface="Poppins" panose="00000500000000000000" pitchFamily="2" charset="0"/>
              </a:rPr>
              <a:t>Gruvnäring och utvinning av gas och olja </a:t>
            </a:r>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 tar stora landområden i anspråk och riskerar stor påverkan på ekosystem och den biologiska mångfalden. Gruvdrift ödelägger stora markområden och använder avsevärda mängder vatten vilket kan leda till att vattentillgångar tar slut samt förorenas vilket drabbar människor i omgivande samhällen. </a:t>
            </a:r>
          </a:p>
          <a:p>
            <a:pPr marL="171450" indent="-171450" algn="l">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ea typeface="+mj-ea"/>
                <a:cs typeface="Poppins" panose="00000500000000000000" pitchFamily="2" charset="0"/>
              </a:rPr>
              <a:t>Industriellt jordbruk </a:t>
            </a:r>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 tar stora områden i anspråk samt har en hög kemikalieanvändning som inte bara kan påverka arbetstagares hälsa utan även omgivande samhällen samt deras tillgång till rent vatten.  Kvinnor och migrantarbetare som utgör en stor del av arbetsstyrkan är speciellt utsatta. Konflikter uppstår när storskaliga odlingar förbrukar så mycket vatten att närliggande odlingar påverkas, eller när bekämpningsmedel sprider sig till omkringliggande mark och vattendrag.</a:t>
            </a:r>
            <a:endParaRPr lang="sv-SE" sz="800" b="1" dirty="0">
              <a:solidFill>
                <a:schemeClr val="tx1">
                  <a:lumMod val="75000"/>
                  <a:lumOff val="25000"/>
                </a:schemeClr>
              </a:solidFill>
              <a:latin typeface="Poppins" panose="00000500000000000000" pitchFamily="2" charset="0"/>
              <a:ea typeface="+mj-ea"/>
              <a:cs typeface="Poppins" panose="00000500000000000000" pitchFamily="2" charset="0"/>
            </a:endParaRPr>
          </a:p>
          <a:p>
            <a:pPr marL="171450" indent="-171450" algn="l">
              <a:buFont typeface="Arial" panose="020B0604020202020204" pitchFamily="34" charset="0"/>
              <a:buChar char="•"/>
            </a:pPr>
            <a:r>
              <a:rPr lang="sv-SE" sz="800" b="1" dirty="0">
                <a:solidFill>
                  <a:schemeClr val="tx1">
                    <a:lumMod val="75000"/>
                    <a:lumOff val="25000"/>
                  </a:schemeClr>
                </a:solidFill>
                <a:latin typeface="Poppins" panose="00000500000000000000" pitchFamily="2" charset="0"/>
                <a:ea typeface="+mj-ea"/>
                <a:cs typeface="Poppins" panose="00000500000000000000" pitchFamily="2" charset="0"/>
              </a:rPr>
              <a:t>Skogsavverkning </a:t>
            </a:r>
            <a:r>
              <a:rPr lang="sv-SE" sz="800" dirty="0">
                <a:solidFill>
                  <a:schemeClr val="tx1">
                    <a:lumMod val="75000"/>
                    <a:lumOff val="25000"/>
                  </a:schemeClr>
                </a:solidFill>
                <a:latin typeface="Poppins" panose="00000500000000000000" pitchFamily="2" charset="0"/>
                <a:ea typeface="+mj-ea"/>
                <a:cs typeface="Poppins" panose="00000500000000000000" pitchFamily="2" charset="0"/>
              </a:rPr>
              <a:t>- expansion av jordbrukssektorn är en av de största anledningarna till tropisk skogsavverkning, speciellt i Amazonas. I dessa skogar finns en fjärdedel av jordens alla landlevande varelser. Det som driver på skövlingen mest är sojaodlingar och boskapsrancher. Brasilien utmärker sig som ett land där ett stort antal attacker sker mot miljöförsvarare, speciellt i Amazonas.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alt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alt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000" b="1"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p:txBody>
      </p:sp>
      <p:sp>
        <p:nvSpPr>
          <p:cNvPr id="19" name="textruta 18">
            <a:extLst>
              <a:ext uri="{FF2B5EF4-FFF2-40B4-BE49-F238E27FC236}">
                <a16:creationId xmlns:a16="http://schemas.microsoft.com/office/drawing/2014/main" id="{263CDF53-8830-C21D-7DC9-429217DD3A5A}"/>
              </a:ext>
            </a:extLst>
          </p:cNvPr>
          <p:cNvSpPr txBox="1"/>
          <p:nvPr/>
        </p:nvSpPr>
        <p:spPr>
          <a:xfrm>
            <a:off x="8305629" y="1079601"/>
            <a:ext cx="3491419" cy="2939266"/>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sv-SE" sz="900" b="1" dirty="0">
                <a:solidFill>
                  <a:schemeClr val="tx1">
                    <a:lumMod val="75000"/>
                    <a:lumOff val="25000"/>
                  </a:schemeClr>
                </a:solidFill>
                <a:latin typeface="Poppins" panose="00000500000000000000" pitchFamily="2" charset="0"/>
                <a:ea typeface="+mj-ea"/>
                <a:cs typeface="Poppins" panose="00000500000000000000" pitchFamily="2" charset="0"/>
              </a:rPr>
              <a:t>Metod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Risker för betydande negativ påverkan på mänskliga rättigheter och miljörättigheter har identifierats med hjälp av WWF:s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Biodiversity</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Riskfilter, indikator 7.1 för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Indigenous</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peoples</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(IPs),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Local</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communities</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(LCs), Lands and </a:t>
            </a:r>
            <a:r>
              <a:rPr kumimoji="0" lang="sv-SE" sz="800" i="0" u="none" strike="noStrike" kern="1200" cap="none" spc="0" normalizeH="0" baseline="0" noProof="0" dirty="0" err="1">
                <a:ln>
                  <a:noFill/>
                </a:ln>
                <a:solidFill>
                  <a:schemeClr val="tx1">
                    <a:lumMod val="75000"/>
                    <a:lumOff val="25000"/>
                  </a:schemeClr>
                </a:solidFill>
                <a:effectLst/>
                <a:uLnTx/>
                <a:uFillTx/>
                <a:latin typeface="Poppins" panose="00000500000000000000" pitchFamily="2" charset="0"/>
                <a:cs typeface="Poppins" panose="00000500000000000000" pitchFamily="2" charset="0"/>
              </a:rPr>
              <a:t>territories</a:t>
            </a:r>
            <a:r>
              <a:rPr kumimoji="0"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sv-SE" sz="80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cs typeface="Poppins" panose="00000500000000000000" pitchFamily="2" charset="0"/>
            </a:endParaRPr>
          </a:p>
          <a:p>
            <a:pPr>
              <a:defRPr/>
            </a:pP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Genom att identifiera vilken bransch produktkategorin tillhör ges en övergripande bedömning av direkt påverkan</a:t>
            </a:r>
            <a:r>
              <a:rPr lang="sv-SE" sz="800" dirty="0">
                <a:solidFill>
                  <a:schemeClr val="tx1">
                    <a:lumMod val="75000"/>
                    <a:lumOff val="25000"/>
                  </a:schemeClr>
                </a:solidFill>
                <a:latin typeface="Poppins" panose="00000500000000000000" pitchFamily="2" charset="0"/>
                <a:ea typeface="Open Sans"/>
                <a:cs typeface="Poppins" panose="00000500000000000000" pitchFamily="2" charset="0"/>
              </a:rPr>
              <a:t> </a:t>
            </a: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med skala 1-5, d.v.s. hur branschens aktiviteter leder till kränkningar av miljörättigheter kopplat till ursprungsbefolkningar och lokalsamhällen, samt land och territorier. </a:t>
            </a:r>
            <a:endPar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r>
              <a:rPr kumimoji="0"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rPr>
              <a:t>Produktkategorier där risk för mycket hög direkt påverkan (5), samt medium påverkan (3) på ursprungsbefolkningar och lokalsamhällen, land och territorier har tagits med i analysen. Hög risk (4) saknas i filtret varför det inte tagits med. </a:t>
            </a:r>
            <a:endParaRPr lang="sv-SE" sz="800" b="0" i="0" u="none" strike="noStrike" kern="1200" cap="none" spc="0" normalizeH="0" baseline="0" noProof="0" dirty="0">
              <a:ln>
                <a:noFill/>
              </a:ln>
              <a:solidFill>
                <a:schemeClr val="tx1">
                  <a:lumMod val="75000"/>
                  <a:lumOff val="25000"/>
                </a:schemeClr>
              </a:solidFill>
              <a:effectLst/>
              <a:uLnTx/>
              <a:uFillTx/>
              <a:latin typeface="Poppins" panose="00000500000000000000" pitchFamily="2" charset="0"/>
              <a:ea typeface="Open Sans"/>
              <a:cs typeface="Poppins" panose="00000500000000000000" pitchFamily="2" charset="0"/>
            </a:endParaRPr>
          </a:p>
          <a:p>
            <a:pPr>
              <a:spcBef>
                <a:spcPts val="1000"/>
              </a:spcBef>
              <a:defRPr/>
            </a:pPr>
            <a:endParaRPr lang="sv-SE" sz="1000" dirty="0">
              <a:solidFill>
                <a:schemeClr val="tx1">
                  <a:lumMod val="75000"/>
                  <a:lumOff val="25000"/>
                </a:schemeClr>
              </a:solidFill>
              <a:latin typeface="Tenorite" panose="00000500000000000000" pitchFamily="2" charset="0"/>
              <a:ea typeface="Open Sans" panose="020B0606030504020204" pitchFamily="34" charset="0"/>
              <a:cs typeface="Open Sans" panose="020B0606030504020204" pitchFamily="34" charset="0"/>
            </a:endParaRPr>
          </a:p>
          <a:p>
            <a:pPr marL="0" marR="0" lvl="0" indent="0" algn="l" defTabSz="457200" rtl="0" eaLnBrk="1" fontAlgn="auto" latinLnBrk="0" hangingPunct="1">
              <a:lnSpc>
                <a:spcPct val="100000"/>
              </a:lnSpc>
              <a:spcBef>
                <a:spcPts val="1000"/>
              </a:spcBef>
              <a:spcAft>
                <a:spcPts val="0"/>
              </a:spcAft>
              <a:buClr>
                <a:srgbClr val="000000">
                  <a:lumMod val="65000"/>
                  <a:lumOff val="35000"/>
                </a:srgbClr>
              </a:buClr>
              <a:buSzPct val="100000"/>
              <a:buFont typeface="Arial" panose="020B0604020202020204" pitchFamily="34" charset="0"/>
              <a:buNone/>
              <a:tabLst/>
              <a:defRPr/>
            </a:pPr>
            <a:br>
              <a:rPr 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Open Sans" panose="020B0606030504020204" pitchFamily="34" charset="0"/>
                <a:cs typeface="Open Sans" panose="020B0606030504020204" pitchFamily="34" charset="0"/>
              </a:rPr>
            </a:br>
            <a:endParaRPr kumimoji="0" lang="sv-SE" sz="1000" b="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Open Sans" panose="020B0606030504020204" pitchFamily="34" charset="0"/>
              <a:cs typeface="Open Sans" panose="020B0606030504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000" i="0" u="none" strike="noStrike" kern="1200" cap="none" spc="0" normalizeH="0" baseline="0" noProof="0" dirty="0">
              <a:ln>
                <a:noFill/>
              </a:ln>
              <a:solidFill>
                <a:schemeClr val="tx1">
                  <a:lumMod val="75000"/>
                  <a:lumOff val="25000"/>
                </a:schemeClr>
              </a:solidFill>
              <a:effectLst/>
              <a:uLnTx/>
              <a:uFillTx/>
              <a:latin typeface="Tenorite" panose="00000500000000000000" pitchFamily="2" charset="0"/>
              <a:ea typeface="+mn-ea"/>
              <a:cs typeface="+mn-cs"/>
            </a:endParaRPr>
          </a:p>
        </p:txBody>
      </p:sp>
      <p:sp>
        <p:nvSpPr>
          <p:cNvPr id="4" name="Platshållare för bildnummer 3">
            <a:extLst>
              <a:ext uri="{FF2B5EF4-FFF2-40B4-BE49-F238E27FC236}">
                <a16:creationId xmlns:a16="http://schemas.microsoft.com/office/drawing/2014/main" id="{8723C63C-C96E-F441-ABAD-3E591D548325}"/>
              </a:ext>
            </a:extLst>
          </p:cNvPr>
          <p:cNvSpPr>
            <a:spLocks noGrp="1"/>
          </p:cNvSpPr>
          <p:nvPr>
            <p:ph type="sldNum" sz="quarter" idx="12"/>
          </p:nvPr>
        </p:nvSpPr>
        <p:spPr/>
        <p:txBody>
          <a:bodyPr/>
          <a:lstStyle/>
          <a:p>
            <a:fld id="{D57F1E4F-1CFF-5643-939E-217C01CDF565}" type="slidenum">
              <a:rPr lang="en-US" smtClean="0"/>
              <a:pPr/>
              <a:t>9</a:t>
            </a:fld>
            <a:endParaRPr lang="en-US"/>
          </a:p>
        </p:txBody>
      </p:sp>
    </p:spTree>
    <p:extLst>
      <p:ext uri="{BB962C8B-B14F-4D97-AF65-F5344CB8AC3E}">
        <p14:creationId xmlns:p14="http://schemas.microsoft.com/office/powerpoint/2010/main" val="693650930"/>
      </p:ext>
    </p:extLst>
  </p:cSld>
  <p:clrMapOvr>
    <a:masterClrMapping/>
  </p:clrMapOvr>
</p:sld>
</file>

<file path=ppt/theme/theme1.xml><?xml version="1.0" encoding="utf-8"?>
<a:theme xmlns:a="http://schemas.openxmlformats.org/drawingml/2006/main" name="Cirklar">
  <a:themeElements>
    <a:clrScheme name="HU Beige">
      <a:dk1>
        <a:srgbClr val="000000"/>
      </a:dk1>
      <a:lt1>
        <a:srgbClr val="FFFFFF"/>
      </a:lt1>
      <a:dk2>
        <a:srgbClr val="2C3C43"/>
      </a:dk2>
      <a:lt2>
        <a:srgbClr val="EBEBEB"/>
      </a:lt2>
      <a:accent1>
        <a:srgbClr val="E67E67"/>
      </a:accent1>
      <a:accent2>
        <a:srgbClr val="668097"/>
      </a:accent2>
      <a:accent3>
        <a:srgbClr val="EFD3C0"/>
      </a:accent3>
      <a:accent4>
        <a:srgbClr val="F3ADB3"/>
      </a:accent4>
      <a:accent5>
        <a:srgbClr val="93B2C1"/>
      </a:accent5>
      <a:accent6>
        <a:srgbClr val="838795"/>
      </a:accent6>
      <a:hlink>
        <a:srgbClr val="8EA692"/>
      </a:hlink>
      <a:folHlink>
        <a:srgbClr val="E67E67"/>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txDef>
      <a:spPr/>
      <a:bodyPr vert="horz" lIns="91440" tIns="45720" rIns="91440" bIns="45720" rtlCol="0" anchor="t">
        <a:normAutofit/>
      </a:bodyPr>
      <a:lstStyle>
        <a:defPPr algn="l">
          <a:defRPr sz="1600" b="0" i="0"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extLst>
    <a:ext uri="{05A4C25C-085E-4340-85A3-A5531E510DB2}">
      <thm15:themeFamily xmlns:thm15="http://schemas.microsoft.com/office/thememl/2012/main" name="Hållbar Upphandling_2024" id="{F6E313F3-7E0F-4944-9529-A1DE4C9A4510}" vid="{A6A8321C-4E2A-4446-A5F0-6079ACC95D78}"/>
    </a:ext>
  </a:extLst>
</a:theme>
</file>

<file path=ppt/theme/theme2.xml><?xml version="1.0" encoding="utf-8"?>
<a:theme xmlns:a="http://schemas.openxmlformats.org/drawingml/2006/main" name="Swoosh">
  <a:themeElements>
    <a:clrScheme name="HU Beige">
      <a:dk1>
        <a:srgbClr val="000000"/>
      </a:dk1>
      <a:lt1>
        <a:srgbClr val="FFFFFF"/>
      </a:lt1>
      <a:dk2>
        <a:srgbClr val="2C3C43"/>
      </a:dk2>
      <a:lt2>
        <a:srgbClr val="EBEBEB"/>
      </a:lt2>
      <a:accent1>
        <a:srgbClr val="E67E67"/>
      </a:accent1>
      <a:accent2>
        <a:srgbClr val="668097"/>
      </a:accent2>
      <a:accent3>
        <a:srgbClr val="EFD3C0"/>
      </a:accent3>
      <a:accent4>
        <a:srgbClr val="F3ADB3"/>
      </a:accent4>
      <a:accent5>
        <a:srgbClr val="93B2C1"/>
      </a:accent5>
      <a:accent6>
        <a:srgbClr val="838795"/>
      </a:accent6>
      <a:hlink>
        <a:srgbClr val="8EA692"/>
      </a:hlink>
      <a:folHlink>
        <a:srgbClr val="E67E67"/>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txDef>
      <a:spPr/>
      <a:bodyPr vert="horz" lIns="91440" tIns="45720" rIns="91440" bIns="45720" rtlCol="0" anchor="t">
        <a:normAutofit/>
      </a:bodyPr>
      <a:lstStyle>
        <a:defPPr algn="l">
          <a:defRPr sz="1600" b="0" i="0"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extLst>
    <a:ext uri="{05A4C25C-085E-4340-85A3-A5531E510DB2}">
      <thm15:themeFamily xmlns:thm15="http://schemas.microsoft.com/office/thememl/2012/main" name="Hållbar Upphandling_2024" id="{F6E313F3-7E0F-4944-9529-A1DE4C9A4510}" vid="{BC8A3B86-CE80-4F53-A067-BD946E45C5B0}"/>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6EB6E96A40875A469DD19C529DD80908" ma:contentTypeVersion="8" ma:contentTypeDescription="Skapa ett nytt dokument." ma:contentTypeScope="" ma:versionID="caaf07119a7f0c8aef9d284e5a9fd68b">
  <xsd:schema xmlns:xsd="http://www.w3.org/2001/XMLSchema" xmlns:xs="http://www.w3.org/2001/XMLSchema" xmlns:p="http://schemas.microsoft.com/office/2006/metadata/properties" xmlns:ns2="02380323-bd17-4420-80ab-7fe80fbb7c38" targetNamespace="http://schemas.microsoft.com/office/2006/metadata/properties" ma:root="true" ma:fieldsID="e9ee0b2f9eb1eaab150ff944ff300705" ns2:_="">
    <xsd:import namespace="02380323-bd17-4420-80ab-7fe80fbb7c3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380323-bd17-4420-80ab-7fe80fbb7c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CAB070-E353-4C4B-BF1F-9EF50D56F664}">
  <ds:schemaRefs>
    <ds:schemaRef ds:uri="http://schemas.microsoft.com/office/2006/metadata/properties"/>
    <ds:schemaRef ds:uri="http://schemas.microsoft.com/office/2006/documentManagement/types"/>
    <ds:schemaRef ds:uri="http://purl.org/dc/dcmitype/"/>
    <ds:schemaRef ds:uri="http://purl.org/dc/terms/"/>
    <ds:schemaRef ds:uri="http://www.w3.org/XML/1998/namespace"/>
    <ds:schemaRef ds:uri="http://purl.org/dc/elements/1.1/"/>
    <ds:schemaRef ds:uri="http://schemas.microsoft.com/office/infopath/2007/PartnerControls"/>
    <ds:schemaRef ds:uri="http://schemas.openxmlformats.org/package/2006/metadata/core-properties"/>
    <ds:schemaRef ds:uri="de50c60a-4e75-4422-9fee-eaec421b8d9b"/>
  </ds:schemaRefs>
</ds:datastoreItem>
</file>

<file path=customXml/itemProps2.xml><?xml version="1.0" encoding="utf-8"?>
<ds:datastoreItem xmlns:ds="http://schemas.openxmlformats.org/officeDocument/2006/customXml" ds:itemID="{0C7CBC0A-2EC3-4249-94A6-A8D0D5EDD205}">
  <ds:schemaRefs>
    <ds:schemaRef ds:uri="http://schemas.microsoft.com/sharepoint/v3/contenttype/forms"/>
  </ds:schemaRefs>
</ds:datastoreItem>
</file>

<file path=customXml/itemProps3.xml><?xml version="1.0" encoding="utf-8"?>
<ds:datastoreItem xmlns:ds="http://schemas.openxmlformats.org/officeDocument/2006/customXml" ds:itemID="{B11C178B-98C4-437A-9768-862DB4291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380323-bd17-4420-80ab-7fe80fbb7c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Hållbar Upphandling_2024</Template>
  <TotalTime>677</TotalTime>
  <Words>14110</Words>
  <Application>Microsoft Office PowerPoint</Application>
  <PresentationFormat>Widescreen</PresentationFormat>
  <Paragraphs>1801</Paragraphs>
  <Slides>47</Slides>
  <Notes>28</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Cirklar</vt:lpstr>
      <vt:lpstr>Swoosh</vt:lpstr>
      <vt:lpstr>Riskkartläggning utifrån hållbarhetsområden</vt:lpstr>
      <vt:lpstr>Innehåll</vt:lpstr>
      <vt:lpstr>Uppdrag och syfte</vt:lpstr>
      <vt:lpstr>PowerPoint Presentation</vt:lpstr>
      <vt:lpstr>Intressentdialog</vt:lpstr>
      <vt:lpstr>Hållbarhetsområden</vt:lpstr>
      <vt:lpstr>Mänskliga rättigheter, inkl. miljörättigheter Krav enligt regionernas uppförandekod för leverantörer</vt:lpstr>
      <vt:lpstr>PowerPoint Presentation</vt:lpstr>
      <vt:lpstr>Mänskliga rättigheter inkl. miljörättigheter - metod</vt:lpstr>
      <vt:lpstr>PowerPoint Presentation</vt:lpstr>
      <vt:lpstr>PowerPoint Presentation</vt:lpstr>
      <vt:lpstr>PowerPoint Presentation</vt:lpstr>
      <vt:lpstr>PowerPoint Presentation</vt:lpstr>
      <vt:lpstr>PowerPoint Presentation</vt:lpstr>
      <vt:lpstr>Arbetares rättigheter  - metod</vt:lpstr>
      <vt:lpstr>PowerPoint Presentation</vt:lpstr>
      <vt:lpstr>PowerPoint Presentation</vt:lpstr>
      <vt:lpstr>PowerPoint Presentation</vt:lpstr>
      <vt:lpstr>PowerPoint Presentation</vt:lpstr>
      <vt:lpstr>PowerPoint Presentation</vt:lpstr>
      <vt:lpstr>Klimat (miljö) Krav enligt regionernas uppförandekod för leverantörer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Biologisk mångfald (miljö) Krav enligt regionernas uppförandekod för leverantörer </vt:lpstr>
      <vt:lpstr>PowerPoint Presentation</vt:lpstr>
      <vt:lpstr>Biologisk mångfald (miljö) - metod</vt:lpstr>
      <vt:lpstr>PowerPoint Presentation</vt:lpstr>
      <vt:lpstr>PowerPoint Presentation</vt:lpstr>
      <vt:lpstr>PowerPoint Presentation</vt:lpstr>
      <vt:lpstr>PowerPoint Presentation</vt:lpstr>
      <vt:lpstr>Affärsetik Krav enligt regionernas uppförandekod för leverantörer</vt:lpstr>
      <vt:lpstr>PowerPoint Presentation</vt:lpstr>
      <vt:lpstr>Affärsetik - metod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Prioriterade  kategorier utifrån fokusfrågor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Karin Lonaeus</dc:creator>
  <cp:lastModifiedBy>Karin Lonaeus</cp:lastModifiedBy>
  <cp:revision>11</cp:revision>
  <cp:lastPrinted>2025-01-10T08:50:22Z</cp:lastPrinted>
  <dcterms:created xsi:type="dcterms:W3CDTF">2024-10-29T11:49:04Z</dcterms:created>
  <dcterms:modified xsi:type="dcterms:W3CDTF">2025-03-16T16:08:58Z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0x0101006EB6E96A40875A469DD19C529DD80908</vt:lpwstr>
  </property>
  <property fmtid="{D5CDD505-2E9C-101B-9397-08002B2CF9AE}" pid="3" name="MediaServiceImageTags">
    <vt:lpwstr/>
  </property>
</Properties>
</file>